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7" r:id="rId2"/>
    <p:sldMasterId id="2147483710" r:id="rId3"/>
  </p:sldMasterIdLst>
  <p:notesMasterIdLst>
    <p:notesMasterId r:id="rId26"/>
  </p:notesMasterIdLst>
  <p:handoutMasterIdLst>
    <p:handoutMasterId r:id="rId27"/>
  </p:handoutMasterIdLst>
  <p:sldIdLst>
    <p:sldId id="330" r:id="rId4"/>
    <p:sldId id="350" r:id="rId5"/>
    <p:sldId id="331" r:id="rId6"/>
    <p:sldId id="332" r:id="rId7"/>
    <p:sldId id="316" r:id="rId8"/>
    <p:sldId id="262" r:id="rId9"/>
    <p:sldId id="264" r:id="rId10"/>
    <p:sldId id="355" r:id="rId11"/>
    <p:sldId id="362" r:id="rId12"/>
    <p:sldId id="337" r:id="rId13"/>
    <p:sldId id="269" r:id="rId14"/>
    <p:sldId id="271" r:id="rId15"/>
    <p:sldId id="356" r:id="rId16"/>
    <p:sldId id="352" r:id="rId17"/>
    <p:sldId id="359" r:id="rId18"/>
    <p:sldId id="370" r:id="rId19"/>
    <p:sldId id="369" r:id="rId20"/>
    <p:sldId id="363" r:id="rId21"/>
    <p:sldId id="364" r:id="rId22"/>
    <p:sldId id="327" r:id="rId23"/>
    <p:sldId id="335" r:id="rId24"/>
    <p:sldId id="312" r:id="rId25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SHI, Sudhir" initials="joshis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1ED5"/>
    <a:srgbClr val="800000"/>
    <a:srgbClr val="CC0000"/>
    <a:srgbClr val="00CC00"/>
    <a:srgbClr val="005C2A"/>
    <a:srgbClr val="FFCCCC"/>
    <a:srgbClr val="FFCCFF"/>
    <a:srgbClr val="FF99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857" autoAdjust="0"/>
  </p:normalViewPr>
  <p:slideViewPr>
    <p:cSldViewPr>
      <p:cViewPr varScale="1">
        <p:scale>
          <a:sx n="69" d="100"/>
          <a:sy n="69" d="100"/>
        </p:scale>
        <p:origin x="49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HF</c:v>
                </c:pt>
              </c:strCache>
            </c:strRef>
          </c:tx>
          <c:dPt>
            <c:idx val="0"/>
            <c:bubble3D val="0"/>
            <c:spPr>
              <a:solidFill>
                <a:srgbClr val="FFFF99"/>
              </a:solidFill>
            </c:spPr>
            <c:extLst>
              <c:ext xmlns:c16="http://schemas.microsoft.com/office/drawing/2014/chart" uri="{C3380CC4-5D6E-409C-BE32-E72D297353CC}">
                <c16:uniqueId val="{00000001-992F-46D6-9535-FAED44ED6F0D}"/>
              </c:ext>
            </c:extLst>
          </c:dPt>
          <c:dPt>
            <c:idx val="2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992F-46D6-9535-FAED44ED6F0D}"/>
              </c:ext>
            </c:extLst>
          </c:dPt>
          <c:dPt>
            <c:idx val="3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992F-46D6-9535-FAED44ED6F0D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7-992F-46D6-9535-FAED44ED6F0D}"/>
              </c:ext>
            </c:extLst>
          </c:dPt>
          <c:dLbls>
            <c:dLbl>
              <c:idx val="0"/>
              <c:layout>
                <c:manualLayout>
                  <c:x val="-5.6025898641010666E-2"/>
                  <c:y val="0.19652888809455948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/>
                      <a:t>Govt. Allopathic 34%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7145629255361726"/>
                      <c:h val="0.1428974679141931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92F-46D6-9535-FAED44ED6F0D}"/>
                </c:ext>
              </c:extLst>
            </c:dLbl>
            <c:dLbl>
              <c:idx val="1"/>
              <c:layout>
                <c:manualLayout>
                  <c:x val="0.21319137325567927"/>
                  <c:y val="-0.14769222501847623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/>
                      <a:t>Pvt. Allopathic</a:t>
                    </a:r>
                    <a:r>
                      <a:rPr lang="en-US" sz="1800" baseline="0" dirty="0"/>
                      <a:t> </a:t>
                    </a:r>
                    <a:r>
                      <a:rPr lang="en-US" sz="1800" dirty="0"/>
                      <a:t>44%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8441957176859685"/>
                      <c:h val="0.1697362732643232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992F-46D6-9535-FAED44ED6F0D}"/>
                </c:ext>
              </c:extLst>
            </c:dLbl>
            <c:dLbl>
              <c:idx val="2"/>
              <c:layout>
                <c:manualLayout>
                  <c:x val="1.6619697789572889E-2"/>
                  <c:y val="0.11238244059838762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>
                        <a:latin typeface="+mn-lt"/>
                        <a:cs typeface="Arial" panose="020B0604020202020204" pitchFamily="34" charset="0"/>
                      </a:rPr>
                      <a:t>ISM* </a:t>
                    </a:r>
                    <a:r>
                      <a:rPr lang="en-US" sz="1800" b="1" dirty="0" err="1">
                        <a:latin typeface="+mn-lt"/>
                        <a:cs typeface="Arial" panose="020B0604020202020204" pitchFamily="34" charset="0"/>
                      </a:rPr>
                      <a:t>Pract</a:t>
                    </a:r>
                    <a:r>
                      <a:rPr lang="en-US" sz="1800" b="1" dirty="0">
                        <a:latin typeface="+mn-lt"/>
                        <a:cs typeface="Arial" panose="020B0604020202020204" pitchFamily="34" charset="0"/>
                      </a:rPr>
                      <a:t>. 8%</a:t>
                    </a:r>
                    <a:endParaRPr lang="en-US" sz="180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8935552419207964"/>
                      <c:h val="0.1087355028185274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992F-46D6-9535-FAED44ED6F0D}"/>
                </c:ext>
              </c:extLst>
            </c:dLbl>
            <c:dLbl>
              <c:idx val="3"/>
              <c:layout>
                <c:manualLayout>
                  <c:x val="0.10793136066230585"/>
                  <c:y val="0.13917716872038369"/>
                </c:manualLayout>
              </c:layout>
              <c:tx>
                <c:rich>
                  <a:bodyPr/>
                  <a:lstStyle/>
                  <a:p>
                    <a:fld id="{B5BA3DA8-8474-4606-B8F8-155CE803057B}" type="CATEGORYNAME">
                      <a:rPr lang="en-US" smtClean="0"/>
                      <a:pPr/>
                      <a:t>[CATEGORY NAME]</a:t>
                    </a:fld>
                    <a:r>
                      <a:rPr lang="en-US" baseline="0" dirty="0"/>
                      <a:t> </a:t>
                    </a:r>
                    <a:fld id="{DAB19E8E-7A20-4ED7-8A97-4F2EF5039A2A}" type="PERCENTAGE">
                      <a:rPr lang="en-US" baseline="0" smtClean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746184419419093"/>
                      <c:h val="6.587009655931949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92F-46D6-9535-FAED44ED6F0D}"/>
                </c:ext>
              </c:extLst>
            </c:dLbl>
            <c:dLbl>
              <c:idx val="4"/>
              <c:layout>
                <c:manualLayout>
                  <c:x val="9.5960022255417776E-2"/>
                  <c:y val="1.0966776638344531E-2"/>
                </c:manualLayout>
              </c:layout>
              <c:tx>
                <c:rich>
                  <a:bodyPr/>
                  <a:lstStyle/>
                  <a:p>
                    <a:fld id="{C5687FB6-86F7-4FB6-9F1F-53AC6F74E2D9}" type="CATEGORYNAME">
                      <a:rPr lang="en-US" smtClean="0"/>
                      <a:pPr/>
                      <a:t>[CATEGORY NAME]</a:t>
                    </a:fld>
                    <a:r>
                      <a:rPr lang="en-US" baseline="0" dirty="0"/>
                      <a:t> </a:t>
                    </a:r>
                    <a:fld id="{98527FA5-83B8-4267-9A4D-815385BF4CFD}" type="PERCENTAGE">
                      <a:rPr lang="en-US" baseline="0" smtClean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830951955647947"/>
                      <c:h val="0.1118794771595426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92F-46D6-9535-FAED44ED6F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+mn-lt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Sheet1!$B$1:$F$1</c:f>
              <c:strCache>
                <c:ptCount val="5"/>
                <c:pt idx="0">
                  <c:v>Govt.Allopathic</c:v>
                </c:pt>
                <c:pt idx="1">
                  <c:v>Pvt.Allopathic</c:v>
                </c:pt>
                <c:pt idx="2">
                  <c:v>ISM Practitioner</c:v>
                </c:pt>
                <c:pt idx="3">
                  <c:v>Quack</c:v>
                </c:pt>
                <c:pt idx="4">
                  <c:v>Other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13982</c:v>
                </c:pt>
                <c:pt idx="1">
                  <c:v>18138</c:v>
                </c:pt>
                <c:pt idx="2">
                  <c:v>2882</c:v>
                </c:pt>
                <c:pt idx="3">
                  <c:v>5620</c:v>
                </c:pt>
                <c:pt idx="4">
                  <c:v>302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92F-46D6-9535-FAED44ED6F0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Measles outbreak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2017*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72</c:v>
                </c:pt>
                <c:pt idx="1">
                  <c:v>209</c:v>
                </c:pt>
                <c:pt idx="2">
                  <c:v>775</c:v>
                </c:pt>
                <c:pt idx="3">
                  <c:v>1115</c:v>
                </c:pt>
                <c:pt idx="4">
                  <c:v>798</c:v>
                </c:pt>
                <c:pt idx="5">
                  <c:v>371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B5-489C-9D54-FA4C9838732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Rubella outbreak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2017*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26</c:v>
                </c:pt>
                <c:pt idx="1">
                  <c:v>71</c:v>
                </c:pt>
                <c:pt idx="2">
                  <c:v>113</c:v>
                </c:pt>
                <c:pt idx="3">
                  <c:v>130</c:v>
                </c:pt>
                <c:pt idx="4">
                  <c:v>267</c:v>
                </c:pt>
                <c:pt idx="5">
                  <c:v>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B5-489C-9D54-FA4C9838732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Mixed outbreak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2017*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2</c:v>
                </c:pt>
                <c:pt idx="1">
                  <c:v>13</c:v>
                </c:pt>
                <c:pt idx="2">
                  <c:v>17</c:v>
                </c:pt>
                <c:pt idx="3">
                  <c:v>44</c:v>
                </c:pt>
                <c:pt idx="4">
                  <c:v>65</c:v>
                </c:pt>
                <c:pt idx="5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0B5-489C-9D54-FA4C9838732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Negative outbreak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2017*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39</c:v>
                </c:pt>
                <c:pt idx="1">
                  <c:v>46</c:v>
                </c:pt>
                <c:pt idx="2">
                  <c:v>115</c:v>
                </c:pt>
                <c:pt idx="3">
                  <c:v>226</c:v>
                </c:pt>
                <c:pt idx="4">
                  <c:v>260</c:v>
                </c:pt>
                <c:pt idx="5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0B5-489C-9D54-FA4C983873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4256640"/>
        <c:axId val="124258176"/>
      </c:barChart>
      <c:catAx>
        <c:axId val="124256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4258176"/>
        <c:crosses val="autoZero"/>
        <c:auto val="1"/>
        <c:lblAlgn val="ctr"/>
        <c:lblOffset val="100"/>
        <c:noMultiLvlLbl val="0"/>
      </c:catAx>
      <c:valAx>
        <c:axId val="1242581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42566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4.2379344764727711E-2"/>
          <c:y val="0.85884159769562707"/>
          <c:w val="0.88588960010392914"/>
          <c:h val="0.1270450069140820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Dip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1474-44BD-9735-25661A2DB453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1474-44BD-9735-25661A2DB453}"/>
              </c:ext>
            </c:extLst>
          </c:dPt>
          <c:dPt>
            <c:idx val="2"/>
            <c:bubble3D val="0"/>
            <c:spPr>
              <a:solidFill>
                <a:srgbClr val="FFCCCC"/>
              </a:solidFill>
            </c:spPr>
            <c:extLst>
              <c:ext xmlns:c16="http://schemas.microsoft.com/office/drawing/2014/chart" uri="{C3380CC4-5D6E-409C-BE32-E72D297353CC}">
                <c16:uniqueId val="{00000005-1474-44BD-9735-25661A2DB453}"/>
              </c:ext>
            </c:extLst>
          </c:dPt>
          <c:dPt>
            <c:idx val="3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1474-44BD-9735-25661A2DB453}"/>
              </c:ext>
            </c:extLst>
          </c:dPt>
          <c:dLbls>
            <c:dLbl>
              <c:idx val="0"/>
              <c:layout>
                <c:manualLayout>
                  <c:x val="-0.2545454351225932"/>
                  <c:y val="1.335261412767393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474-44BD-9735-25661A2DB453}"/>
                </c:ext>
              </c:extLst>
            </c:dLbl>
            <c:dLbl>
              <c:idx val="1"/>
              <c:layout>
                <c:manualLayout>
                  <c:x val="0.18452810798800134"/>
                  <c:y val="-1.642666257301341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474-44BD-9735-25661A2DB453}"/>
                </c:ext>
              </c:extLst>
            </c:dLbl>
            <c:dLbl>
              <c:idx val="2"/>
              <c:layout>
                <c:manualLayout>
                  <c:x val="0.27426119320075548"/>
                  <c:y val="-4.306304479913658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474-44BD-9735-25661A2DB453}"/>
                </c:ext>
              </c:extLst>
            </c:dLbl>
            <c:dLbl>
              <c:idx val="3"/>
              <c:layout>
                <c:manualLayout>
                  <c:x val="8.0277138010306545E-2"/>
                  <c:y val="0.175953458912396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474-44BD-9735-25661A2DB4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Reported cases by reporting network</c:v>
                </c:pt>
                <c:pt idx="1">
                  <c:v>Cases from community search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16189</c:v>
                </c:pt>
                <c:pt idx="1">
                  <c:v>16745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74-44BD-9735-25661A2DB4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Dip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72AB-4CFA-8AA0-28FFF3A26A7C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72AB-4CFA-8AA0-28FFF3A26A7C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5-72AB-4CFA-8AA0-28FFF3A26A7C}"/>
              </c:ext>
            </c:extLst>
          </c:dPt>
          <c:dPt>
            <c:idx val="3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72AB-4CFA-8AA0-28FFF3A26A7C}"/>
              </c:ext>
            </c:extLst>
          </c:dPt>
          <c:dLbls>
            <c:dLbl>
              <c:idx val="0"/>
              <c:layout>
                <c:manualLayout>
                  <c:x val="-0.26556858265748251"/>
                  <c:y val="-0.1429132241210705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2AB-4CFA-8AA0-28FFF3A26A7C}"/>
                </c:ext>
              </c:extLst>
            </c:dLbl>
            <c:dLbl>
              <c:idx val="1"/>
              <c:layout>
                <c:manualLayout>
                  <c:x val="0.13874008212050512"/>
                  <c:y val="-5.2648169838173742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2AB-4CFA-8AA0-28FFF3A26A7C}"/>
                </c:ext>
              </c:extLst>
            </c:dLbl>
            <c:dLbl>
              <c:idx val="2"/>
              <c:layout>
                <c:manualLayout>
                  <c:x val="0.203883017627671"/>
                  <c:y val="0.1652914061991894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2AB-4CFA-8AA0-28FFF3A26A7C}"/>
                </c:ext>
              </c:extLst>
            </c:dLbl>
            <c:dLbl>
              <c:idx val="3"/>
              <c:layout>
                <c:manualLayout>
                  <c:x val="4.7208006980705916E-2"/>
                  <c:y val="0.1647916133232007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2AB-4CFA-8AA0-28FFF3A26A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Number of suspected measles cases</c:v>
                </c:pt>
                <c:pt idx="1">
                  <c:v>Number of lab-confirmed cases</c:v>
                </c:pt>
                <c:pt idx="2">
                  <c:v>Number of epi-link cases</c:v>
                </c:pt>
                <c:pt idx="3">
                  <c:v>Number of non-measles non-rubella cases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24066</c:v>
                </c:pt>
                <c:pt idx="1">
                  <c:v>2126</c:v>
                </c:pt>
                <c:pt idx="2">
                  <c:v>7005</c:v>
                </c:pt>
                <c:pt idx="3">
                  <c:v>827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2AB-4CFA-8AA0-28FFF3A26A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Dip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1A4E-4227-BEF7-4C7D6704C1D3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1A4E-4227-BEF7-4C7D6704C1D3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5-1A4E-4227-BEF7-4C7D6704C1D3}"/>
              </c:ext>
            </c:extLst>
          </c:dPt>
          <c:dPt>
            <c:idx val="3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1A4E-4227-BEF7-4C7D6704C1D3}"/>
              </c:ext>
            </c:extLst>
          </c:dPt>
          <c:dLbls>
            <c:dLbl>
              <c:idx val="0"/>
              <c:layout>
                <c:manualLayout>
                  <c:x val="-0.2545454351225932"/>
                  <c:y val="1.335261412767393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A4E-4227-BEF7-4C7D6704C1D3}"/>
                </c:ext>
              </c:extLst>
            </c:dLbl>
            <c:dLbl>
              <c:idx val="1"/>
              <c:layout>
                <c:manualLayout>
                  <c:x val="8.1645731492797094E-2"/>
                  <c:y val="-0.1540894248397645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A4E-4227-BEF7-4C7D6704C1D3}"/>
                </c:ext>
              </c:extLst>
            </c:dLbl>
            <c:dLbl>
              <c:idx val="2"/>
              <c:layout>
                <c:manualLayout>
                  <c:x val="0.25588939191941634"/>
                  <c:y val="4.25111047180330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A4E-4227-BEF7-4C7D6704C1D3}"/>
                </c:ext>
              </c:extLst>
            </c:dLbl>
            <c:dLbl>
              <c:idx val="3"/>
              <c:layout>
                <c:manualLayout>
                  <c:x val="5.4556727493241489E-2"/>
                  <c:y val="0.1647916133232007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A4E-4227-BEF7-4C7D6704C1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Number of suspected measles cases</c:v>
                </c:pt>
                <c:pt idx="1">
                  <c:v>Number of lab-confirmed cases</c:v>
                </c:pt>
                <c:pt idx="2">
                  <c:v>Number of epi-link cases</c:v>
                </c:pt>
                <c:pt idx="3">
                  <c:v>Number of non-measles non-rubella cases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27992</c:v>
                </c:pt>
                <c:pt idx="1">
                  <c:v>3725</c:v>
                </c:pt>
                <c:pt idx="2">
                  <c:v>21837</c:v>
                </c:pt>
                <c:pt idx="3">
                  <c:v>1796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A4E-4227-BEF7-4C7D6704C1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Measles cases</c:v>
                </c:pt>
              </c:strCache>
            </c:strRef>
          </c:tx>
          <c:spPr>
            <a:solidFill>
              <a:srgbClr val="CC0000"/>
            </a:solidFill>
          </c:spPr>
          <c:invertIfNegative val="0"/>
          <c:cat>
            <c:strRef>
              <c:f>Sheet1!$A$2:$A$14</c:f>
              <c:strCach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2017*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428</c:v>
                </c:pt>
                <c:pt idx="1">
                  <c:v>1525</c:v>
                </c:pt>
                <c:pt idx="2">
                  <c:v>2472</c:v>
                </c:pt>
                <c:pt idx="3">
                  <c:v>2144</c:v>
                </c:pt>
                <c:pt idx="4">
                  <c:v>1206</c:v>
                </c:pt>
                <c:pt idx="5">
                  <c:v>1537</c:v>
                </c:pt>
                <c:pt idx="6">
                  <c:v>1174</c:v>
                </c:pt>
                <c:pt idx="7">
                  <c:v>548</c:v>
                </c:pt>
                <c:pt idx="8">
                  <c:v>1616</c:v>
                </c:pt>
                <c:pt idx="9">
                  <c:v>871</c:v>
                </c:pt>
                <c:pt idx="10">
                  <c:v>270</c:v>
                </c:pt>
                <c:pt idx="11">
                  <c:v>243</c:v>
                </c:pt>
                <c:pt idx="12">
                  <c:v>232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76-40CE-820A-B5F2A693E53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Rubella cases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strRef>
              <c:f>Sheet1!$A$2:$A$14</c:f>
              <c:strCach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2017*</c:v>
                </c:pt>
              </c:strCache>
            </c:str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238</c:v>
                </c:pt>
                <c:pt idx="1">
                  <c:v>280</c:v>
                </c:pt>
                <c:pt idx="2">
                  <c:v>296</c:v>
                </c:pt>
                <c:pt idx="3">
                  <c:v>1328</c:v>
                </c:pt>
                <c:pt idx="4">
                  <c:v>952</c:v>
                </c:pt>
                <c:pt idx="5">
                  <c:v>228</c:v>
                </c:pt>
                <c:pt idx="6">
                  <c:v>311</c:v>
                </c:pt>
                <c:pt idx="7">
                  <c:v>342</c:v>
                </c:pt>
                <c:pt idx="8">
                  <c:v>55</c:v>
                </c:pt>
                <c:pt idx="9">
                  <c:v>329</c:v>
                </c:pt>
                <c:pt idx="10">
                  <c:v>756</c:v>
                </c:pt>
                <c:pt idx="11">
                  <c:v>158</c:v>
                </c:pt>
                <c:pt idx="12">
                  <c:v>130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76-40CE-820A-B5F2A693E53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Discarded cases</c:v>
                </c:pt>
              </c:strCache>
            </c:strRef>
          </c:tx>
          <c:invertIfNegative val="0"/>
          <c:cat>
            <c:strRef>
              <c:f>Sheet1!$A$2:$A$14</c:f>
              <c:strCach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2017*</c:v>
                </c:pt>
              </c:strCache>
            </c:strRef>
          </c:cat>
          <c:val>
            <c:numRef>
              <c:f>Sheet1!$D$2:$D$14</c:f>
              <c:numCache>
                <c:formatCode>General</c:formatCode>
                <c:ptCount val="13"/>
                <c:pt idx="0">
                  <c:v>5</c:v>
                </c:pt>
                <c:pt idx="1">
                  <c:v>218</c:v>
                </c:pt>
                <c:pt idx="2">
                  <c:v>345</c:v>
                </c:pt>
                <c:pt idx="3">
                  <c:v>251</c:v>
                </c:pt>
                <c:pt idx="4">
                  <c:v>153</c:v>
                </c:pt>
                <c:pt idx="5">
                  <c:v>384</c:v>
                </c:pt>
                <c:pt idx="6">
                  <c:v>25</c:v>
                </c:pt>
                <c:pt idx="7">
                  <c:v>227</c:v>
                </c:pt>
                <c:pt idx="8">
                  <c:v>125</c:v>
                </c:pt>
                <c:pt idx="9">
                  <c:v>288</c:v>
                </c:pt>
                <c:pt idx="10">
                  <c:v>190</c:v>
                </c:pt>
                <c:pt idx="11">
                  <c:v>119</c:v>
                </c:pt>
                <c:pt idx="12">
                  <c:v>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76-40CE-820A-B5F2A693E5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9246720"/>
        <c:axId val="129248256"/>
      </c:barChart>
      <c:catAx>
        <c:axId val="129246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9248256"/>
        <c:crosses val="autoZero"/>
        <c:auto val="1"/>
        <c:lblAlgn val="ctr"/>
        <c:lblOffset val="100"/>
        <c:noMultiLvlLbl val="0"/>
      </c:catAx>
      <c:valAx>
        <c:axId val="1292482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924672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96BFEB-FB02-4D25-8BD8-C22296F60FF2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15F0A96D-E35D-4D07-91C9-231ECDA17042}">
      <dgm:prSet phldrT="[Text]" custT="1"/>
      <dgm:spPr/>
      <dgm:t>
        <a:bodyPr/>
        <a:lstStyle/>
        <a:p>
          <a:r>
            <a:rPr lang="en-US" sz="1800" b="1" dirty="0">
              <a:solidFill>
                <a:schemeClr val="tx1"/>
              </a:solidFill>
            </a:rPr>
            <a:t>Lab supported MR Surveillance started in (2005)</a:t>
          </a:r>
        </a:p>
      </dgm:t>
    </dgm:pt>
    <dgm:pt modelId="{691494EB-3580-498D-AB7D-27235F8AE0B4}" type="parTrans" cxnId="{B98DF36E-4BCD-446E-B72F-101593222FDD}">
      <dgm:prSet/>
      <dgm:spPr/>
      <dgm:t>
        <a:bodyPr/>
        <a:lstStyle/>
        <a:p>
          <a:endParaRPr lang="en-US"/>
        </a:p>
      </dgm:t>
    </dgm:pt>
    <dgm:pt modelId="{49A62FC7-AB96-4BE4-9D28-FD02C19B14F3}" type="sibTrans" cxnId="{B98DF36E-4BCD-446E-B72F-101593222FDD}">
      <dgm:prSet/>
      <dgm:spPr/>
      <dgm:t>
        <a:bodyPr/>
        <a:lstStyle/>
        <a:p>
          <a:endParaRPr lang="en-US"/>
        </a:p>
      </dgm:t>
    </dgm:pt>
    <dgm:pt modelId="{519431EE-54CE-4768-8344-044D782FCFD8}">
      <dgm:prSet phldrT="[Text]" custT="1"/>
      <dgm:spPr/>
      <dgm:t>
        <a:bodyPr/>
        <a:lstStyle/>
        <a:p>
          <a:r>
            <a:rPr lang="en-US" sz="1800" b="1" dirty="0">
              <a:solidFill>
                <a:schemeClr val="tx1"/>
              </a:solidFill>
            </a:rPr>
            <a:t>Outbreak reduced from 10 to 5 cases per week (2014)</a:t>
          </a:r>
        </a:p>
      </dgm:t>
    </dgm:pt>
    <dgm:pt modelId="{3185534D-8653-47A5-B8E0-ED83F739BF2B}" type="parTrans" cxnId="{E169B08B-5857-4BF1-A218-982B5767E3FE}">
      <dgm:prSet/>
      <dgm:spPr/>
      <dgm:t>
        <a:bodyPr/>
        <a:lstStyle/>
        <a:p>
          <a:endParaRPr lang="en-US"/>
        </a:p>
      </dgm:t>
    </dgm:pt>
    <dgm:pt modelId="{6BFC4EE9-7915-4FCB-AD29-0DE81F7BEFC1}" type="sibTrans" cxnId="{E169B08B-5857-4BF1-A218-982B5767E3FE}">
      <dgm:prSet/>
      <dgm:spPr/>
      <dgm:t>
        <a:bodyPr/>
        <a:lstStyle/>
        <a:p>
          <a:endParaRPr lang="en-US"/>
        </a:p>
      </dgm:t>
    </dgm:pt>
    <dgm:pt modelId="{1C798666-7FF9-40DD-8174-ED059F3429C6}">
      <dgm:prSet phldrT="[Text]" custT="1"/>
      <dgm:spPr/>
      <dgm:t>
        <a:bodyPr/>
        <a:lstStyle/>
        <a:p>
          <a:r>
            <a:rPr lang="en-US" sz="1800" b="1" dirty="0">
              <a:solidFill>
                <a:schemeClr val="tx1"/>
              </a:solidFill>
            </a:rPr>
            <a:t>Outbreak reduced from 20 to 10 cases per week (2012)</a:t>
          </a:r>
        </a:p>
      </dgm:t>
    </dgm:pt>
    <dgm:pt modelId="{3A6C1208-C866-4BFD-AA95-1FB0E28797F0}" type="sibTrans" cxnId="{36A17F35-A2A7-4C06-ACE8-2CB66B194DDC}">
      <dgm:prSet/>
      <dgm:spPr/>
      <dgm:t>
        <a:bodyPr/>
        <a:lstStyle/>
        <a:p>
          <a:endParaRPr lang="en-US"/>
        </a:p>
      </dgm:t>
    </dgm:pt>
    <dgm:pt modelId="{8254AB9E-CCB6-4E58-9ABB-849969D4D4F8}" type="parTrans" cxnId="{36A17F35-A2A7-4C06-ACE8-2CB66B194DDC}">
      <dgm:prSet/>
      <dgm:spPr/>
      <dgm:t>
        <a:bodyPr/>
        <a:lstStyle/>
        <a:p>
          <a:endParaRPr lang="en-US"/>
        </a:p>
      </dgm:t>
    </dgm:pt>
    <dgm:pt modelId="{44BB88BE-8840-4E1E-A582-9C2610FC94D3}">
      <dgm:prSet phldrT="[Text]" custT="1"/>
      <dgm:spPr/>
      <dgm:t>
        <a:bodyPr/>
        <a:lstStyle/>
        <a:p>
          <a:r>
            <a:rPr lang="en-US" sz="1800" b="1" dirty="0">
              <a:solidFill>
                <a:schemeClr val="tx1"/>
              </a:solidFill>
            </a:rPr>
            <a:t>Outbreak reduced to 5 cases per 4 weeks (2015)</a:t>
          </a:r>
        </a:p>
      </dgm:t>
    </dgm:pt>
    <dgm:pt modelId="{E18C704B-2546-411D-8600-AA0FE71A01CE}" type="parTrans" cxnId="{2516BF5B-7FB4-47A3-BD5C-BEEFBD546133}">
      <dgm:prSet/>
      <dgm:spPr/>
      <dgm:t>
        <a:bodyPr/>
        <a:lstStyle/>
        <a:p>
          <a:endParaRPr lang="en-US"/>
        </a:p>
      </dgm:t>
    </dgm:pt>
    <dgm:pt modelId="{3B654F6B-DA7A-4C53-B704-4D26E47E2AFF}" type="sibTrans" cxnId="{2516BF5B-7FB4-47A3-BD5C-BEEFBD546133}">
      <dgm:prSet/>
      <dgm:spPr/>
      <dgm:t>
        <a:bodyPr/>
        <a:lstStyle/>
        <a:p>
          <a:endParaRPr lang="en-US"/>
        </a:p>
      </dgm:t>
    </dgm:pt>
    <dgm:pt modelId="{B5B803B1-EE5D-472F-8781-679A18F4B678}">
      <dgm:prSet phldrT="[Text]" custT="1"/>
      <dgm:spPr/>
      <dgm:t>
        <a:bodyPr/>
        <a:lstStyle/>
        <a:p>
          <a:r>
            <a:rPr lang="en-US" sz="1800" b="1" dirty="0">
              <a:solidFill>
                <a:schemeClr val="tx1"/>
              </a:solidFill>
            </a:rPr>
            <a:t>Modified cases based surveillance started (2016)</a:t>
          </a:r>
        </a:p>
      </dgm:t>
    </dgm:pt>
    <dgm:pt modelId="{47E269CA-7F1F-4920-B419-5B7E2F4460B8}" type="parTrans" cxnId="{0837FDE9-3F9A-4DB3-93CB-86DA8DEEEAD0}">
      <dgm:prSet/>
      <dgm:spPr/>
      <dgm:t>
        <a:bodyPr/>
        <a:lstStyle/>
        <a:p>
          <a:endParaRPr lang="en-US"/>
        </a:p>
      </dgm:t>
    </dgm:pt>
    <dgm:pt modelId="{A5487FA0-A7EA-42FB-B9DC-24AB877CF386}" type="sibTrans" cxnId="{0837FDE9-3F9A-4DB3-93CB-86DA8DEEEAD0}">
      <dgm:prSet/>
      <dgm:spPr/>
      <dgm:t>
        <a:bodyPr/>
        <a:lstStyle/>
        <a:p>
          <a:endParaRPr lang="en-US"/>
        </a:p>
      </dgm:t>
    </dgm:pt>
    <dgm:pt modelId="{F436368A-5176-47FF-B65C-3084DA1749E7}" type="pres">
      <dgm:prSet presAssocID="{CF96BFEB-FB02-4D25-8BD8-C22296F60FF2}" presName="arrowDiagram" presStyleCnt="0">
        <dgm:presLayoutVars>
          <dgm:chMax val="5"/>
          <dgm:dir/>
          <dgm:resizeHandles val="exact"/>
        </dgm:presLayoutVars>
      </dgm:prSet>
      <dgm:spPr/>
    </dgm:pt>
    <dgm:pt modelId="{96796777-82C2-41E3-8DFF-6B486EB7791B}" type="pres">
      <dgm:prSet presAssocID="{CF96BFEB-FB02-4D25-8BD8-C22296F60FF2}" presName="arrow" presStyleLbl="bgShp" presStyleIdx="0" presStyleCnt="1" custScaleX="102171" custLinFactNeighborY="832"/>
      <dgm:spPr>
        <a:solidFill>
          <a:schemeClr val="accent2">
            <a:lumMod val="20000"/>
            <a:lumOff val="80000"/>
          </a:schemeClr>
        </a:solidFill>
      </dgm:spPr>
    </dgm:pt>
    <dgm:pt modelId="{B56BDC50-2F09-458F-985E-9D93CEE71E7A}" type="pres">
      <dgm:prSet presAssocID="{CF96BFEB-FB02-4D25-8BD8-C22296F60FF2}" presName="arrowDiagram5" presStyleCnt="0"/>
      <dgm:spPr/>
    </dgm:pt>
    <dgm:pt modelId="{58A2D25B-454E-476C-8EF2-DB19199B3F1A}" type="pres">
      <dgm:prSet presAssocID="{15F0A96D-E35D-4D07-91C9-231ECDA17042}" presName="bullet5a" presStyleLbl="node1" presStyleIdx="0" presStyleCnt="5" custLinFactNeighborY="-5314"/>
      <dgm:spPr>
        <a:solidFill>
          <a:srgbClr val="051ED5"/>
        </a:solidFill>
      </dgm:spPr>
    </dgm:pt>
    <dgm:pt modelId="{2FA40022-0247-4482-8E8C-FC5833D77918}" type="pres">
      <dgm:prSet presAssocID="{15F0A96D-E35D-4D07-91C9-231ECDA17042}" presName="textBox5a" presStyleLbl="revTx" presStyleIdx="0" presStyleCnt="5" custScaleX="152978" custScaleY="45418" custLinFactNeighborX="-30722" custLinFactNeighborY="-20280">
        <dgm:presLayoutVars>
          <dgm:bulletEnabled val="1"/>
        </dgm:presLayoutVars>
      </dgm:prSet>
      <dgm:spPr/>
    </dgm:pt>
    <dgm:pt modelId="{8B061A6A-6B7B-40A1-B192-D9ED40C52A14}" type="pres">
      <dgm:prSet presAssocID="{1C798666-7FF9-40DD-8174-ED059F3429C6}" presName="bullet5b" presStyleLbl="node1" presStyleIdx="1" presStyleCnt="5" custLinFactNeighborY="-3396"/>
      <dgm:spPr>
        <a:solidFill>
          <a:srgbClr val="051ED5"/>
        </a:solidFill>
      </dgm:spPr>
    </dgm:pt>
    <dgm:pt modelId="{CF2B70DC-513D-4A3D-965C-2BEF18773F82}" type="pres">
      <dgm:prSet presAssocID="{1C798666-7FF9-40DD-8174-ED059F3429C6}" presName="textBox5b" presStyleLbl="revTx" presStyleIdx="1" presStyleCnt="5" custScaleX="121245" custScaleY="35437" custLinFactNeighborX="-5157" custLinFactNeighborY="-27593">
        <dgm:presLayoutVars>
          <dgm:bulletEnabled val="1"/>
        </dgm:presLayoutVars>
      </dgm:prSet>
      <dgm:spPr/>
    </dgm:pt>
    <dgm:pt modelId="{10BFE09E-FC44-49B4-9068-7332D2D44E82}" type="pres">
      <dgm:prSet presAssocID="{519431EE-54CE-4768-8344-044D782FCFD8}" presName="bullet5c" presStyleLbl="node1" presStyleIdx="2" presStyleCnt="5" custLinFactNeighborY="-2547"/>
      <dgm:spPr>
        <a:solidFill>
          <a:srgbClr val="051ED5"/>
        </a:solidFill>
      </dgm:spPr>
    </dgm:pt>
    <dgm:pt modelId="{A4BA1DC5-D572-418F-945F-522DE5093A10}" type="pres">
      <dgm:prSet presAssocID="{519431EE-54CE-4768-8344-044D782FCFD8}" presName="textBox5c" presStyleLbl="revTx" presStyleIdx="2" presStyleCnt="5" custScaleX="114921" custScaleY="33816" custLinFactNeighborX="-13695" custLinFactNeighborY="-28522">
        <dgm:presLayoutVars>
          <dgm:bulletEnabled val="1"/>
        </dgm:presLayoutVars>
      </dgm:prSet>
      <dgm:spPr/>
    </dgm:pt>
    <dgm:pt modelId="{C7256268-A82A-46FA-A951-738B75ABD1D8}" type="pres">
      <dgm:prSet presAssocID="{44BB88BE-8840-4E1E-A582-9C2610FC94D3}" presName="bullet5d" presStyleLbl="node1" presStyleIdx="3" presStyleCnt="5" custLinFactNeighborY="-1971"/>
      <dgm:spPr>
        <a:solidFill>
          <a:srgbClr val="051ED5"/>
        </a:solidFill>
      </dgm:spPr>
    </dgm:pt>
    <dgm:pt modelId="{D0FAA5BA-F6E3-4069-89E2-28FAF66C4CCB}" type="pres">
      <dgm:prSet presAssocID="{44BB88BE-8840-4E1E-A582-9C2610FC94D3}" presName="textBox5d" presStyleLbl="revTx" presStyleIdx="3" presStyleCnt="5" custScaleY="33812" custLinFactNeighborX="-17124" custLinFactNeighborY="-27449">
        <dgm:presLayoutVars>
          <dgm:bulletEnabled val="1"/>
        </dgm:presLayoutVars>
      </dgm:prSet>
      <dgm:spPr/>
    </dgm:pt>
    <dgm:pt modelId="{D9AF51E8-1F21-4E99-B967-269F707DD63E}" type="pres">
      <dgm:prSet presAssocID="{B5B803B1-EE5D-472F-8781-679A18F4B678}" presName="bullet5e" presStyleLbl="node1" presStyleIdx="4" presStyleCnt="5" custLinFactNeighborY="-1546"/>
      <dgm:spPr>
        <a:solidFill>
          <a:srgbClr val="051ED5"/>
        </a:solidFill>
      </dgm:spPr>
    </dgm:pt>
    <dgm:pt modelId="{3FCFAB7E-60AC-49C0-B66B-F7516F6B0BE6}" type="pres">
      <dgm:prSet presAssocID="{B5B803B1-EE5D-472F-8781-679A18F4B678}" presName="textBox5e" presStyleLbl="revTx" presStyleIdx="4" presStyleCnt="5" custScaleX="100000" custScaleY="34040" custLinFactNeighborX="-20043" custLinFactNeighborY="-23140">
        <dgm:presLayoutVars>
          <dgm:bulletEnabled val="1"/>
        </dgm:presLayoutVars>
      </dgm:prSet>
      <dgm:spPr/>
    </dgm:pt>
  </dgm:ptLst>
  <dgm:cxnLst>
    <dgm:cxn modelId="{36A17F35-A2A7-4C06-ACE8-2CB66B194DDC}" srcId="{CF96BFEB-FB02-4D25-8BD8-C22296F60FF2}" destId="{1C798666-7FF9-40DD-8174-ED059F3429C6}" srcOrd="1" destOrd="0" parTransId="{8254AB9E-CCB6-4E58-9ABB-849969D4D4F8}" sibTransId="{3A6C1208-C866-4BFD-AA95-1FB0E28797F0}"/>
    <dgm:cxn modelId="{898BAA3F-F1DF-4B20-9125-B58F025FE143}" type="presOf" srcId="{44BB88BE-8840-4E1E-A582-9C2610FC94D3}" destId="{D0FAA5BA-F6E3-4069-89E2-28FAF66C4CCB}" srcOrd="0" destOrd="0" presId="urn:microsoft.com/office/officeart/2005/8/layout/arrow2"/>
    <dgm:cxn modelId="{2516BF5B-7FB4-47A3-BD5C-BEEFBD546133}" srcId="{CF96BFEB-FB02-4D25-8BD8-C22296F60FF2}" destId="{44BB88BE-8840-4E1E-A582-9C2610FC94D3}" srcOrd="3" destOrd="0" parTransId="{E18C704B-2546-411D-8600-AA0FE71A01CE}" sibTransId="{3B654F6B-DA7A-4C53-B704-4D26E47E2AFF}"/>
    <dgm:cxn modelId="{AE9A8E67-81CD-4D3E-8D93-F5DBF03963AA}" type="presOf" srcId="{B5B803B1-EE5D-472F-8781-679A18F4B678}" destId="{3FCFAB7E-60AC-49C0-B66B-F7516F6B0BE6}" srcOrd="0" destOrd="0" presId="urn:microsoft.com/office/officeart/2005/8/layout/arrow2"/>
    <dgm:cxn modelId="{B98DF36E-4BCD-446E-B72F-101593222FDD}" srcId="{CF96BFEB-FB02-4D25-8BD8-C22296F60FF2}" destId="{15F0A96D-E35D-4D07-91C9-231ECDA17042}" srcOrd="0" destOrd="0" parTransId="{691494EB-3580-498D-AB7D-27235F8AE0B4}" sibTransId="{49A62FC7-AB96-4BE4-9D28-FD02C19B14F3}"/>
    <dgm:cxn modelId="{9731AF6F-8676-4081-92A7-BEE67A9FB6DD}" type="presOf" srcId="{519431EE-54CE-4768-8344-044D782FCFD8}" destId="{A4BA1DC5-D572-418F-945F-522DE5093A10}" srcOrd="0" destOrd="0" presId="urn:microsoft.com/office/officeart/2005/8/layout/arrow2"/>
    <dgm:cxn modelId="{58DE727C-3DD4-444E-970C-46B3B692FE0C}" type="presOf" srcId="{1C798666-7FF9-40DD-8174-ED059F3429C6}" destId="{CF2B70DC-513D-4A3D-965C-2BEF18773F82}" srcOrd="0" destOrd="0" presId="urn:microsoft.com/office/officeart/2005/8/layout/arrow2"/>
    <dgm:cxn modelId="{E169B08B-5857-4BF1-A218-982B5767E3FE}" srcId="{CF96BFEB-FB02-4D25-8BD8-C22296F60FF2}" destId="{519431EE-54CE-4768-8344-044D782FCFD8}" srcOrd="2" destOrd="0" parTransId="{3185534D-8653-47A5-B8E0-ED83F739BF2B}" sibTransId="{6BFC4EE9-7915-4FCB-AD29-0DE81F7BEFC1}"/>
    <dgm:cxn modelId="{B246E1A3-D22F-4BA2-A4FC-AA189754FEA0}" type="presOf" srcId="{15F0A96D-E35D-4D07-91C9-231ECDA17042}" destId="{2FA40022-0247-4482-8E8C-FC5833D77918}" srcOrd="0" destOrd="0" presId="urn:microsoft.com/office/officeart/2005/8/layout/arrow2"/>
    <dgm:cxn modelId="{0837FDE9-3F9A-4DB3-93CB-86DA8DEEEAD0}" srcId="{CF96BFEB-FB02-4D25-8BD8-C22296F60FF2}" destId="{B5B803B1-EE5D-472F-8781-679A18F4B678}" srcOrd="4" destOrd="0" parTransId="{47E269CA-7F1F-4920-B419-5B7E2F4460B8}" sibTransId="{A5487FA0-A7EA-42FB-B9DC-24AB877CF386}"/>
    <dgm:cxn modelId="{85AB8FEB-5D84-4D4B-A84F-8A2D1749A4C5}" type="presOf" srcId="{CF96BFEB-FB02-4D25-8BD8-C22296F60FF2}" destId="{F436368A-5176-47FF-B65C-3084DA1749E7}" srcOrd="0" destOrd="0" presId="urn:microsoft.com/office/officeart/2005/8/layout/arrow2"/>
    <dgm:cxn modelId="{4E933CFB-6204-4DA7-851B-11F38F81610C}" type="presParOf" srcId="{F436368A-5176-47FF-B65C-3084DA1749E7}" destId="{96796777-82C2-41E3-8DFF-6B486EB7791B}" srcOrd="0" destOrd="0" presId="urn:microsoft.com/office/officeart/2005/8/layout/arrow2"/>
    <dgm:cxn modelId="{CD3CA6DD-707C-4051-8B15-B1F164F9D640}" type="presParOf" srcId="{F436368A-5176-47FF-B65C-3084DA1749E7}" destId="{B56BDC50-2F09-458F-985E-9D93CEE71E7A}" srcOrd="1" destOrd="0" presId="urn:microsoft.com/office/officeart/2005/8/layout/arrow2"/>
    <dgm:cxn modelId="{C7E44650-55B5-4A89-B899-5CF88FE916CA}" type="presParOf" srcId="{B56BDC50-2F09-458F-985E-9D93CEE71E7A}" destId="{58A2D25B-454E-476C-8EF2-DB19199B3F1A}" srcOrd="0" destOrd="0" presId="urn:microsoft.com/office/officeart/2005/8/layout/arrow2"/>
    <dgm:cxn modelId="{3CBD60CE-1930-4493-BA5E-05EFD29E0E59}" type="presParOf" srcId="{B56BDC50-2F09-458F-985E-9D93CEE71E7A}" destId="{2FA40022-0247-4482-8E8C-FC5833D77918}" srcOrd="1" destOrd="0" presId="urn:microsoft.com/office/officeart/2005/8/layout/arrow2"/>
    <dgm:cxn modelId="{163DDF7C-A58B-4E7E-8EDF-51ED485192D9}" type="presParOf" srcId="{B56BDC50-2F09-458F-985E-9D93CEE71E7A}" destId="{8B061A6A-6B7B-40A1-B192-D9ED40C52A14}" srcOrd="2" destOrd="0" presId="urn:microsoft.com/office/officeart/2005/8/layout/arrow2"/>
    <dgm:cxn modelId="{A2EB7395-B53A-47BC-93F1-5D8638BED429}" type="presParOf" srcId="{B56BDC50-2F09-458F-985E-9D93CEE71E7A}" destId="{CF2B70DC-513D-4A3D-965C-2BEF18773F82}" srcOrd="3" destOrd="0" presId="urn:microsoft.com/office/officeart/2005/8/layout/arrow2"/>
    <dgm:cxn modelId="{AEDCC0DC-706A-4A39-B05F-FD5DC18831A0}" type="presParOf" srcId="{B56BDC50-2F09-458F-985E-9D93CEE71E7A}" destId="{10BFE09E-FC44-49B4-9068-7332D2D44E82}" srcOrd="4" destOrd="0" presId="urn:microsoft.com/office/officeart/2005/8/layout/arrow2"/>
    <dgm:cxn modelId="{BA58A814-B2EC-4D1F-B87D-E24FA6CDD2FE}" type="presParOf" srcId="{B56BDC50-2F09-458F-985E-9D93CEE71E7A}" destId="{A4BA1DC5-D572-418F-945F-522DE5093A10}" srcOrd="5" destOrd="0" presId="urn:microsoft.com/office/officeart/2005/8/layout/arrow2"/>
    <dgm:cxn modelId="{596C346B-A44F-4CCA-BBCC-CE6F5FC29FFC}" type="presParOf" srcId="{B56BDC50-2F09-458F-985E-9D93CEE71E7A}" destId="{C7256268-A82A-46FA-A951-738B75ABD1D8}" srcOrd="6" destOrd="0" presId="urn:microsoft.com/office/officeart/2005/8/layout/arrow2"/>
    <dgm:cxn modelId="{8E208101-F62A-445F-950A-068ACD749AC0}" type="presParOf" srcId="{B56BDC50-2F09-458F-985E-9D93CEE71E7A}" destId="{D0FAA5BA-F6E3-4069-89E2-28FAF66C4CCB}" srcOrd="7" destOrd="0" presId="urn:microsoft.com/office/officeart/2005/8/layout/arrow2"/>
    <dgm:cxn modelId="{88E07E6B-EBDE-496D-B68B-F12071873F1E}" type="presParOf" srcId="{B56BDC50-2F09-458F-985E-9D93CEE71E7A}" destId="{D9AF51E8-1F21-4E99-B967-269F707DD63E}" srcOrd="8" destOrd="0" presId="urn:microsoft.com/office/officeart/2005/8/layout/arrow2"/>
    <dgm:cxn modelId="{382D0E96-DE22-4104-945D-167F2B1DFC96}" type="presParOf" srcId="{B56BDC50-2F09-458F-985E-9D93CEE71E7A}" destId="{3FCFAB7E-60AC-49C0-B66B-F7516F6B0BE6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796777-82C2-41E3-8DFF-6B486EB7791B}">
      <dsp:nvSpPr>
        <dsp:cNvPr id="0" name=""/>
        <dsp:cNvSpPr/>
      </dsp:nvSpPr>
      <dsp:spPr>
        <a:xfrm>
          <a:off x="45842" y="0"/>
          <a:ext cx="8595114" cy="52578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A2D25B-454E-476C-8EF2-DB19199B3F1A}">
      <dsp:nvSpPr>
        <dsp:cNvPr id="0" name=""/>
        <dsp:cNvSpPr/>
      </dsp:nvSpPr>
      <dsp:spPr>
        <a:xfrm>
          <a:off x="965789" y="3899418"/>
          <a:ext cx="193487" cy="193487"/>
        </a:xfrm>
        <a:prstGeom prst="ellipse">
          <a:avLst/>
        </a:prstGeom>
        <a:solidFill>
          <a:srgbClr val="051ED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A40022-0247-4482-8E8C-FC5833D77918}">
      <dsp:nvSpPr>
        <dsp:cNvPr id="0" name=""/>
        <dsp:cNvSpPr/>
      </dsp:nvSpPr>
      <dsp:spPr>
        <a:xfrm>
          <a:off x="432047" y="4094176"/>
          <a:ext cx="1685870" cy="5683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525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Lab supported MR Surveillance started in (2005)</a:t>
          </a:r>
        </a:p>
      </dsp:txBody>
      <dsp:txXfrm>
        <a:off x="432047" y="4094176"/>
        <a:ext cx="1685870" cy="568341"/>
      </dsp:txXfrm>
    </dsp:sp>
    <dsp:sp modelId="{8B061A6A-6B7B-40A1-B192-D9ED40C52A14}">
      <dsp:nvSpPr>
        <dsp:cNvPr id="0" name=""/>
        <dsp:cNvSpPr/>
      </dsp:nvSpPr>
      <dsp:spPr>
        <a:xfrm>
          <a:off x="2013143" y="2893072"/>
          <a:ext cx="302849" cy="302849"/>
        </a:xfrm>
        <a:prstGeom prst="ellipse">
          <a:avLst/>
        </a:prstGeom>
        <a:solidFill>
          <a:srgbClr val="051ED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2B70DC-513D-4A3D-965C-2BEF18773F82}">
      <dsp:nvSpPr>
        <dsp:cNvPr id="0" name=""/>
        <dsp:cNvSpPr/>
      </dsp:nvSpPr>
      <dsp:spPr>
        <a:xfrm>
          <a:off x="1944211" y="3158070"/>
          <a:ext cx="1693152" cy="780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474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Outbreak reduced from 20 to 10 cases per week (2012)</a:t>
          </a:r>
        </a:p>
      </dsp:txBody>
      <dsp:txXfrm>
        <a:off x="1944211" y="3158070"/>
        <a:ext cx="1693152" cy="780683"/>
      </dsp:txXfrm>
    </dsp:sp>
    <dsp:sp modelId="{10BFE09E-FC44-49B4-9068-7332D2D44E82}">
      <dsp:nvSpPr>
        <dsp:cNvPr id="0" name=""/>
        <dsp:cNvSpPr/>
      </dsp:nvSpPr>
      <dsp:spPr>
        <a:xfrm>
          <a:off x="3359139" y="2090732"/>
          <a:ext cx="403799" cy="403799"/>
        </a:xfrm>
        <a:prstGeom prst="ellipse">
          <a:avLst/>
        </a:prstGeom>
        <a:solidFill>
          <a:srgbClr val="051ED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BA1DC5-D572-418F-945F-522DE5093A10}">
      <dsp:nvSpPr>
        <dsp:cNvPr id="0" name=""/>
        <dsp:cNvSpPr/>
      </dsp:nvSpPr>
      <dsp:spPr>
        <a:xfrm>
          <a:off x="3217556" y="2437954"/>
          <a:ext cx="1865867" cy="999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965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Outbreak reduced from 10 to 5 cases per week (2014)</a:t>
          </a:r>
        </a:p>
      </dsp:txBody>
      <dsp:txXfrm>
        <a:off x="3217556" y="2437954"/>
        <a:ext cx="1865867" cy="999223"/>
      </dsp:txXfrm>
    </dsp:sp>
    <dsp:sp modelId="{C7256268-A82A-46FA-A951-738B75ABD1D8}">
      <dsp:nvSpPr>
        <dsp:cNvPr id="0" name=""/>
        <dsp:cNvSpPr/>
      </dsp:nvSpPr>
      <dsp:spPr>
        <a:xfrm>
          <a:off x="4923861" y="1464006"/>
          <a:ext cx="521573" cy="521573"/>
        </a:xfrm>
        <a:prstGeom prst="ellipse">
          <a:avLst/>
        </a:prstGeom>
        <a:solidFill>
          <a:srgbClr val="051ED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FAA5BA-F6E3-4069-89E2-28FAF66C4CCB}">
      <dsp:nvSpPr>
        <dsp:cNvPr id="0" name=""/>
        <dsp:cNvSpPr/>
      </dsp:nvSpPr>
      <dsp:spPr>
        <a:xfrm>
          <a:off x="4896537" y="1933931"/>
          <a:ext cx="1682496" cy="1191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6371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Outbreak reduced to 5 cases per 4 weeks (2015)</a:t>
          </a:r>
        </a:p>
      </dsp:txBody>
      <dsp:txXfrm>
        <a:off x="4896537" y="1933931"/>
        <a:ext cx="1682496" cy="1191104"/>
      </dsp:txXfrm>
    </dsp:sp>
    <dsp:sp modelId="{D9AF51E8-1F21-4E99-B967-269F707DD63E}">
      <dsp:nvSpPr>
        <dsp:cNvPr id="0" name=""/>
        <dsp:cNvSpPr/>
      </dsp:nvSpPr>
      <dsp:spPr>
        <a:xfrm>
          <a:off x="6534851" y="1045491"/>
          <a:ext cx="664585" cy="664585"/>
        </a:xfrm>
        <a:prstGeom prst="ellipse">
          <a:avLst/>
        </a:prstGeom>
        <a:solidFill>
          <a:srgbClr val="051ED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CFAB7E-60AC-49C0-B66B-F7516F6B0BE6}">
      <dsp:nvSpPr>
        <dsp:cNvPr id="0" name=""/>
        <dsp:cNvSpPr/>
      </dsp:nvSpPr>
      <dsp:spPr>
        <a:xfrm>
          <a:off x="6529921" y="1768841"/>
          <a:ext cx="1682496" cy="13172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215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Modified cases based surveillance started (2016)</a:t>
          </a:r>
        </a:p>
      </dsp:txBody>
      <dsp:txXfrm>
        <a:off x="6529921" y="1768841"/>
        <a:ext cx="1682496" cy="13172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4" y="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4138C1-2EF5-42D4-9436-0AC62BC9B63C}" type="datetimeFigureOut">
              <a:rPr lang="en-US" smtClean="0"/>
              <a:t>9/7/2017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4" y="8829675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464E3-8A0B-4DFA-9C9B-1D015710CF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2349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1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3CE02E8B-49B5-4629-AF88-A2472C1AF765}" type="datetimeFigureOut">
              <a:rPr lang="en-US" smtClean="0"/>
              <a:t>9/7/2017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8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8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9BB16057-DADB-4AFE-AF6B-5FCEB3A443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835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16057-DADB-4AFE-AF6B-5FCEB3A4431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1678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16057-DADB-4AFE-AF6B-5FCEB3A4431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7526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16057-DADB-4AFE-AF6B-5FCEB3A4431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4573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76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82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16057-DADB-4AFE-AF6B-5FCEB3A44313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5765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16057-DADB-4AFE-AF6B-5FCEB3A4431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752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16057-DADB-4AFE-AF6B-5FCEB3A44313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6794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16057-DADB-4AFE-AF6B-5FCEB3A44313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017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16057-DADB-4AFE-AF6B-5FCEB3A44313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388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16057-DADB-4AFE-AF6B-5FCEB3A4431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167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7600" y="696913"/>
            <a:ext cx="4648200" cy="3487737"/>
          </a:xfrm>
          <a:ln/>
        </p:spPr>
      </p:sp>
      <p:sp>
        <p:nvSpPr>
          <p:cNvPr id="212994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IN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16057-DADB-4AFE-AF6B-5FCEB3A4431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34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16057-DADB-4AFE-AF6B-5FCEB3A4431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962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51122" indent="-288893">
              <a:defRPr>
                <a:solidFill>
                  <a:schemeClr val="tx1"/>
                </a:solidFill>
                <a:latin typeface="Arial" charset="0"/>
              </a:defRPr>
            </a:lvl2pPr>
            <a:lvl3pPr marL="1155573" indent="-231115">
              <a:defRPr>
                <a:solidFill>
                  <a:schemeClr val="tx1"/>
                </a:solidFill>
                <a:latin typeface="Arial" charset="0"/>
              </a:defRPr>
            </a:lvl3pPr>
            <a:lvl4pPr marL="1617802" indent="-231115">
              <a:defRPr>
                <a:solidFill>
                  <a:schemeClr val="tx1"/>
                </a:solidFill>
                <a:latin typeface="Arial" charset="0"/>
              </a:defRPr>
            </a:lvl4pPr>
            <a:lvl5pPr marL="2080031" indent="-231115">
              <a:defRPr>
                <a:solidFill>
                  <a:schemeClr val="tx1"/>
                </a:solidFill>
                <a:latin typeface="Arial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1A6F21D-8A4B-4E43-AD61-EFF0D6C3366E}" type="slidenum">
              <a:rPr lang="en-US" altLang="en-US"/>
              <a:pPr/>
              <a:t>6</a:t>
            </a:fld>
            <a:endParaRPr lang="en-US" altLang="en-US" dirty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7737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1033" indent="-288859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55437" indent="-231087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17611" indent="-231087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79785" indent="-231087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41960" indent="-2310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04135" indent="-2310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66309" indent="-2310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28484" indent="-2310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CF79701A-8B3F-42B1-B8D7-5B439B4F5E76}" type="slidenum">
              <a:rPr lang="en-US" altLang="en-US"/>
              <a:pPr eaLnBrk="1" hangingPunct="1"/>
              <a:t>7</a:t>
            </a:fld>
            <a:endParaRPr lang="en-US" altLang="en-US" dirty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8200" cy="3487737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6" y="4415791"/>
            <a:ext cx="5046663" cy="41833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3336" indent="-173336">
              <a:buFont typeface="Arial" panose="020B0604020202020204" pitchFamily="34" charset="0"/>
              <a:buChar char="•"/>
            </a:pPr>
            <a:endParaRPr lang="en-US" altLang="en-US" dirty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B16057-DADB-4AFE-AF6B-5FCEB3A443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52904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16057-DADB-4AFE-AF6B-5FCEB3A44313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201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9"/>
            <a:ext cx="7772400" cy="14700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D618A-C630-4AF8-8679-39DA2D9EED51}" type="datetime1">
              <a:rPr lang="en-US" smtClean="0"/>
              <a:t>9/7/2017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25CCD-3134-465F-B080-830A75B367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97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46EC5-48C8-4557-B16F-F47043E2D123}" type="datetime1">
              <a:rPr lang="en-US" smtClean="0"/>
              <a:t>9/7/2017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25CCD-3134-465F-B080-830A75B367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584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8C9FB-2D53-4955-BF48-05A702948176}" type="datetime1">
              <a:rPr lang="en-US" smtClean="0"/>
              <a:t>9/7/2017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25CCD-3134-465F-B080-830A75B367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530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6"/>
            <a:ext cx="8229600" cy="4525963"/>
          </a:xfrm>
        </p:spPr>
        <p:txBody>
          <a:bodyPr lIns="91397" tIns="45698" rIns="91397" bIns="45698"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A6368E58-DE03-4F00-9901-DB6BAA081DF3}" type="datetime1">
              <a:rPr lang="en-US" smtClean="0"/>
              <a:t>9/7/2017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4001690F-7500-4883-A25E-2F5A6556DB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146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8B506-BF08-4F99-B2CB-BFF055AE76D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25CCD-3134-465F-B080-830A75B367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107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8643-B949-400E-937A-1023F18364A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25CCD-3134-465F-B080-830A75B367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096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F81D7-2D97-4958-9E82-2F178F6B6A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25CCD-3134-465F-B080-830A75B367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4771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382A-00B5-453C-B3D2-E657DE08E32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25CCD-3134-465F-B080-830A75B367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8604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EED62-C72F-418D-93CB-A6B209AB64C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25CCD-3134-465F-B080-830A75B367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2679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EB0EA-A2FA-4EEF-9EBC-651E5A1D5B4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25CCD-3134-465F-B080-830A75B367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36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2ABD7-A349-4F82-8326-EBC525D2599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25CCD-3134-465F-B080-830A75B367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199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DEB4-1E52-46B1-8E27-CBC876287974}" type="datetime1">
              <a:rPr lang="en-US" smtClean="0"/>
              <a:t>9/7/2017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72200" y="6356364"/>
            <a:ext cx="2133600" cy="365125"/>
          </a:xfrm>
        </p:spPr>
        <p:txBody>
          <a:bodyPr/>
          <a:lstStyle/>
          <a:p>
            <a:fld id="{CBE25CCD-3134-465F-B080-830A75B3675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Flag India animated gif 120x90">
            <a:extLst>
              <a:ext uri="{FF2B5EF4-FFF2-40B4-BE49-F238E27FC236}">
                <a16:creationId xmlns:a16="http://schemas.microsoft.com/office/drawing/2014/main" id="{83CF648E-484F-4919-9A14-F589FAC63489}"/>
              </a:ext>
            </a:extLst>
          </p:cNvPr>
          <p:cNvPicPr>
            <a:picLocks noChangeAspect="1" noChangeArrowheads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789" y="6307488"/>
            <a:ext cx="600211" cy="55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:\Users\routrays\AppData\Local\Microsoft\Windows\Temporary Internet Files\Content.Outlook\EKEF2LTK\NHM logo (3).jpg">
            <a:extLst>
              <a:ext uri="{FF2B5EF4-FFF2-40B4-BE49-F238E27FC236}">
                <a16:creationId xmlns:a16="http://schemas.microsoft.com/office/drawing/2014/main" id="{EB6CC100-D079-4CD5-A74D-61234E9A1DB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525344"/>
            <a:ext cx="555302" cy="339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98236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F338-A14C-4E1D-8668-7FAA86B6EF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25CCD-3134-465F-B080-830A75B367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3368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33F51-B750-4BD1-8670-1E12D2090D9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25CCD-3134-465F-B080-830A75B367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7246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042FA-B62F-4D1B-B974-36C67A1A826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25CCD-3134-465F-B080-830A75B367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7807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22056-990B-4304-9D76-47850BBEDD3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25CCD-3134-465F-B080-830A75B367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8084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6"/>
            <a:ext cx="8229600" cy="4525963"/>
          </a:xfrm>
        </p:spPr>
        <p:txBody>
          <a:bodyPr lIns="91397" tIns="45698" rIns="91397" bIns="45698"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F24B8FCA-6407-4D04-8E27-A2DC7F9C5129}" type="datetime1">
              <a:rPr lang="en-US" smtClean="0"/>
              <a:t>9/7/2017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4001690F-7500-4883-A25E-2F5A6556DB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5541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F8C46E-DB46-4D70-A842-52B2E571766D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07-09-2017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7D03F4-42B3-4770-8E66-C3580990F306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99558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F8C46E-DB46-4D70-A842-52B2E571766D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07-09-2017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7D03F4-42B3-4770-8E66-C3580990F306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2934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F8C46E-DB46-4D70-A842-52B2E571766D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07-09-2017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7D03F4-42B3-4770-8E66-C3580990F306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79564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F8C46E-DB46-4D70-A842-52B2E571766D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07-09-2017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7D03F4-42B3-4770-8E66-C3580990F306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18202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F8C46E-DB46-4D70-A842-52B2E571766D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07-09-2017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7D03F4-42B3-4770-8E66-C3580990F306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9151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42892-C1E4-4495-B3DD-B473EB69E9E2}" type="datetime1">
              <a:rPr lang="en-US" smtClean="0"/>
              <a:t>9/7/2017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25CCD-3134-465F-B080-830A75B367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745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F8C46E-DB46-4D70-A842-52B2E571766D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07-09-2017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7D03F4-42B3-4770-8E66-C3580990F306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86363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F8C46E-DB46-4D70-A842-52B2E571766D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07-09-2017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7D03F4-42B3-4770-8E66-C3580990F306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6489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F8C46E-DB46-4D70-A842-52B2E571766D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07-09-2017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7D03F4-42B3-4770-8E66-C3580990F306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81297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F8C46E-DB46-4D70-A842-52B2E571766D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07-09-2017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7D03F4-42B3-4770-8E66-C3580990F306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8802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F8C46E-DB46-4D70-A842-52B2E571766D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07-09-2017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7D03F4-42B3-4770-8E66-C3580990F306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21191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F8C46E-DB46-4D70-A842-52B2E571766D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07-09-2017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7D03F4-42B3-4770-8E66-C3580990F306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52469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3"/>
            <a:ext cx="8229600" cy="4525963"/>
          </a:xfrm>
        </p:spPr>
        <p:txBody>
          <a:bodyPr lIns="91397" tIns="45698" rIns="91397" bIns="45698"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7272DE-F287-415E-940F-DE4E154FC33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9/7/2017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956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6BE82-DE38-49EF-8BB2-2B60E4E2B1E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 descr="Flag India animated gif 120x90"/>
          <p:cNvPicPr>
            <a:picLocks noChangeAspect="1" noChangeArrowheads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789" y="6307488"/>
            <a:ext cx="600211" cy="55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6368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A40D-AD66-4459-BC4D-A365A7A6A304}" type="datetime1">
              <a:rPr lang="en-US" smtClean="0"/>
              <a:t>9/7/2017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25CCD-3134-465F-B080-830A75B367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214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7CDE6-F264-4822-A485-0CCEC595950D}" type="datetime1">
              <a:rPr lang="en-US" smtClean="0"/>
              <a:t>9/7/2017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25CCD-3134-465F-B080-830A75B367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501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EB08E-C358-4CAA-B621-AE74B97F713C}" type="datetime1">
              <a:rPr lang="en-US" smtClean="0"/>
              <a:t>9/7/2017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25CCD-3134-465F-B080-830A75B367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82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6291-8B94-4A20-8E25-871632F7793E}" type="datetime1">
              <a:rPr lang="en-US" smtClean="0"/>
              <a:t>9/7/2017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25CCD-3134-465F-B080-830A75B367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258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A17DD-DABD-4669-B3AF-2DB73A4C9AC3}" type="datetime1">
              <a:rPr lang="en-US" smtClean="0"/>
              <a:t>9/7/2017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25CCD-3134-465F-B080-830A75B367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961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335B-3B2B-4B1B-B387-7CB21DF150F7}" type="datetime1">
              <a:rPr lang="en-US" smtClean="0"/>
              <a:t>9/7/2017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25CCD-3134-465F-B080-830A75B367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146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7E866-2F66-4EFD-81AC-8CA0EB7647E7}" type="datetime1">
              <a:rPr lang="en-US" smtClean="0"/>
              <a:t>9/7/2017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25CCD-3134-465F-B080-830A75B367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174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0056A-056E-4066-B4B0-D2E9DC37FC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25CCD-3134-465F-B080-830A75B367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574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F8C46E-DB46-4D70-A842-52B2E571766D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07-09-2017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7D03F4-42B3-4770-8E66-C3580990F306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5623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636912"/>
            <a:ext cx="8892480" cy="1224136"/>
          </a:xfrm>
          <a:solidFill>
            <a:srgbClr val="C00000"/>
          </a:solidFill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Measles Rubella surveillance in India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fld id="{CBE25CCD-3134-465F-B080-830A75B36750}" type="slidenum">
              <a:rPr lang="en-US" smtClean="0"/>
              <a:t>1</a:t>
            </a:fld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392" y="4012559"/>
            <a:ext cx="1261696" cy="89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61637"/>
            <a:ext cx="3960440" cy="24752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03648" y="5180999"/>
            <a:ext cx="62646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Gill Sans MT" panose="020B0502020104020203" pitchFamily="34" charset="0"/>
              </a:rPr>
              <a:t>Dr. Pradeep Haldar</a:t>
            </a:r>
          </a:p>
          <a:p>
            <a:pPr algn="ctr"/>
            <a:r>
              <a:rPr lang="en-US" sz="2000" b="1" dirty="0">
                <a:latin typeface="Gill Sans MT" panose="020B0502020104020203" pitchFamily="34" charset="0"/>
              </a:rPr>
              <a:t> Deputy Commissioner (Immunization) </a:t>
            </a:r>
            <a:endParaRPr lang="en-US" sz="1600" b="1" dirty="0">
              <a:latin typeface="Gill Sans MT" panose="020B0502020104020203" pitchFamily="34" charset="0"/>
            </a:endParaRPr>
          </a:p>
          <a:p>
            <a:pPr algn="ctr"/>
            <a:r>
              <a:rPr lang="en-US" sz="2000" b="1" dirty="0">
                <a:latin typeface="Gill Sans MT" panose="020B0502020104020203" pitchFamily="34" charset="0"/>
              </a:rPr>
              <a:t>Ministry of Health &amp; Family Welfare</a:t>
            </a:r>
          </a:p>
          <a:p>
            <a:pPr algn="ctr"/>
            <a:r>
              <a:rPr lang="en-US" sz="2000" b="1" dirty="0">
                <a:latin typeface="Gill Sans MT" panose="020B0502020104020203" pitchFamily="34" charset="0"/>
              </a:rPr>
              <a:t>Government of India</a:t>
            </a:r>
          </a:p>
        </p:txBody>
      </p:sp>
    </p:spTree>
    <p:extLst>
      <p:ext uri="{BB962C8B-B14F-4D97-AF65-F5344CB8AC3E}">
        <p14:creationId xmlns:p14="http://schemas.microsoft.com/office/powerpoint/2010/main" val="3024823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" name="Chart 56"/>
          <p:cNvGraphicFramePr/>
          <p:nvPr>
            <p:extLst>
              <p:ext uri="{D42A27DB-BD31-4B8C-83A1-F6EECF244321}">
                <p14:modId xmlns:p14="http://schemas.microsoft.com/office/powerpoint/2010/main" val="1497596949"/>
              </p:ext>
            </p:extLst>
          </p:nvPr>
        </p:nvGraphicFramePr>
        <p:xfrm>
          <a:off x="2555776" y="820743"/>
          <a:ext cx="3456384" cy="3413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116620900"/>
              </p:ext>
            </p:extLst>
          </p:nvPr>
        </p:nvGraphicFramePr>
        <p:xfrm>
          <a:off x="-324544" y="820743"/>
          <a:ext cx="3456384" cy="3413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22610" y="3960933"/>
            <a:ext cx="1444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55,350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14941" y="3957212"/>
            <a:ext cx="1444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34,024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9642" y="620688"/>
            <a:ext cx="2021707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 to Jul 2016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27088" y="620688"/>
            <a:ext cx="2121093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 to Jul 2017*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-2738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400" b="1" dirty="0">
                <a:solidFill>
                  <a:prstClr val="white"/>
                </a:solidFill>
                <a:latin typeface="Arial" charset="0"/>
              </a:rPr>
              <a:t>Status of MR cases reported - investigated - classified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11560" y="6562902"/>
            <a:ext cx="15071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*: as on 16</a:t>
            </a:r>
            <a:r>
              <a:rPr lang="en-US" sz="1000" b="1" i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Aug 2017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77425" y="6375951"/>
            <a:ext cx="2133600" cy="365125"/>
          </a:xfrm>
        </p:spPr>
        <p:txBody>
          <a:bodyPr/>
          <a:lstStyle/>
          <a:p>
            <a:fld id="{CBE25CCD-3134-465F-B080-830A75B367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24128" y="820743"/>
            <a:ext cx="3419872" cy="256993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300" b="1" dirty="0"/>
              <a:t>Overall: cases declining</a:t>
            </a:r>
          </a:p>
          <a:p>
            <a:r>
              <a:rPr lang="en-US" sz="2300" b="1" dirty="0"/>
              <a:t>Outbreaks: reducing Sporadic cases: increasing </a:t>
            </a:r>
          </a:p>
          <a:p>
            <a:endParaRPr lang="en-US" sz="2300" b="1" dirty="0"/>
          </a:p>
          <a:p>
            <a:r>
              <a:rPr lang="en-US" sz="2300" b="1" dirty="0"/>
              <a:t>Switch to modified case base provide better epidemiological data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/>
          <a:srcRect l="13953" r="13002" b="69650"/>
          <a:stretch/>
        </p:blipFill>
        <p:spPr>
          <a:xfrm>
            <a:off x="251521" y="4340003"/>
            <a:ext cx="7848871" cy="220558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39552" y="4421430"/>
            <a:ext cx="7488832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Sporadic suspected measles cases</a:t>
            </a:r>
          </a:p>
          <a:p>
            <a:r>
              <a:rPr lang="en-US" sz="2800" b="1" dirty="0"/>
              <a:t>Lab confirmed cases</a:t>
            </a:r>
          </a:p>
          <a:p>
            <a:r>
              <a:rPr lang="en-US" sz="2800" b="1" dirty="0"/>
              <a:t>EPI link cases </a:t>
            </a:r>
          </a:p>
          <a:p>
            <a:r>
              <a:rPr lang="en-US" sz="2800" b="1" dirty="0"/>
              <a:t>Non measles non rubella cases</a:t>
            </a: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F8D7E520-C1AA-46FC-92E6-39326C75E0E7}"/>
              </a:ext>
            </a:extLst>
          </p:cNvPr>
          <p:cNvSpPr/>
          <p:nvPr/>
        </p:nvSpPr>
        <p:spPr>
          <a:xfrm>
            <a:off x="5076056" y="4869160"/>
            <a:ext cx="396000" cy="1296000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25146F-1817-483E-8E08-8AA3273903DA}"/>
              </a:ext>
            </a:extLst>
          </p:cNvPr>
          <p:cNvSpPr txBox="1"/>
          <p:nvPr/>
        </p:nvSpPr>
        <p:spPr>
          <a:xfrm>
            <a:off x="5436096" y="5229200"/>
            <a:ext cx="15928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Outbreak</a:t>
            </a:r>
          </a:p>
        </p:txBody>
      </p:sp>
    </p:spTree>
    <p:extLst>
      <p:ext uri="{BB962C8B-B14F-4D97-AF65-F5344CB8AC3E}">
        <p14:creationId xmlns:p14="http://schemas.microsoft.com/office/powerpoint/2010/main" val="3507080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13856"/>
            <a:ext cx="8640960" cy="1219200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en-US" b="1" dirty="0"/>
              <a:t>Transitioning to modified case-based </a:t>
            </a:r>
            <a:br>
              <a:rPr lang="en-US" b="1" dirty="0"/>
            </a:br>
            <a:r>
              <a:rPr lang="en-US" b="1" dirty="0"/>
              <a:t>MR Surveillance in India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pPr>
              <a:defRPr/>
            </a:pPr>
            <a:fld id="{4001690F-7500-4883-A25E-2F5A6556DBF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592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5934" y="-26748"/>
            <a:ext cx="9180512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400" b="1" dirty="0">
                <a:solidFill>
                  <a:schemeClr val="bg1"/>
                </a:solidFill>
                <a:latin typeface="Arial" charset="0"/>
              </a:rPr>
              <a:t>Modified case-based MR Surveillance </a:t>
            </a:r>
            <a:r>
              <a:rPr lang="en-US" altLang="en-US" sz="2400" b="1" dirty="0">
                <a:solidFill>
                  <a:schemeClr val="bg1"/>
                </a:solidFill>
                <a:latin typeface="Arial" charset="0"/>
              </a:rPr>
              <a:t>algorithm </a:t>
            </a:r>
            <a:endParaRPr lang="en-US" sz="2400" b="1" dirty="0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40646" y="548680"/>
            <a:ext cx="7595850" cy="6067854"/>
            <a:chOff x="1368645" y="661581"/>
            <a:chExt cx="7595850" cy="6067854"/>
          </a:xfrm>
        </p:grpSpPr>
        <p:sp>
          <p:nvSpPr>
            <p:cNvPr id="6" name="Rectangle 5"/>
            <p:cNvSpPr/>
            <p:nvPr/>
          </p:nvSpPr>
          <p:spPr>
            <a:xfrm>
              <a:off x="2983056" y="2240479"/>
              <a:ext cx="3183703" cy="61096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Every Tuesday district review based on Weekly Reporting </a:t>
              </a:r>
            </a:p>
          </p:txBody>
        </p:sp>
        <p:sp>
          <p:nvSpPr>
            <p:cNvPr id="7" name="Flowchart: Decision 6"/>
            <p:cNvSpPr/>
            <p:nvPr/>
          </p:nvSpPr>
          <p:spPr>
            <a:xfrm>
              <a:off x="2953944" y="4005700"/>
              <a:ext cx="3356826" cy="864099"/>
            </a:xfrm>
            <a:prstGeom prst="flowChartDecision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Outbreak flagged with ID 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958849" y="4161122"/>
              <a:ext cx="1944215" cy="63666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3333CC"/>
                  </a:solidFill>
                </a:rPr>
                <a:t>No outbreak  Investigation;</a:t>
              </a:r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6338042" y="4171109"/>
              <a:ext cx="584294" cy="482663"/>
            </a:xfrm>
            <a:prstGeom prst="rightArrow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No</a:t>
              </a:r>
            </a:p>
          </p:txBody>
        </p:sp>
        <p:sp>
          <p:nvSpPr>
            <p:cNvPr id="16" name="Right Arrow 15"/>
            <p:cNvSpPr/>
            <p:nvPr/>
          </p:nvSpPr>
          <p:spPr>
            <a:xfrm rot="5400000">
              <a:off x="4326395" y="5010160"/>
              <a:ext cx="648070" cy="511364"/>
            </a:xfrm>
            <a:prstGeom prst="rightArrow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Yes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368645" y="5597026"/>
              <a:ext cx="7019786" cy="113240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3333CC"/>
                  </a:solidFill>
                </a:rPr>
                <a:t>Conduct outbreak  investigation as per protocols i.e. house to house cases search and line listing, samples for serology &amp; virology. Case management with referral services under medical officer supervision.</a:t>
              </a:r>
            </a:p>
          </p:txBody>
        </p:sp>
        <p:sp>
          <p:nvSpPr>
            <p:cNvPr id="20" name="Right Arrow 19"/>
            <p:cNvSpPr/>
            <p:nvPr/>
          </p:nvSpPr>
          <p:spPr>
            <a:xfrm rot="5400000">
              <a:off x="4443419" y="2730770"/>
              <a:ext cx="270013" cy="511359"/>
            </a:xfrm>
            <a:prstGeom prst="rightArrow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972470" y="661595"/>
              <a:ext cx="3183705" cy="39115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Suspected MR case reported 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972470" y="1412790"/>
              <a:ext cx="3183705" cy="39115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Each sporadic case investigated 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837066" y="692696"/>
              <a:ext cx="2127429" cy="118324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3333CC"/>
                  </a:solidFill>
                </a:rPr>
                <a:t>Collect Serum samples  and throat swab/urine samples</a:t>
              </a:r>
            </a:p>
          </p:txBody>
        </p:sp>
        <p:sp>
          <p:nvSpPr>
            <p:cNvPr id="26" name="Right Arrow 25"/>
            <p:cNvSpPr/>
            <p:nvPr/>
          </p:nvSpPr>
          <p:spPr>
            <a:xfrm rot="5400000">
              <a:off x="4417269" y="970013"/>
              <a:ext cx="374181" cy="511359"/>
            </a:xfrm>
            <a:prstGeom prst="rightArrow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Right Arrow 26"/>
            <p:cNvSpPr/>
            <p:nvPr/>
          </p:nvSpPr>
          <p:spPr>
            <a:xfrm rot="5400000">
              <a:off x="4399453" y="1779902"/>
              <a:ext cx="409797" cy="511359"/>
            </a:xfrm>
            <a:prstGeom prst="rightArrow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972470" y="3128061"/>
              <a:ext cx="3183707" cy="83341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&gt; 5 cases clustered or a death in 4 weeks period in a contiguous area</a:t>
              </a:r>
            </a:p>
          </p:txBody>
        </p:sp>
        <p:sp>
          <p:nvSpPr>
            <p:cNvPr id="2" name="Right Brace 1"/>
            <p:cNvSpPr/>
            <p:nvPr/>
          </p:nvSpPr>
          <p:spPr>
            <a:xfrm>
              <a:off x="6195374" y="661581"/>
              <a:ext cx="608875" cy="1183244"/>
            </a:xfrm>
            <a:prstGeom prst="rightBrace">
              <a:avLst>
                <a:gd name="adj1" fmla="val 8333"/>
                <a:gd name="adj2" fmla="val 49122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56079" y="6479454"/>
            <a:ext cx="2133600" cy="365125"/>
          </a:xfrm>
        </p:spPr>
        <p:txBody>
          <a:bodyPr/>
          <a:lstStyle/>
          <a:p>
            <a:fld id="{CBE25CCD-3134-465F-B080-830A75B3675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1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0" t="2638" r="15120" b="2777"/>
          <a:stretch/>
        </p:blipFill>
        <p:spPr>
          <a:xfrm>
            <a:off x="35497" y="692696"/>
            <a:ext cx="5940263" cy="612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06090"/>
          </a:xfrm>
          <a:solidFill>
            <a:srgbClr val="C00000"/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Case-based MR surveillance expansion plan - India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807633" y="5772559"/>
            <a:ext cx="360040" cy="3342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00288" y="4956026"/>
            <a:ext cx="219584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based surveillance</a:t>
            </a:r>
            <a:b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(Introduced Qtr-4 2016 to Qtr-3 2017)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536244" y="5350343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536244" y="5672283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8834143"/>
              </p:ext>
            </p:extLst>
          </p:nvPr>
        </p:nvGraphicFramePr>
        <p:xfrm>
          <a:off x="6012160" y="769264"/>
          <a:ext cx="2501230" cy="5900098"/>
        </p:xfrm>
        <a:graphic>
          <a:graphicData uri="http://schemas.openxmlformats.org/drawingml/2006/table">
            <a:tbl>
              <a:tblPr/>
              <a:tblGrid>
                <a:gridCol w="1429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1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43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</a:t>
                      </a:r>
                    </a:p>
                  </a:txBody>
                  <a:tcPr marL="6116" marR="6116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</a:t>
                      </a:r>
                    </a:p>
                  </a:txBody>
                  <a:tcPr marL="6116" marR="6116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32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KARNATAKA</a:t>
                      </a:r>
                    </a:p>
                  </a:txBody>
                  <a:tcPr marL="6116" marR="6116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Case based in place from quarter-4 2016 to quarter-3 2017</a:t>
                      </a:r>
                    </a:p>
                  </a:txBody>
                  <a:tcPr marL="6116" marR="6116" marT="6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32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GOA</a:t>
                      </a:r>
                    </a:p>
                  </a:txBody>
                  <a:tcPr marL="6116" marR="6116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932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LAKSHADWEEP</a:t>
                      </a:r>
                    </a:p>
                  </a:txBody>
                  <a:tcPr marL="6116" marR="6116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932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PONDICHERRY</a:t>
                      </a:r>
                    </a:p>
                  </a:txBody>
                  <a:tcPr marL="6116" marR="6116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932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TAMIL NADU</a:t>
                      </a:r>
                    </a:p>
                  </a:txBody>
                  <a:tcPr marL="6116" marR="6116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932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CHHATTISGARH</a:t>
                      </a:r>
                    </a:p>
                  </a:txBody>
                  <a:tcPr marL="6116" marR="6116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932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ODISHA</a:t>
                      </a:r>
                    </a:p>
                  </a:txBody>
                  <a:tcPr marL="6116" marR="6116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932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WEST BENGAL</a:t>
                      </a:r>
                    </a:p>
                  </a:txBody>
                  <a:tcPr marL="6116" marR="6116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932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ASSAM</a:t>
                      </a:r>
                    </a:p>
                  </a:txBody>
                  <a:tcPr marL="6116" marR="6116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1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6116" marR="6116" marT="6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932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CHANDIGARH</a:t>
                      </a:r>
                    </a:p>
                  </a:txBody>
                  <a:tcPr marL="6116" marR="6116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932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D&amp;N HAVELI</a:t>
                      </a:r>
                    </a:p>
                  </a:txBody>
                  <a:tcPr marL="6116" marR="6116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932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DAMAN &amp; DIU</a:t>
                      </a:r>
                    </a:p>
                  </a:txBody>
                  <a:tcPr marL="6116" marR="6116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932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KERALA</a:t>
                      </a:r>
                    </a:p>
                  </a:txBody>
                  <a:tcPr marL="6116" marR="6116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932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PUNJAB</a:t>
                      </a:r>
                    </a:p>
                  </a:txBody>
                  <a:tcPr marL="6116" marR="6116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932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SIKKIM</a:t>
                      </a:r>
                    </a:p>
                  </a:txBody>
                  <a:tcPr marL="6116" marR="6116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932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A&amp;N ISLANDS</a:t>
                      </a:r>
                    </a:p>
                  </a:txBody>
                  <a:tcPr marL="6116" marR="6116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932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ANDHRA PRADESH</a:t>
                      </a:r>
                    </a:p>
                  </a:txBody>
                  <a:tcPr marL="6116" marR="6116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932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HIMACHAL PRADESH</a:t>
                      </a:r>
                    </a:p>
                  </a:txBody>
                  <a:tcPr marL="6116" marR="6116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932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MAHARASHTRA</a:t>
                      </a:r>
                    </a:p>
                  </a:txBody>
                  <a:tcPr marL="6116" marR="6116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5932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TELANGANA</a:t>
                      </a:r>
                    </a:p>
                  </a:txBody>
                  <a:tcPr marL="6116" marR="6116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5932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UTTARAKHAND</a:t>
                      </a:r>
                    </a:p>
                  </a:txBody>
                  <a:tcPr marL="6116" marR="6116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5932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ARUNACHAL PR.</a:t>
                      </a:r>
                    </a:p>
                  </a:txBody>
                  <a:tcPr marL="6116" marR="6116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15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6116" marR="6116" marT="6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5932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BIHAR</a:t>
                      </a:r>
                    </a:p>
                  </a:txBody>
                  <a:tcPr marL="6116" marR="6116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5932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DELHI</a:t>
                      </a:r>
                    </a:p>
                  </a:txBody>
                  <a:tcPr marL="6116" marR="6116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5932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JAMMU &amp; KASHMIR</a:t>
                      </a:r>
                    </a:p>
                  </a:txBody>
                  <a:tcPr marL="6116" marR="6116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5932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MANIPUR</a:t>
                      </a:r>
                    </a:p>
                  </a:txBody>
                  <a:tcPr marL="6116" marR="6116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5932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MEGHALAYA</a:t>
                      </a:r>
                    </a:p>
                  </a:txBody>
                  <a:tcPr marL="6116" marR="6116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5932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MIZORAM</a:t>
                      </a:r>
                    </a:p>
                  </a:txBody>
                  <a:tcPr marL="6116" marR="6116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5932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NAGALAND</a:t>
                      </a:r>
                    </a:p>
                  </a:txBody>
                  <a:tcPr marL="6116" marR="6116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5932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TRIPURA</a:t>
                      </a:r>
                    </a:p>
                  </a:txBody>
                  <a:tcPr marL="6116" marR="6116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5932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HARYANA</a:t>
                      </a:r>
                    </a:p>
                  </a:txBody>
                  <a:tcPr marL="6116" marR="6116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5932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JHARKHAND</a:t>
                      </a:r>
                    </a:p>
                  </a:txBody>
                  <a:tcPr marL="6116" marR="6116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5932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UTTAR PRADESH</a:t>
                      </a:r>
                    </a:p>
                  </a:txBody>
                  <a:tcPr marL="6116" marR="6116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5932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GUJARAT</a:t>
                      </a:r>
                    </a:p>
                  </a:txBody>
                  <a:tcPr marL="6116" marR="6116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5932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MADHYA PRADESH</a:t>
                      </a:r>
                    </a:p>
                  </a:txBody>
                  <a:tcPr marL="6116" marR="6116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5932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RAJASTHAN</a:t>
                      </a:r>
                    </a:p>
                  </a:txBody>
                  <a:tcPr marL="6116" marR="6116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28" t="64869" r="55593" b="33139"/>
          <a:stretch/>
        </p:blipFill>
        <p:spPr>
          <a:xfrm>
            <a:off x="3095888" y="5373216"/>
            <a:ext cx="468000" cy="226588"/>
          </a:xfrm>
          <a:prstGeom prst="rect">
            <a:avLst/>
          </a:prstGeom>
        </p:spPr>
      </p:pic>
      <p:sp>
        <p:nvSpPr>
          <p:cNvPr id="2925" name="Rectangle 2924"/>
          <p:cNvSpPr/>
          <p:nvPr/>
        </p:nvSpPr>
        <p:spPr>
          <a:xfrm>
            <a:off x="3095888" y="5036308"/>
            <a:ext cx="468000" cy="226800"/>
          </a:xfrm>
          <a:prstGeom prst="rect">
            <a:avLst/>
          </a:prstGeom>
          <a:solidFill>
            <a:srgbClr val="008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6" name="Rectangle 2925"/>
          <p:cNvSpPr/>
          <p:nvPr/>
        </p:nvSpPr>
        <p:spPr>
          <a:xfrm>
            <a:off x="3093740" y="5703430"/>
            <a:ext cx="468000" cy="226800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28" name="Straight Connector 2927"/>
          <p:cNvCxnSpPr/>
          <p:nvPr/>
        </p:nvCxnSpPr>
        <p:spPr>
          <a:xfrm>
            <a:off x="7524328" y="2204864"/>
            <a:ext cx="0" cy="2088232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9" name="Straight Connector 2928"/>
          <p:cNvCxnSpPr/>
          <p:nvPr/>
        </p:nvCxnSpPr>
        <p:spPr>
          <a:xfrm>
            <a:off x="7596336" y="2204864"/>
            <a:ext cx="0" cy="2088232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0" name="Straight Connector 2929"/>
          <p:cNvCxnSpPr/>
          <p:nvPr/>
        </p:nvCxnSpPr>
        <p:spPr>
          <a:xfrm>
            <a:off x="7668344" y="2204864"/>
            <a:ext cx="0" cy="2088232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1" name="Straight Connector 2930"/>
          <p:cNvCxnSpPr/>
          <p:nvPr/>
        </p:nvCxnSpPr>
        <p:spPr>
          <a:xfrm>
            <a:off x="7740352" y="2204864"/>
            <a:ext cx="0" cy="2088232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2" name="Straight Connector 2931"/>
          <p:cNvCxnSpPr/>
          <p:nvPr/>
        </p:nvCxnSpPr>
        <p:spPr>
          <a:xfrm>
            <a:off x="7812360" y="2204864"/>
            <a:ext cx="0" cy="2088232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3" name="Straight Connector 2932"/>
          <p:cNvCxnSpPr/>
          <p:nvPr/>
        </p:nvCxnSpPr>
        <p:spPr>
          <a:xfrm>
            <a:off x="7884368" y="2204864"/>
            <a:ext cx="0" cy="2088232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4" name="Straight Connector 2933"/>
          <p:cNvCxnSpPr/>
          <p:nvPr/>
        </p:nvCxnSpPr>
        <p:spPr>
          <a:xfrm>
            <a:off x="7956376" y="2204864"/>
            <a:ext cx="0" cy="2088232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5" name="Straight Connector 2934"/>
          <p:cNvCxnSpPr/>
          <p:nvPr/>
        </p:nvCxnSpPr>
        <p:spPr>
          <a:xfrm>
            <a:off x="8028384" y="2204864"/>
            <a:ext cx="0" cy="2088232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6" name="Straight Connector 2935"/>
          <p:cNvCxnSpPr/>
          <p:nvPr/>
        </p:nvCxnSpPr>
        <p:spPr>
          <a:xfrm>
            <a:off x="8100392" y="2204864"/>
            <a:ext cx="0" cy="2088232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7" name="Straight Connector 2936"/>
          <p:cNvCxnSpPr/>
          <p:nvPr/>
        </p:nvCxnSpPr>
        <p:spPr>
          <a:xfrm>
            <a:off x="8172400" y="2204864"/>
            <a:ext cx="0" cy="2088232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8" name="Straight Connector 2937"/>
          <p:cNvCxnSpPr/>
          <p:nvPr/>
        </p:nvCxnSpPr>
        <p:spPr>
          <a:xfrm>
            <a:off x="8244408" y="2204864"/>
            <a:ext cx="0" cy="2088232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9" name="Straight Connector 2938"/>
          <p:cNvCxnSpPr/>
          <p:nvPr/>
        </p:nvCxnSpPr>
        <p:spPr>
          <a:xfrm>
            <a:off x="8316416" y="2204864"/>
            <a:ext cx="0" cy="2088232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0" name="Straight Connector 2939"/>
          <p:cNvCxnSpPr/>
          <p:nvPr/>
        </p:nvCxnSpPr>
        <p:spPr>
          <a:xfrm>
            <a:off x="8388424" y="2204864"/>
            <a:ext cx="0" cy="2088232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1" name="Straight Connector 2940"/>
          <p:cNvCxnSpPr/>
          <p:nvPr/>
        </p:nvCxnSpPr>
        <p:spPr>
          <a:xfrm>
            <a:off x="8460432" y="2204864"/>
            <a:ext cx="0" cy="2088232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64" name="TextBox 2963"/>
          <p:cNvSpPr txBox="1"/>
          <p:nvPr/>
        </p:nvSpPr>
        <p:spPr>
          <a:xfrm>
            <a:off x="7812360" y="3126160"/>
            <a:ext cx="441146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234394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25CCD-3134-465F-B080-830A75B36750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293355104"/>
              </p:ext>
            </p:extLst>
          </p:nvPr>
        </p:nvGraphicFramePr>
        <p:xfrm>
          <a:off x="497162" y="764704"/>
          <a:ext cx="8467325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Down Arrow 5"/>
          <p:cNvSpPr/>
          <p:nvPr/>
        </p:nvSpPr>
        <p:spPr>
          <a:xfrm>
            <a:off x="4428000" y="1712583"/>
            <a:ext cx="144000" cy="1080000"/>
          </a:xfrm>
          <a:prstGeom prst="downArrow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614700" y="1368893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MCV2 Introduced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-1"/>
            <a:ext cx="9144000" cy="461665"/>
          </a:xfrm>
          <a:prstGeom prst="rect">
            <a:avLst/>
          </a:prstGeom>
          <a:solidFill>
            <a:srgbClr val="B00000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charset="0"/>
              </a:rPr>
              <a:t>Trend of Measles and Rubella cases in Karnataka, 2005-2017*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7884384" y="3501008"/>
            <a:ext cx="144000" cy="1080000"/>
          </a:xfrm>
          <a:prstGeom prst="downArrow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350546" y="3140968"/>
            <a:ext cx="2793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Switched to case-based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1560" y="6562902"/>
            <a:ext cx="15071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*: as on 16</a:t>
            </a:r>
            <a:r>
              <a:rPr lang="en-US" sz="1000" b="1" i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Aug 2017</a:t>
            </a:r>
          </a:p>
        </p:txBody>
      </p:sp>
      <p:sp>
        <p:nvSpPr>
          <p:cNvPr id="14" name="TextBox 13"/>
          <p:cNvSpPr txBox="1"/>
          <p:nvPr/>
        </p:nvSpPr>
        <p:spPr>
          <a:xfrm rot="10800000">
            <a:off x="35497" y="2967268"/>
            <a:ext cx="461665" cy="69506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cases</a:t>
            </a:r>
          </a:p>
        </p:txBody>
      </p:sp>
    </p:spTree>
    <p:extLst>
      <p:ext uri="{BB962C8B-B14F-4D97-AF65-F5344CB8AC3E}">
        <p14:creationId xmlns:p14="http://schemas.microsoft.com/office/powerpoint/2010/main" val="2876636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6869324"/>
              </p:ext>
            </p:extLst>
          </p:nvPr>
        </p:nvGraphicFramePr>
        <p:xfrm>
          <a:off x="5498486" y="4713312"/>
          <a:ext cx="353801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0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07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63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Mar16 – Jul16</a:t>
                      </a: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Mar17 – Jul17</a:t>
                      </a:r>
                    </a:p>
                  </a:txBody>
                  <a:tcPr marL="84406" marR="8440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Measles cases</a:t>
                      </a: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84406" marR="8440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Rubella cases</a:t>
                      </a: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84406" marR="8440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Negative cases</a:t>
                      </a: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84406" marR="8440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59843" y="1124744"/>
            <a:ext cx="19239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Sep 2015 – Feb 2016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4308" y="3861048"/>
            <a:ext cx="18549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Mar 2016 – Jul 2016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84179" y="1124744"/>
            <a:ext cx="192392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Sep 2016 – Feb 2017</a:t>
            </a:r>
          </a:p>
          <a:p>
            <a:pPr algn="ctr"/>
            <a:r>
              <a:rPr lang="en-US" sz="12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(Before MR campaign)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43491" y="3897151"/>
            <a:ext cx="185499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Mar 2017 – Jul 2017</a:t>
            </a:r>
          </a:p>
          <a:p>
            <a:pPr algn="ctr"/>
            <a:r>
              <a:rPr lang="en-US" sz="12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(After MR campaign)</a:t>
            </a:r>
          </a:p>
        </p:txBody>
      </p:sp>
      <p:sp>
        <p:nvSpPr>
          <p:cNvPr id="18" name="Oval 17"/>
          <p:cNvSpPr/>
          <p:nvPr/>
        </p:nvSpPr>
        <p:spPr>
          <a:xfrm>
            <a:off x="5580112" y="5202647"/>
            <a:ext cx="168812" cy="1828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580112" y="5567367"/>
            <a:ext cx="168812" cy="18288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580112" y="5994735"/>
            <a:ext cx="168812" cy="182880"/>
          </a:xfrm>
          <a:prstGeom prst="ellipse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1" t="17321" r="41679" b="10599"/>
          <a:stretch/>
        </p:blipFill>
        <p:spPr>
          <a:xfrm>
            <a:off x="683568" y="1628800"/>
            <a:ext cx="1337404" cy="2160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9" t="17571" r="41775" b="10599"/>
          <a:stretch/>
        </p:blipFill>
        <p:spPr>
          <a:xfrm>
            <a:off x="677689" y="4365344"/>
            <a:ext cx="1359109" cy="2160000"/>
          </a:xfrm>
          <a:prstGeom prst="rect">
            <a:avLst/>
          </a:prstGeom>
        </p:spPr>
      </p:pic>
      <p:sp>
        <p:nvSpPr>
          <p:cNvPr id="2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02896" y="6448251"/>
            <a:ext cx="2133600" cy="365125"/>
          </a:xfrm>
        </p:spPr>
        <p:txBody>
          <a:bodyPr/>
          <a:lstStyle/>
          <a:p>
            <a:fld id="{CBE25CCD-3134-465F-B080-830A75B36750}" type="slidenum">
              <a:rPr lang="en-US" smtClean="0"/>
              <a:t>15</a:t>
            </a:fld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11560" y="6562902"/>
            <a:ext cx="15071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*: as on 16</a:t>
            </a:r>
            <a:r>
              <a:rPr lang="en-US" sz="1000" b="1" i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Aug 2017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9" t="3366" r="26783" b="2508"/>
          <a:stretch/>
        </p:blipFill>
        <p:spPr>
          <a:xfrm>
            <a:off x="3828480" y="1628800"/>
            <a:ext cx="1442648" cy="216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0" t="3366" r="28035" b="2508"/>
          <a:stretch/>
        </p:blipFill>
        <p:spPr>
          <a:xfrm>
            <a:off x="3635896" y="4401447"/>
            <a:ext cx="1435715" cy="2160000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>
            <a:off x="3203848" y="1052736"/>
            <a:ext cx="0" cy="54006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5832206"/>
              </p:ext>
            </p:extLst>
          </p:nvPr>
        </p:nvGraphicFramePr>
        <p:xfrm>
          <a:off x="5508104" y="1844824"/>
          <a:ext cx="3528392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Sep15 – Feb16</a:t>
                      </a: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Sep16 – Feb17</a:t>
                      </a:r>
                    </a:p>
                  </a:txBody>
                  <a:tcPr marL="84406" marR="8440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Measles cases</a:t>
                      </a: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</a:t>
                      </a: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233</a:t>
                      </a:r>
                    </a:p>
                  </a:txBody>
                  <a:tcPr marL="84406" marR="8440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Rubella cases</a:t>
                      </a: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</a:t>
                      </a: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</a:t>
                      </a:r>
                    </a:p>
                  </a:txBody>
                  <a:tcPr marL="84406" marR="8440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Negative cases</a:t>
                      </a: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</a:t>
                      </a: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242</a:t>
                      </a:r>
                    </a:p>
                  </a:txBody>
                  <a:tcPr marL="84406" marR="8440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4" name="Oval 33"/>
          <p:cNvSpPr/>
          <p:nvPr/>
        </p:nvSpPr>
        <p:spPr>
          <a:xfrm>
            <a:off x="5549968" y="2353216"/>
            <a:ext cx="168812" cy="1828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549968" y="2752120"/>
            <a:ext cx="168812" cy="18288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549968" y="3112160"/>
            <a:ext cx="168812" cy="182880"/>
          </a:xfrm>
          <a:prstGeom prst="ellipse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rgbClr val="B00000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charset="0"/>
              </a:rPr>
              <a:t>MR cases  classified (Lab-confirmed &amp; Epi-linked), Karnataka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23528" y="529516"/>
            <a:ext cx="2392001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earlier Outbreak-based </a:t>
            </a:r>
          </a:p>
          <a:p>
            <a:pPr algn="ctr"/>
            <a:r>
              <a:rPr lang="en-US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surveillance model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524360" y="548680"/>
            <a:ext cx="2271776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transitioning to </a:t>
            </a:r>
          </a:p>
          <a:p>
            <a:pPr algn="ctr"/>
            <a:r>
              <a:rPr lang="en-US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Case-based surveillance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90BAA4-0062-48C6-BB7F-4528A9BD4BC9}"/>
              </a:ext>
            </a:extLst>
          </p:cNvPr>
          <p:cNvSpPr txBox="1"/>
          <p:nvPr/>
        </p:nvSpPr>
        <p:spPr>
          <a:xfrm>
            <a:off x="2233772" y="3595947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/>
              <a:t>After SIA</a:t>
            </a:r>
          </a:p>
        </p:txBody>
      </p:sp>
    </p:spTree>
    <p:extLst>
      <p:ext uri="{BB962C8B-B14F-4D97-AF65-F5344CB8AC3E}">
        <p14:creationId xmlns:p14="http://schemas.microsoft.com/office/powerpoint/2010/main" val="1873331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9038502"/>
              </p:ext>
            </p:extLst>
          </p:nvPr>
        </p:nvGraphicFramePr>
        <p:xfrm>
          <a:off x="5004048" y="4651767"/>
          <a:ext cx="399359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0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29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Mar16 – Jul16</a:t>
                      </a: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Mar17 – Jul17</a:t>
                      </a:r>
                    </a:p>
                  </a:txBody>
                  <a:tcPr marL="84406" marR="8440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Measles cases</a:t>
                      </a: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84406" marR="8440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Rubella cases</a:t>
                      </a: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84406" marR="8440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59843" y="1124744"/>
            <a:ext cx="19239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Sep 2015 – Feb 2016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4308" y="3861048"/>
            <a:ext cx="18549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Mar 2016 – Jul 2016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7643" y="1124744"/>
            <a:ext cx="192392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Sep 2016 – Feb 2017</a:t>
            </a:r>
          </a:p>
          <a:p>
            <a:pPr algn="ctr"/>
            <a:r>
              <a:rPr lang="en-US" sz="12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(before MR campaign)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06955" y="3897151"/>
            <a:ext cx="185499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Mar 2017 – Jul 2017</a:t>
            </a:r>
          </a:p>
          <a:p>
            <a:pPr algn="ctr"/>
            <a:r>
              <a:rPr lang="en-US" sz="12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(after MR campaign)</a:t>
            </a:r>
          </a:p>
        </p:txBody>
      </p:sp>
      <p:sp>
        <p:nvSpPr>
          <p:cNvPr id="18" name="Oval 17"/>
          <p:cNvSpPr/>
          <p:nvPr/>
        </p:nvSpPr>
        <p:spPr>
          <a:xfrm>
            <a:off x="5145718" y="5373216"/>
            <a:ext cx="168812" cy="1828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145718" y="5742052"/>
            <a:ext cx="168812" cy="18288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02896" y="6448251"/>
            <a:ext cx="2133600" cy="365125"/>
          </a:xfrm>
        </p:spPr>
        <p:txBody>
          <a:bodyPr/>
          <a:lstStyle/>
          <a:p>
            <a:fld id="{CBE25CCD-3134-465F-B080-830A75B36750}" type="slidenum">
              <a:rPr lang="en-US" smtClean="0"/>
              <a:t>16</a:t>
            </a:fld>
            <a:endParaRPr lang="en-US" dirty="0"/>
          </a:p>
        </p:txBody>
      </p:sp>
      <p:pic>
        <p:nvPicPr>
          <p:cNvPr id="29" name="Picture 28" descr="Flag India animated gif 120x9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9" y="6307847"/>
            <a:ext cx="600211" cy="55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611560" y="6562902"/>
            <a:ext cx="15071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*: as on 16</a:t>
            </a:r>
            <a:r>
              <a:rPr lang="en-US" sz="1000" b="1" i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Aug 2017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2699792" y="1052736"/>
            <a:ext cx="0" cy="54006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893968"/>
              </p:ext>
            </p:extLst>
          </p:nvPr>
        </p:nvGraphicFramePr>
        <p:xfrm>
          <a:off x="4788024" y="1831216"/>
          <a:ext cx="4248472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08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2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54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Sep15 – Feb16</a:t>
                      </a: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Sep16 – Feb17</a:t>
                      </a:r>
                    </a:p>
                  </a:txBody>
                  <a:tcPr marL="84406" marR="8440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Measles cases</a:t>
                      </a: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</a:t>
                      </a: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233</a:t>
                      </a:r>
                    </a:p>
                  </a:txBody>
                  <a:tcPr marL="84406" marR="8440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Rubella cases</a:t>
                      </a: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</a:t>
                      </a: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</a:t>
                      </a:r>
                    </a:p>
                  </a:txBody>
                  <a:tcPr marL="84406" marR="8440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4" name="Oval 33"/>
          <p:cNvSpPr/>
          <p:nvPr/>
        </p:nvSpPr>
        <p:spPr>
          <a:xfrm>
            <a:off x="5076056" y="2549136"/>
            <a:ext cx="168812" cy="1828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076056" y="2932486"/>
            <a:ext cx="168812" cy="18288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rgbClr val="B00000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charset="0"/>
              </a:rPr>
              <a:t>MR cases  classified (Lab-confirmed &amp; Epi-linked), Karnataka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23528" y="529516"/>
            <a:ext cx="2392001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earlier Outbreak-based </a:t>
            </a:r>
          </a:p>
          <a:p>
            <a:pPr algn="ctr"/>
            <a:r>
              <a:rPr lang="en-US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surveillance model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987824" y="548680"/>
            <a:ext cx="2271776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transitioning to </a:t>
            </a:r>
          </a:p>
          <a:p>
            <a:pPr algn="ctr"/>
            <a:r>
              <a:rPr lang="en-US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Case-based surveillance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92" t="4161" r="34460" b="3903"/>
          <a:stretch/>
        </p:blipFill>
        <p:spPr>
          <a:xfrm>
            <a:off x="720427" y="1629040"/>
            <a:ext cx="1426493" cy="216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59" t="4160" r="34595" b="2979"/>
          <a:stretch/>
        </p:blipFill>
        <p:spPr>
          <a:xfrm>
            <a:off x="732128" y="4365344"/>
            <a:ext cx="1403091" cy="216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91" t="3366" r="28002" b="2508"/>
          <a:stretch/>
        </p:blipFill>
        <p:spPr>
          <a:xfrm>
            <a:off x="3156472" y="1629040"/>
            <a:ext cx="1407885" cy="216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92" t="4161" r="34527" b="3904"/>
          <a:stretch/>
        </p:blipFill>
        <p:spPr>
          <a:xfrm>
            <a:off x="3148715" y="4365344"/>
            <a:ext cx="1423399" cy="216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98B2660-9CE3-4F76-9289-D530AC9BEE85}"/>
              </a:ext>
            </a:extLst>
          </p:cNvPr>
          <p:cNvSpPr txBox="1"/>
          <p:nvPr/>
        </p:nvSpPr>
        <p:spPr>
          <a:xfrm>
            <a:off x="2131352" y="3595947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/>
              <a:t>After SIA</a:t>
            </a:r>
          </a:p>
        </p:txBody>
      </p:sp>
    </p:spTree>
    <p:extLst>
      <p:ext uri="{BB962C8B-B14F-4D97-AF65-F5344CB8AC3E}">
        <p14:creationId xmlns:p14="http://schemas.microsoft.com/office/powerpoint/2010/main" val="14411312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8546" y="8546"/>
            <a:ext cx="9126908" cy="553998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3000" b="1" dirty="0">
                <a:solidFill>
                  <a:schemeClr val="bg1"/>
                </a:solidFill>
                <a:latin typeface="+mj-lt"/>
              </a:rPr>
              <a:t>Country’s measles/rubella virus genotypes, 2014-2017*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2" t="20138" r="42420" b="11415"/>
          <a:stretch/>
        </p:blipFill>
        <p:spPr>
          <a:xfrm>
            <a:off x="886273" y="3503287"/>
            <a:ext cx="3152327" cy="309832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4" t="20585" r="42527" b="11265"/>
          <a:stretch/>
        </p:blipFill>
        <p:spPr>
          <a:xfrm>
            <a:off x="5520668" y="3595249"/>
            <a:ext cx="3089932" cy="3110351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2331546" y="3962400"/>
            <a:ext cx="855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2014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934200" y="3962400"/>
            <a:ext cx="959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2015</a:t>
            </a:r>
          </a:p>
        </p:txBody>
      </p:sp>
      <p:sp>
        <p:nvSpPr>
          <p:cNvPr id="49" name="5-Point Star 48"/>
          <p:cNvSpPr/>
          <p:nvPr/>
        </p:nvSpPr>
        <p:spPr>
          <a:xfrm>
            <a:off x="7086600" y="5839277"/>
            <a:ext cx="144016" cy="144016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lowchart: Connector 49"/>
          <p:cNvSpPr/>
          <p:nvPr/>
        </p:nvSpPr>
        <p:spPr>
          <a:xfrm>
            <a:off x="7114984" y="6047837"/>
            <a:ext cx="72008" cy="72008"/>
          </a:xfrm>
          <a:prstGeom prst="flowChartConnector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lowchart: Connector 50"/>
          <p:cNvSpPr/>
          <p:nvPr/>
        </p:nvSpPr>
        <p:spPr>
          <a:xfrm>
            <a:off x="7117080" y="6207857"/>
            <a:ext cx="72008" cy="72008"/>
          </a:xfrm>
          <a:prstGeom prst="flowChartConnector">
            <a:avLst/>
          </a:prstGeom>
          <a:solidFill>
            <a:srgbClr val="66FFFF"/>
          </a:solidFill>
          <a:ln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7250832" y="5783759"/>
            <a:ext cx="7906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B3 (n=1)</a:t>
            </a:r>
          </a:p>
          <a:p>
            <a:r>
              <a:rPr lang="en-US" sz="1100" dirty="0"/>
              <a:t>D4(n=15)</a:t>
            </a:r>
          </a:p>
          <a:p>
            <a:r>
              <a:rPr lang="en-US" sz="1100" dirty="0"/>
              <a:t>D8(n=129)</a:t>
            </a:r>
          </a:p>
          <a:p>
            <a:r>
              <a:rPr lang="en-US" sz="1100" dirty="0"/>
              <a:t>2B(n=1)</a:t>
            </a:r>
          </a:p>
        </p:txBody>
      </p:sp>
      <p:sp>
        <p:nvSpPr>
          <p:cNvPr id="57" name="5-Point Star 56"/>
          <p:cNvSpPr/>
          <p:nvPr/>
        </p:nvSpPr>
        <p:spPr>
          <a:xfrm>
            <a:off x="2442111" y="5932354"/>
            <a:ext cx="144016" cy="144016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lowchart: Connector 57"/>
          <p:cNvSpPr/>
          <p:nvPr/>
        </p:nvSpPr>
        <p:spPr>
          <a:xfrm>
            <a:off x="2470495" y="6140914"/>
            <a:ext cx="72008" cy="72008"/>
          </a:xfrm>
          <a:prstGeom prst="flowChartConnector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lowchart: Connector 58"/>
          <p:cNvSpPr/>
          <p:nvPr/>
        </p:nvSpPr>
        <p:spPr>
          <a:xfrm>
            <a:off x="2472591" y="6300934"/>
            <a:ext cx="72008" cy="72008"/>
          </a:xfrm>
          <a:prstGeom prst="flowChartConnector">
            <a:avLst/>
          </a:prstGeom>
          <a:solidFill>
            <a:srgbClr val="66FFFF"/>
          </a:solidFill>
          <a:ln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2606343" y="5876836"/>
            <a:ext cx="79060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B3 (n=1)</a:t>
            </a:r>
          </a:p>
          <a:p>
            <a:r>
              <a:rPr lang="en-US" sz="1100" dirty="0"/>
              <a:t>D4(n=19)</a:t>
            </a:r>
          </a:p>
          <a:p>
            <a:r>
              <a:rPr lang="en-US" sz="1100" dirty="0"/>
              <a:t>D8(n=127)</a:t>
            </a:r>
          </a:p>
        </p:txBody>
      </p:sp>
      <p:sp>
        <p:nvSpPr>
          <p:cNvPr id="61" name="Isosceles Triangle 60"/>
          <p:cNvSpPr/>
          <p:nvPr/>
        </p:nvSpPr>
        <p:spPr>
          <a:xfrm>
            <a:off x="7095423" y="6369130"/>
            <a:ext cx="111378" cy="112132"/>
          </a:xfrm>
          <a:prstGeom prst="triangl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7" t="16592" r="37629" b="12446"/>
          <a:stretch/>
        </p:blipFill>
        <p:spPr>
          <a:xfrm>
            <a:off x="5532266" y="549111"/>
            <a:ext cx="3024650" cy="314698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858000" y="914400"/>
            <a:ext cx="959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2016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6" t="16287" r="34433" b="15677"/>
          <a:stretch/>
        </p:blipFill>
        <p:spPr>
          <a:xfrm>
            <a:off x="908269" y="506733"/>
            <a:ext cx="3048000" cy="3227067"/>
          </a:xfrm>
          <a:prstGeom prst="rect">
            <a:avLst/>
          </a:prstGeom>
        </p:spPr>
      </p:pic>
      <p:sp>
        <p:nvSpPr>
          <p:cNvPr id="27" name="5-Point Star 26"/>
          <p:cNvSpPr/>
          <p:nvPr/>
        </p:nvSpPr>
        <p:spPr>
          <a:xfrm>
            <a:off x="6950752" y="2798718"/>
            <a:ext cx="144016" cy="144016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Connector 27"/>
          <p:cNvSpPr/>
          <p:nvPr/>
        </p:nvSpPr>
        <p:spPr>
          <a:xfrm>
            <a:off x="6979136" y="3007278"/>
            <a:ext cx="72008" cy="72008"/>
          </a:xfrm>
          <a:prstGeom prst="flowChartConnector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Connector 28"/>
          <p:cNvSpPr/>
          <p:nvPr/>
        </p:nvSpPr>
        <p:spPr>
          <a:xfrm>
            <a:off x="6981232" y="3167298"/>
            <a:ext cx="72008" cy="72008"/>
          </a:xfrm>
          <a:prstGeom prst="flowChartConnector">
            <a:avLst/>
          </a:prstGeom>
          <a:solidFill>
            <a:srgbClr val="66FFFF"/>
          </a:solidFill>
          <a:ln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114984" y="2743200"/>
            <a:ext cx="7906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B3 (n=2)</a:t>
            </a:r>
          </a:p>
          <a:p>
            <a:r>
              <a:rPr lang="en-US" sz="1100" dirty="0"/>
              <a:t>D4(n=15)</a:t>
            </a:r>
          </a:p>
          <a:p>
            <a:r>
              <a:rPr lang="en-US" sz="1100" dirty="0"/>
              <a:t>D8(n=202)</a:t>
            </a:r>
          </a:p>
          <a:p>
            <a:r>
              <a:rPr lang="en-US" sz="1100" dirty="0"/>
              <a:t>2B(n=3)</a:t>
            </a:r>
          </a:p>
        </p:txBody>
      </p:sp>
      <p:sp>
        <p:nvSpPr>
          <p:cNvPr id="31" name="Isosceles Triangle 30"/>
          <p:cNvSpPr/>
          <p:nvPr/>
        </p:nvSpPr>
        <p:spPr>
          <a:xfrm>
            <a:off x="6959575" y="3328571"/>
            <a:ext cx="111378" cy="112132"/>
          </a:xfrm>
          <a:prstGeom prst="triangl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5-Point Star 31"/>
          <p:cNvSpPr/>
          <p:nvPr/>
        </p:nvSpPr>
        <p:spPr>
          <a:xfrm>
            <a:off x="2342267" y="2874918"/>
            <a:ext cx="144016" cy="144016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Connector 32"/>
          <p:cNvSpPr/>
          <p:nvPr/>
        </p:nvSpPr>
        <p:spPr>
          <a:xfrm>
            <a:off x="2370651" y="3083478"/>
            <a:ext cx="72008" cy="72008"/>
          </a:xfrm>
          <a:prstGeom prst="flowChartConnector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lowchart: Connector 33"/>
          <p:cNvSpPr/>
          <p:nvPr/>
        </p:nvSpPr>
        <p:spPr>
          <a:xfrm>
            <a:off x="2372747" y="3243498"/>
            <a:ext cx="72008" cy="72008"/>
          </a:xfrm>
          <a:prstGeom prst="flowChartConnector">
            <a:avLst/>
          </a:prstGeom>
          <a:solidFill>
            <a:srgbClr val="66FFFF"/>
          </a:solidFill>
          <a:ln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2506499" y="2819400"/>
            <a:ext cx="7184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B3 (n=0)</a:t>
            </a:r>
          </a:p>
          <a:p>
            <a:r>
              <a:rPr lang="en-US" sz="1100" dirty="0"/>
              <a:t>D4(n=7)</a:t>
            </a:r>
          </a:p>
          <a:p>
            <a:r>
              <a:rPr lang="en-US" sz="1100" dirty="0"/>
              <a:t>D8(n=83)</a:t>
            </a:r>
          </a:p>
          <a:p>
            <a:r>
              <a:rPr lang="en-US" sz="1100" dirty="0"/>
              <a:t>2B(n=8)</a:t>
            </a:r>
          </a:p>
        </p:txBody>
      </p:sp>
      <p:sp>
        <p:nvSpPr>
          <p:cNvPr id="36" name="Isosceles Triangle 35"/>
          <p:cNvSpPr/>
          <p:nvPr/>
        </p:nvSpPr>
        <p:spPr>
          <a:xfrm>
            <a:off x="2351090" y="3404771"/>
            <a:ext cx="111378" cy="112132"/>
          </a:xfrm>
          <a:prstGeom prst="triangl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2286000" y="838200"/>
            <a:ext cx="959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2017*</a:t>
            </a:r>
          </a:p>
        </p:txBody>
      </p:sp>
      <p:pic>
        <p:nvPicPr>
          <p:cNvPr id="40" name="Picture 2" descr="C:\Users\routrays\AppData\Local\Microsoft\Windows\Temporary Internet Files\Content.Outlook\EKEF2LTK\NHM logo (3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" y="6442782"/>
            <a:ext cx="595629" cy="39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906671" y="6582489"/>
            <a:ext cx="3203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*: MR surveillance data updated till  June- 2017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948340" y="6476777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2357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132856"/>
            <a:ext cx="8229600" cy="79216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Gill Sans MT" panose="020B0502020104020203" pitchFamily="34" charset="0"/>
              </a:rPr>
              <a:t>Sentinel site CRS Surveillance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59690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48F39E-9C37-485F-AC97-16BB4BDF9F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30454" t="19780" r="30893" b="7156"/>
          <a:stretch>
            <a:fillRect/>
          </a:stretch>
        </p:blipFill>
        <p:spPr bwMode="auto">
          <a:xfrm>
            <a:off x="129601" y="1724431"/>
            <a:ext cx="3375543" cy="3863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0" y="-27383"/>
            <a:ext cx="9144000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CRS sentinel surveillance sites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339752" y="881151"/>
            <a:ext cx="1331299" cy="1295400"/>
            <a:chOff x="4648201" y="5105400"/>
            <a:chExt cx="1775065" cy="1295400"/>
          </a:xfrm>
        </p:grpSpPr>
        <p:grpSp>
          <p:nvGrpSpPr>
            <p:cNvPr id="19" name="Group 5"/>
            <p:cNvGrpSpPr/>
            <p:nvPr/>
          </p:nvGrpSpPr>
          <p:grpSpPr>
            <a:xfrm>
              <a:off x="4648201" y="5105400"/>
              <a:ext cx="304799" cy="1295400"/>
              <a:chOff x="3810000" y="1676400"/>
              <a:chExt cx="533401" cy="2286000"/>
            </a:xfrm>
          </p:grpSpPr>
          <p:pic>
            <p:nvPicPr>
              <p:cNvPr id="23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 l="19825" t="19836" r="68231" b="73568"/>
              <a:stretch>
                <a:fillRect/>
              </a:stretch>
            </p:blipFill>
            <p:spPr bwMode="auto">
              <a:xfrm>
                <a:off x="3810000" y="1676400"/>
                <a:ext cx="533401" cy="685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4" name="Picture 23"/>
              <p:cNvPicPr>
                <a:picLocks noChangeAspect="1" noChangeArrowheads="1"/>
              </p:cNvPicPr>
              <p:nvPr/>
            </p:nvPicPr>
            <p:blipFill>
              <a:blip r:embed="rId3"/>
              <a:srcRect l="19825" t="26432" r="71644" b="68438"/>
              <a:stretch>
                <a:fillRect/>
              </a:stretch>
            </p:blipFill>
            <p:spPr bwMode="auto">
              <a:xfrm>
                <a:off x="3810000" y="2590800"/>
                <a:ext cx="381000" cy="533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5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 l="19824" t="31562" r="69937" b="61842"/>
              <a:stretch>
                <a:fillRect/>
              </a:stretch>
            </p:blipFill>
            <p:spPr bwMode="auto">
              <a:xfrm>
                <a:off x="3810000" y="3276600"/>
                <a:ext cx="457200" cy="685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20" name="TextBox 19"/>
            <p:cNvSpPr txBox="1"/>
            <p:nvPr/>
          </p:nvSpPr>
          <p:spPr>
            <a:xfrm>
              <a:off x="4800600" y="5105400"/>
              <a:ext cx="14816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ICMR, DELHI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800600" y="5562600"/>
              <a:ext cx="16226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NIE, CHENNAI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861264" y="6016823"/>
              <a:ext cx="12665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NIV, PUNE</a:t>
              </a:r>
            </a:p>
          </p:txBody>
        </p:sp>
      </p:grpSp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4"/>
          <a:srcRect l="30454" t="19780" r="30893" b="7390"/>
          <a:stretch>
            <a:fillRect/>
          </a:stretch>
        </p:blipFill>
        <p:spPr bwMode="auto">
          <a:xfrm>
            <a:off x="5454352" y="3235532"/>
            <a:ext cx="3250704" cy="3643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5323720" y="725629"/>
            <a:ext cx="333961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Six sites operational: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AIIMS, Jodhpur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CMC, Vellore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IGICH, Bengaluru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KEM, Pune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PGIMER, Chandigarh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TMH, Jamshedpur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29601" y="5657086"/>
            <a:ext cx="4298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Proposed 20 surveillance sites</a:t>
            </a:r>
          </a:p>
        </p:txBody>
      </p:sp>
    </p:spTree>
    <p:extLst>
      <p:ext uri="{BB962C8B-B14F-4D97-AF65-F5344CB8AC3E}">
        <p14:creationId xmlns:p14="http://schemas.microsoft.com/office/powerpoint/2010/main" val="185242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811037"/>
          </a:xfrm>
        </p:spPr>
        <p:txBody>
          <a:bodyPr>
            <a:noAutofit/>
          </a:bodyPr>
          <a:lstStyle/>
          <a:p>
            <a:r>
              <a:rPr lang="en-US" sz="3400" dirty="0"/>
              <a:t>Lab supported MR surveillance India (2005-2016)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619292"/>
            <a:ext cx="2133600" cy="365125"/>
          </a:xfrm>
        </p:spPr>
        <p:txBody>
          <a:bodyPr/>
          <a:lstStyle/>
          <a:p>
            <a:fld id="{CBE25CCD-3134-465F-B080-830A75B36750}" type="slidenum">
              <a:rPr lang="en-US" smtClean="0"/>
              <a:t>2</a:t>
            </a:fld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7414803"/>
              </p:ext>
            </p:extLst>
          </p:nvPr>
        </p:nvGraphicFramePr>
        <p:xfrm>
          <a:off x="251520" y="980728"/>
          <a:ext cx="86868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355976" y="4726711"/>
            <a:ext cx="3217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Expanded to entire country </a:t>
            </a:r>
          </a:p>
        </p:txBody>
      </p:sp>
      <p:sp>
        <p:nvSpPr>
          <p:cNvPr id="15" name="Down Arrow 14"/>
          <p:cNvSpPr/>
          <p:nvPr/>
        </p:nvSpPr>
        <p:spPr>
          <a:xfrm rot="10800000">
            <a:off x="5724129" y="4077072"/>
            <a:ext cx="310954" cy="68381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BDC3A68-DD79-4191-9BA6-6725EE94632C}"/>
              </a:ext>
            </a:extLst>
          </p:cNvPr>
          <p:cNvGrpSpPr/>
          <p:nvPr/>
        </p:nvGrpSpPr>
        <p:grpSpPr>
          <a:xfrm>
            <a:off x="1822612" y="5996212"/>
            <a:ext cx="5544616" cy="484632"/>
            <a:chOff x="1619672" y="5877272"/>
            <a:chExt cx="5544616" cy="484632"/>
          </a:xfrm>
        </p:grpSpPr>
        <p:sp>
          <p:nvSpPr>
            <p:cNvPr id="16" name="Left-Right Arrow 15"/>
            <p:cNvSpPr/>
            <p:nvPr/>
          </p:nvSpPr>
          <p:spPr>
            <a:xfrm>
              <a:off x="1691680" y="5877272"/>
              <a:ext cx="5472608" cy="484632"/>
            </a:xfrm>
            <a:prstGeom prst="left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619672" y="5915362"/>
              <a:ext cx="55446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Outbreak threshold reduction triggered by outbreak size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2570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692696"/>
            <a:ext cx="9144000" cy="5873018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lnSpc>
                <a:spcPct val="110000"/>
              </a:lnSpc>
            </a:pPr>
            <a:r>
              <a:rPr lang="en-US" sz="2400" dirty="0"/>
              <a:t>MR surveillance sensitivity is being enhanced through phased transitioning to modified case-based surveillance</a:t>
            </a:r>
          </a:p>
          <a:p>
            <a:pPr marL="285750" indent="-285750">
              <a:lnSpc>
                <a:spcPct val="110000"/>
              </a:lnSpc>
            </a:pPr>
            <a:endParaRPr lang="en-US" sz="2400" dirty="0"/>
          </a:p>
          <a:p>
            <a:pPr marL="285750" indent="-285750">
              <a:lnSpc>
                <a:spcPct val="110000"/>
              </a:lnSpc>
            </a:pPr>
            <a:r>
              <a:rPr lang="en-US" sz="2400" dirty="0"/>
              <a:t>Expand modified case-based surveillance in entire country by 2018</a:t>
            </a:r>
          </a:p>
          <a:p>
            <a:pPr marL="285750" indent="-285750">
              <a:lnSpc>
                <a:spcPct val="110000"/>
              </a:lnSpc>
            </a:pPr>
            <a:endParaRPr lang="en-US" sz="2400" dirty="0"/>
          </a:p>
          <a:p>
            <a:pPr marL="285750" indent="-285750">
              <a:lnSpc>
                <a:spcPct val="110000"/>
              </a:lnSpc>
            </a:pPr>
            <a:r>
              <a:rPr lang="en-US" sz="2400" dirty="0"/>
              <a:t>Modified case base has advantage of active case search in community and also focuses </a:t>
            </a:r>
            <a:r>
              <a:rPr lang="en-US" sz="2400"/>
              <a:t>on sporadic case. </a:t>
            </a:r>
            <a:endParaRPr lang="en-US" sz="2400" dirty="0"/>
          </a:p>
          <a:p>
            <a:pPr marL="285750">
              <a:lnSpc>
                <a:spcPct val="110000"/>
              </a:lnSpc>
            </a:pPr>
            <a:endParaRPr lang="en-US" sz="2400" dirty="0"/>
          </a:p>
          <a:p>
            <a:pPr marL="285750">
              <a:lnSpc>
                <a:spcPct val="110000"/>
              </a:lnSpc>
            </a:pPr>
            <a:r>
              <a:rPr lang="en-US" sz="2400" dirty="0"/>
              <a:t>Proficient MR laboratory network established  for all states  </a:t>
            </a:r>
          </a:p>
          <a:p>
            <a:pPr marL="685800" lvl="1">
              <a:lnSpc>
                <a:spcPct val="110000"/>
              </a:lnSpc>
            </a:pPr>
            <a:r>
              <a:rPr lang="en-US" sz="2000" dirty="0"/>
              <a:t>Quality assurance by WHO</a:t>
            </a:r>
          </a:p>
          <a:p>
            <a:pPr marL="685800" lvl="1">
              <a:lnSpc>
                <a:spcPct val="110000"/>
              </a:lnSpc>
            </a:pPr>
            <a:endParaRPr lang="en-US" sz="2000" dirty="0"/>
          </a:p>
          <a:p>
            <a:pPr marL="285750" indent="-285750">
              <a:lnSpc>
                <a:spcPct val="110000"/>
              </a:lnSpc>
            </a:pPr>
            <a:r>
              <a:rPr lang="en-US" sz="2400" dirty="0"/>
              <a:t>Genotyping of circulating  MR viruses are being strengthened to augment genetic data base</a:t>
            </a:r>
          </a:p>
          <a:p>
            <a:pPr marL="285750" indent="-285750">
              <a:lnSpc>
                <a:spcPct val="110000"/>
              </a:lnSpc>
            </a:pPr>
            <a:endParaRPr lang="en-US" sz="2400" dirty="0"/>
          </a:p>
          <a:p>
            <a:pPr marL="285750" indent="-285750">
              <a:lnSpc>
                <a:spcPct val="110000"/>
              </a:lnSpc>
            </a:pPr>
            <a:endParaRPr lang="en-US" sz="2400" dirty="0"/>
          </a:p>
          <a:p>
            <a:pPr marL="285750" indent="-285750">
              <a:lnSpc>
                <a:spcPct val="110000"/>
              </a:lnSpc>
            </a:pPr>
            <a:r>
              <a:rPr lang="en-US" sz="2400" dirty="0"/>
              <a:t>Changing to Fever-Rash (more-sensitive) surveillance eventually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solidFill>
            <a:srgbClr val="C00000"/>
          </a:solidFill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Summary and Way Forward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76256" y="6383151"/>
            <a:ext cx="2133600" cy="365125"/>
          </a:xfrm>
        </p:spPr>
        <p:txBody>
          <a:bodyPr/>
          <a:lstStyle/>
          <a:p>
            <a:fld id="{CBE25CCD-3134-465F-B080-830A75B367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4519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0" y="0"/>
            <a:ext cx="9140350" cy="90872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Advantages of Modified case-based MR surveillance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877272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Sensitivity increases </a:t>
            </a:r>
          </a:p>
          <a:p>
            <a:pPr lvl="1" algn="just"/>
            <a:r>
              <a:rPr lang="en-US" dirty="0"/>
              <a:t>as sporadic cases lab confirmed </a:t>
            </a:r>
          </a:p>
          <a:p>
            <a:pPr lvl="1" algn="just"/>
            <a:r>
              <a:rPr lang="en-US" dirty="0"/>
              <a:t>Community search associated with outbreak captures additional cases not capture through reporting system</a:t>
            </a:r>
          </a:p>
          <a:p>
            <a:pPr algn="just"/>
            <a:r>
              <a:rPr lang="en-US" dirty="0"/>
              <a:t>If cases are below threshold of outbreak will capture </a:t>
            </a:r>
            <a:r>
              <a:rPr lang="en-US"/>
              <a:t>all cases</a:t>
            </a:r>
          </a:p>
          <a:p>
            <a:pPr algn="just"/>
            <a:r>
              <a:rPr lang="en-US" dirty="0"/>
              <a:t>No additional burden on lab or human resource</a:t>
            </a:r>
          </a:p>
          <a:p>
            <a:pPr algn="just"/>
            <a:r>
              <a:rPr lang="en-US" dirty="0"/>
              <a:t>Line-list generated from sporadic case and or outbreak investigation has data core-variables for all</a:t>
            </a:r>
          </a:p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79975" y="6381328"/>
            <a:ext cx="2133600" cy="365125"/>
          </a:xfrm>
        </p:spPr>
        <p:txBody>
          <a:bodyPr/>
          <a:lstStyle/>
          <a:p>
            <a:fld id="{CBE25CCD-3134-465F-B080-830A75B36750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7181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924944"/>
            <a:ext cx="8280920" cy="1143000"/>
          </a:xfrm>
          <a:solidFill>
            <a:srgbClr val="C00000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Thank You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fld id="{CBE25CCD-3134-465F-B080-830A75B367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18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30888" y="6448251"/>
            <a:ext cx="2133600" cy="365125"/>
          </a:xfrm>
        </p:spPr>
        <p:txBody>
          <a:bodyPr/>
          <a:lstStyle/>
          <a:p>
            <a:fld id="{CBE25CCD-3134-465F-B080-830A75B36750}" type="slidenum">
              <a:rPr lang="en-US" smtClean="0"/>
              <a:t>3</a:t>
            </a:fld>
            <a:endParaRPr lang="en-US" dirty="0"/>
          </a:p>
        </p:txBody>
      </p:sp>
      <p:sp>
        <p:nvSpPr>
          <p:cNvPr id="211969" name="Title 1"/>
          <p:cNvSpPr>
            <a:spLocks noGrp="1"/>
          </p:cNvSpPr>
          <p:nvPr>
            <p:ph type="title" idx="4294967295"/>
          </p:nvPr>
        </p:nvSpPr>
        <p:spPr>
          <a:xfrm>
            <a:off x="0" y="11"/>
            <a:ext cx="9144000" cy="692686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Laboratory supported MR-surveillance in the country</a:t>
            </a:r>
          </a:p>
        </p:txBody>
      </p:sp>
      <p:sp>
        <p:nvSpPr>
          <p:cNvPr id="211970" name="Content Placeholder 2"/>
          <p:cNvSpPr>
            <a:spLocks noGrp="1"/>
          </p:cNvSpPr>
          <p:nvPr>
            <p:ph idx="4294967295"/>
          </p:nvPr>
        </p:nvSpPr>
        <p:spPr>
          <a:xfrm>
            <a:off x="92894" y="1193497"/>
            <a:ext cx="8928992" cy="5187831"/>
          </a:xfrm>
        </p:spPr>
        <p:txBody>
          <a:bodyPr>
            <a:normAutofit/>
          </a:bodyPr>
          <a:lstStyle/>
          <a:p>
            <a:pPr marL="342900" lvl="1" indent="-342900" algn="just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Established on AFP surveillance platform </a:t>
            </a:r>
          </a:p>
          <a:p>
            <a:pPr marL="457200" lvl="1" indent="0" algn="just">
              <a:buNone/>
            </a:pPr>
            <a:r>
              <a:rPr lang="en-US" sz="2400" dirty="0"/>
              <a:t>Community reach enhanced through &gt;41,000 reporting network</a:t>
            </a:r>
          </a:p>
          <a:p>
            <a:pPr marL="985838" lvl="2" indent="-184150" algn="just"/>
            <a:r>
              <a:rPr lang="en-US" sz="2000" dirty="0"/>
              <a:t>Government health facilities, Private sector, non-formal sector, temples </a:t>
            </a:r>
            <a:r>
              <a:rPr lang="en-US" sz="2000" dirty="0" err="1"/>
              <a:t>etc</a:t>
            </a:r>
            <a:endParaRPr lang="en-US" sz="2000" dirty="0"/>
          </a:p>
          <a:p>
            <a:pPr marL="985838" lvl="2" indent="-184150" algn="just"/>
            <a:r>
              <a:rPr lang="en-US" sz="2000" dirty="0"/>
              <a:t>Active case search in community - preliminary/detailed investigation</a:t>
            </a:r>
          </a:p>
          <a:p>
            <a:pPr algn="just"/>
            <a:r>
              <a:rPr lang="en-US" sz="2800" b="1" dirty="0"/>
              <a:t>Aggregate surveillance</a:t>
            </a:r>
          </a:p>
          <a:p>
            <a:pPr lvl="1" algn="just"/>
            <a:r>
              <a:rPr lang="en-US" sz="2400" dirty="0"/>
              <a:t>Unique ID for each outbreak with line-list of core variables</a:t>
            </a:r>
          </a:p>
          <a:p>
            <a:pPr lvl="1" algn="just"/>
            <a:r>
              <a:rPr lang="en-US" sz="2400" dirty="0"/>
              <a:t>Active case search &amp; management integral part of investigation</a:t>
            </a:r>
          </a:p>
          <a:p>
            <a:pPr algn="just"/>
            <a:r>
              <a:rPr lang="en-US" sz="2800" b="1" dirty="0"/>
              <a:t>Transitioning to modified case-based surveillance</a:t>
            </a:r>
          </a:p>
          <a:p>
            <a:pPr lvl="1" algn="just"/>
            <a:r>
              <a:rPr lang="en-US" sz="2400" dirty="0"/>
              <a:t>Started from Karnataka, 2016 </a:t>
            </a:r>
          </a:p>
          <a:p>
            <a:pPr lvl="1" algn="just"/>
            <a:r>
              <a:rPr lang="en-US" sz="2400" dirty="0"/>
              <a:t>In process of expansion</a:t>
            </a:r>
          </a:p>
        </p:txBody>
      </p:sp>
    </p:spTree>
    <p:extLst>
      <p:ext uri="{BB962C8B-B14F-4D97-AF65-F5344CB8AC3E}">
        <p14:creationId xmlns:p14="http://schemas.microsoft.com/office/powerpoint/2010/main" val="1696553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18" t="3865" r="27104" b="2863"/>
          <a:stretch/>
        </p:blipFill>
        <p:spPr>
          <a:xfrm>
            <a:off x="35496" y="1268760"/>
            <a:ext cx="4158507" cy="4375446"/>
          </a:xfrm>
          <a:prstGeom prst="rect">
            <a:avLst/>
          </a:prstGeom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0" y="-27384"/>
            <a:ext cx="9144000" cy="675368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txBody>
          <a:bodyPr anchor="ctr"/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>
                <a:latin typeface="Arial" charset="0"/>
              </a:defRPr>
            </a:lvl2pPr>
            <a:lvl3pPr marL="1143000" indent="-228600">
              <a:defRPr>
                <a:latin typeface="Arial" charset="0"/>
              </a:defRPr>
            </a:lvl3pPr>
            <a:lvl4pPr marL="1600200" indent="-228600">
              <a:defRPr>
                <a:latin typeface="Arial" charset="0"/>
              </a:defRPr>
            </a:lvl4pPr>
            <a:lvl5pPr marL="2057400" indent="-22860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sz="2600" dirty="0"/>
              <a:t>AFP-MR reporting network across the country</a:t>
            </a:r>
          </a:p>
        </p:txBody>
      </p:sp>
      <p:sp>
        <p:nvSpPr>
          <p:cNvPr id="6" name="Oval 5"/>
          <p:cNvSpPr/>
          <p:nvPr/>
        </p:nvSpPr>
        <p:spPr>
          <a:xfrm>
            <a:off x="185051" y="6140152"/>
            <a:ext cx="81009" cy="97160"/>
          </a:xfrm>
          <a:prstGeom prst="ellipse">
            <a:avLst/>
          </a:prstGeom>
          <a:solidFill>
            <a:srgbClr val="007A37"/>
          </a:solidFill>
          <a:ln>
            <a:solidFill>
              <a:srgbClr val="007A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85051" y="5868726"/>
            <a:ext cx="81009" cy="97160"/>
          </a:xfrm>
          <a:prstGeom prst="ellipse">
            <a:avLst/>
          </a:prstGeom>
          <a:solidFill>
            <a:srgbClr val="0033CC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96136" y="4941168"/>
            <a:ext cx="2355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*Indian System of Medicine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5734997"/>
            <a:ext cx="8811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Reporting Units (11,557): Send a report of AFP / suspected Measles cases, weekly</a:t>
            </a:r>
          </a:p>
          <a:p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Informing Units (29,826): Inform as and when they see AFP/suspected Measles case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363519746"/>
              </p:ext>
            </p:extLst>
          </p:nvPr>
        </p:nvGraphicFramePr>
        <p:xfrm>
          <a:off x="4487187" y="1484784"/>
          <a:ext cx="4584951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938538" y="6383151"/>
            <a:ext cx="2133600" cy="365125"/>
          </a:xfrm>
        </p:spPr>
        <p:txBody>
          <a:bodyPr/>
          <a:lstStyle/>
          <a:p>
            <a:fld id="{CBE25CCD-3134-465F-B080-830A75B3675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649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9" t="15646" r="36837" b="11475"/>
          <a:stretch/>
        </p:blipFill>
        <p:spPr>
          <a:xfrm>
            <a:off x="1595259" y="837826"/>
            <a:ext cx="5339617" cy="5471494"/>
          </a:xfrm>
          <a:prstGeom prst="rect">
            <a:avLst/>
          </a:prstGeom>
        </p:spPr>
      </p:pic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36512" y="2"/>
            <a:ext cx="9144000" cy="620687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anchor="ctr"/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>
                <a:latin typeface="Arial" charset="0"/>
              </a:defRPr>
            </a:lvl2pPr>
            <a:lvl3pPr marL="1143000" indent="-228600">
              <a:defRPr>
                <a:latin typeface="Arial" charset="0"/>
              </a:defRPr>
            </a:lvl3pPr>
            <a:lvl4pPr marL="1600200" indent="-228600">
              <a:defRPr>
                <a:latin typeface="Arial" charset="0"/>
              </a:defRPr>
            </a:lvl4pPr>
            <a:lvl5pPr marL="2057400" indent="-22860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en-US" dirty="0"/>
              <a:t>WHO accredited Measles-Rubella laboratory network</a:t>
            </a:r>
          </a:p>
        </p:txBody>
      </p:sp>
      <p:sp>
        <p:nvSpPr>
          <p:cNvPr id="51" name="TextBox 1"/>
          <p:cNvSpPr txBox="1">
            <a:spLocks noChangeArrowheads="1"/>
          </p:cNvSpPr>
          <p:nvPr/>
        </p:nvSpPr>
        <p:spPr bwMode="auto">
          <a:xfrm>
            <a:off x="4639332" y="1342518"/>
            <a:ext cx="2714205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1200" b="1" dirty="0">
                <a:solidFill>
                  <a:prstClr val="black"/>
                </a:solidFill>
              </a:rPr>
              <a:t>12 - National laboratories</a:t>
            </a:r>
          </a:p>
          <a:p>
            <a:pPr>
              <a:spcBef>
                <a:spcPts val="600"/>
              </a:spcBef>
            </a:pPr>
            <a:r>
              <a:rPr lang="en-US" sz="1200" b="1" dirty="0">
                <a:solidFill>
                  <a:prstClr val="black"/>
                </a:solidFill>
              </a:rPr>
              <a:t> 2 - National reference laboratories</a:t>
            </a:r>
          </a:p>
        </p:txBody>
      </p:sp>
      <p:sp>
        <p:nvSpPr>
          <p:cNvPr id="52" name="Isosceles Triangle 1"/>
          <p:cNvSpPr>
            <a:spLocks noChangeArrowheads="1"/>
          </p:cNvSpPr>
          <p:nvPr/>
        </p:nvSpPr>
        <p:spPr bwMode="auto">
          <a:xfrm>
            <a:off x="4532016" y="1606193"/>
            <a:ext cx="187282" cy="209765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53" name="5-Point Star 52"/>
          <p:cNvSpPr/>
          <p:nvPr/>
        </p:nvSpPr>
        <p:spPr bwMode="auto">
          <a:xfrm>
            <a:off x="4523220" y="1316885"/>
            <a:ext cx="178308" cy="2286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236786" y="5013925"/>
            <a:ext cx="288032" cy="28803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2624090" y="4051523"/>
            <a:ext cx="288032" cy="28803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3803246" y="2626104"/>
            <a:ext cx="288032" cy="28803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5516921" y="2770530"/>
            <a:ext cx="288032" cy="28803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2385808" y="3968120"/>
            <a:ext cx="288032" cy="28803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3659234" y="4885752"/>
            <a:ext cx="288032" cy="28803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3408914" y="4239076"/>
            <a:ext cx="288032" cy="28803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611560" y="6093296"/>
            <a:ext cx="288032" cy="28803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860063" y="6093296"/>
            <a:ext cx="745428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 dirty="0">
                <a:solidFill>
                  <a:prstClr val="black"/>
                </a:solidFill>
              </a:rPr>
              <a:t>7 out of 14 lab tests throat swabs/urine specimens for genotype characterization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12168" y="683404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Map showing geographical spread of MR Laboratory network 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29872" y="6356364"/>
            <a:ext cx="2133600" cy="365125"/>
          </a:xfrm>
        </p:spPr>
        <p:txBody>
          <a:bodyPr/>
          <a:lstStyle/>
          <a:p>
            <a:fld id="{CBE25CCD-3134-465F-B080-830A75B3675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329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48680"/>
          </a:xfrm>
          <a:solidFill>
            <a:srgbClr val="C00000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altLang="en-US" sz="2600" b="1" dirty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Case-definition of suspected/clinical Measles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692696"/>
            <a:ext cx="8991600" cy="3816424"/>
          </a:xfrm>
        </p:spPr>
        <p:txBody>
          <a:bodyPr>
            <a:normAutofit/>
          </a:bodyPr>
          <a:lstStyle/>
          <a:p>
            <a:pPr marL="685800" indent="-685800" algn="ctr" defTabSz="1019175" eaLnBrk="1" hangingPunct="1">
              <a:lnSpc>
                <a:spcPct val="80000"/>
              </a:lnSpc>
              <a:spcBef>
                <a:spcPct val="40000"/>
              </a:spcBef>
              <a:buFontTx/>
              <a:buNone/>
            </a:pPr>
            <a:endParaRPr lang="en-US" altLang="en-US" sz="2800" b="1" dirty="0">
              <a:solidFill>
                <a:srgbClr val="3333CC"/>
              </a:solidFill>
            </a:endParaRPr>
          </a:p>
          <a:p>
            <a:pPr marL="685800" indent="-685800" algn="ctr" defTabSz="1019175" eaLnBrk="1" hangingPunct="1">
              <a:lnSpc>
                <a:spcPct val="80000"/>
              </a:lnSpc>
              <a:spcBef>
                <a:spcPct val="40000"/>
              </a:spcBef>
              <a:buFontTx/>
              <a:buNone/>
            </a:pPr>
            <a:r>
              <a:rPr lang="en-US" altLang="en-US" sz="3200" b="1" dirty="0">
                <a:solidFill>
                  <a:srgbClr val="3333CC"/>
                </a:solidFill>
              </a:rPr>
              <a:t>Any person with fever and maculo-papular rash </a:t>
            </a:r>
          </a:p>
          <a:p>
            <a:pPr marL="685800" indent="-685800" algn="ctr" defTabSz="1019175" eaLnBrk="1" hangingPunct="1">
              <a:lnSpc>
                <a:spcPct val="80000"/>
              </a:lnSpc>
              <a:spcBef>
                <a:spcPct val="40000"/>
              </a:spcBef>
              <a:buFontTx/>
              <a:buNone/>
            </a:pPr>
            <a:r>
              <a:rPr lang="en-US" altLang="en-US" sz="3200" b="1" dirty="0">
                <a:solidFill>
                  <a:srgbClr val="3333CC"/>
                </a:solidFill>
              </a:rPr>
              <a:t>with either cough/ coryza / conjunctivitis </a:t>
            </a:r>
          </a:p>
          <a:p>
            <a:pPr marL="685800" indent="-685800" algn="ctr" defTabSz="1019175" eaLnBrk="1" hangingPunct="1">
              <a:lnSpc>
                <a:spcPct val="80000"/>
              </a:lnSpc>
              <a:spcBef>
                <a:spcPct val="40000"/>
              </a:spcBef>
              <a:buFontTx/>
              <a:buNone/>
            </a:pPr>
            <a:r>
              <a:rPr lang="en-US" altLang="en-US" sz="4400" b="1" dirty="0">
                <a:solidFill>
                  <a:srgbClr val="3333CC"/>
                </a:solidFill>
              </a:rPr>
              <a:t>or</a:t>
            </a:r>
          </a:p>
          <a:p>
            <a:pPr marL="685800" indent="-685800" algn="ctr" defTabSz="1019175" eaLnBrk="1" hangingPunct="1">
              <a:lnSpc>
                <a:spcPct val="80000"/>
              </a:lnSpc>
              <a:spcBef>
                <a:spcPct val="40000"/>
              </a:spcBef>
              <a:buFontTx/>
              <a:buNone/>
            </a:pPr>
            <a:r>
              <a:rPr lang="en-US" altLang="en-US" sz="3200" b="1" dirty="0">
                <a:solidFill>
                  <a:srgbClr val="3333CC"/>
                </a:solidFill>
              </a:rPr>
              <a:t>Any person where clinician suspects </a:t>
            </a:r>
          </a:p>
          <a:p>
            <a:pPr marL="685800" indent="-685800" algn="ctr" defTabSz="1019175">
              <a:lnSpc>
                <a:spcPct val="80000"/>
              </a:lnSpc>
              <a:spcBef>
                <a:spcPct val="40000"/>
              </a:spcBef>
              <a:buNone/>
            </a:pPr>
            <a:r>
              <a:rPr lang="en-US" altLang="en-US" sz="3200" b="1" dirty="0">
                <a:solidFill>
                  <a:srgbClr val="3333CC"/>
                </a:solidFill>
              </a:rPr>
              <a:t>measles infection/death </a:t>
            </a:r>
          </a:p>
        </p:txBody>
      </p:sp>
      <p:sp>
        <p:nvSpPr>
          <p:cNvPr id="140292" name="Text Box 4"/>
          <p:cNvSpPr txBox="1">
            <a:spLocks noChangeArrowheads="1"/>
          </p:cNvSpPr>
          <p:nvPr/>
        </p:nvSpPr>
        <p:spPr bwMode="auto">
          <a:xfrm>
            <a:off x="44896" y="4581128"/>
            <a:ext cx="8991600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EF32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C00000"/>
                </a:solidFill>
                <a:cs typeface="Arial" charset="0"/>
              </a:rPr>
              <a:t>For field epidemiological investigation, suspected measles would be a case within last 3 – months of onset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55539" y="6424598"/>
            <a:ext cx="2133600" cy="365125"/>
          </a:xfrm>
        </p:spPr>
        <p:txBody>
          <a:bodyPr/>
          <a:lstStyle/>
          <a:p>
            <a:fld id="{CBE25CCD-3134-465F-B080-830A75B36750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694AB2E7-0518-45EE-8B99-9C4347CE1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5550331"/>
            <a:ext cx="8991600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EF32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5C2A"/>
                </a:solidFill>
                <a:cs typeface="Arial" charset="0"/>
              </a:rPr>
              <a:t>Future plans - rash and fever surveillance</a:t>
            </a:r>
          </a:p>
        </p:txBody>
      </p:sp>
    </p:spTree>
    <p:extLst>
      <p:ext uri="{BB962C8B-B14F-4D97-AF65-F5344CB8AC3E}">
        <p14:creationId xmlns:p14="http://schemas.microsoft.com/office/powerpoint/2010/main" val="3700137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40704" y="766080"/>
            <a:ext cx="9067800" cy="400110"/>
          </a:xfrm>
          <a:prstGeom prst="rect">
            <a:avLst/>
          </a:prstGeom>
          <a:noFill/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dirty="0"/>
              <a:t>Weekly desk review of measles data at district</a:t>
            </a:r>
          </a:p>
        </p:txBody>
      </p:sp>
      <p:sp>
        <p:nvSpPr>
          <p:cNvPr id="239620" name="Line 4"/>
          <p:cNvSpPr>
            <a:spLocks noChangeShapeType="1"/>
          </p:cNvSpPr>
          <p:nvPr/>
        </p:nvSpPr>
        <p:spPr bwMode="auto">
          <a:xfrm>
            <a:off x="4648200" y="1234951"/>
            <a:ext cx="914400" cy="741566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39621" name="Line 5"/>
          <p:cNvSpPr>
            <a:spLocks noChangeShapeType="1"/>
          </p:cNvSpPr>
          <p:nvPr/>
        </p:nvSpPr>
        <p:spPr bwMode="auto">
          <a:xfrm flipH="1">
            <a:off x="3200402" y="1234951"/>
            <a:ext cx="795536" cy="750168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39622" name="Line 6"/>
          <p:cNvSpPr>
            <a:spLocks noChangeShapeType="1"/>
          </p:cNvSpPr>
          <p:nvPr/>
        </p:nvSpPr>
        <p:spPr bwMode="auto">
          <a:xfrm flipH="1">
            <a:off x="2514600" y="2366119"/>
            <a:ext cx="0" cy="53340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-27384"/>
            <a:ext cx="9144000" cy="685800"/>
          </a:xfrm>
          <a:prstGeom prst="rect">
            <a:avLst/>
          </a:prstGeom>
          <a:solidFill>
            <a:srgbClr val="C000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 altLang="en-US" sz="2600" b="1" dirty="0">
                <a:solidFill>
                  <a:schemeClr val="bg1"/>
                </a:solidFill>
                <a:latin typeface="Arial" charset="0"/>
              </a:rPr>
              <a:t>MR outbreak investigation algorithm</a:t>
            </a:r>
          </a:p>
        </p:txBody>
      </p:sp>
      <p:sp>
        <p:nvSpPr>
          <p:cNvPr id="239625" name="Text Box 9"/>
          <p:cNvSpPr txBox="1">
            <a:spLocks noChangeArrowheads="1"/>
          </p:cNvSpPr>
          <p:nvPr/>
        </p:nvSpPr>
        <p:spPr bwMode="auto">
          <a:xfrm>
            <a:off x="4648200" y="1976517"/>
            <a:ext cx="4419600" cy="338554"/>
          </a:xfrm>
          <a:prstGeom prst="rect">
            <a:avLst/>
          </a:prstGeom>
          <a:noFill/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000" dirty="0"/>
              <a:t>A death in a block/planning unit</a:t>
            </a:r>
          </a:p>
        </p:txBody>
      </p:sp>
      <p:sp>
        <p:nvSpPr>
          <p:cNvPr id="239626" name="Text Box 10"/>
          <p:cNvSpPr txBox="1">
            <a:spLocks noChangeArrowheads="1"/>
          </p:cNvSpPr>
          <p:nvPr/>
        </p:nvSpPr>
        <p:spPr bwMode="auto">
          <a:xfrm>
            <a:off x="107510" y="1985119"/>
            <a:ext cx="4316288" cy="338554"/>
          </a:xfrm>
          <a:prstGeom prst="rect">
            <a:avLst/>
          </a:prstGeom>
          <a:noFill/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u="sng" dirty="0"/>
              <a:t>&gt;</a:t>
            </a:r>
            <a:r>
              <a:rPr lang="en-US" altLang="en-US" dirty="0"/>
              <a:t> </a:t>
            </a:r>
            <a:r>
              <a:rPr lang="en-US" altLang="en-US" sz="2000" dirty="0"/>
              <a:t>5 cases in a block/planning unit</a:t>
            </a:r>
          </a:p>
        </p:txBody>
      </p:sp>
      <p:sp>
        <p:nvSpPr>
          <p:cNvPr id="239627" name="Text Box 11"/>
          <p:cNvSpPr txBox="1">
            <a:spLocks noChangeArrowheads="1"/>
          </p:cNvSpPr>
          <p:nvPr/>
        </p:nvSpPr>
        <p:spPr bwMode="auto">
          <a:xfrm>
            <a:off x="89113" y="3946853"/>
            <a:ext cx="8991600" cy="338554"/>
          </a:xfrm>
          <a:prstGeom prst="rect">
            <a:avLst/>
          </a:prstGeom>
          <a:noFill/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000" dirty="0"/>
              <a:t>Preliminary case search in community to look for minimum 5 cases-clustering</a:t>
            </a:r>
          </a:p>
        </p:txBody>
      </p:sp>
      <p:sp>
        <p:nvSpPr>
          <p:cNvPr id="239630" name="Line 14"/>
          <p:cNvSpPr>
            <a:spLocks noChangeShapeType="1"/>
          </p:cNvSpPr>
          <p:nvPr/>
        </p:nvSpPr>
        <p:spPr bwMode="auto">
          <a:xfrm flipH="1">
            <a:off x="4330700" y="3410256"/>
            <a:ext cx="0" cy="524171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39631" name="Line 15"/>
          <p:cNvSpPr>
            <a:spLocks noChangeShapeType="1"/>
          </p:cNvSpPr>
          <p:nvPr/>
        </p:nvSpPr>
        <p:spPr bwMode="auto">
          <a:xfrm flipH="1">
            <a:off x="4338115" y="4315048"/>
            <a:ext cx="0" cy="45720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39632" name="Text Box 16"/>
          <p:cNvSpPr txBox="1">
            <a:spLocks noChangeArrowheads="1"/>
          </p:cNvSpPr>
          <p:nvPr/>
        </p:nvSpPr>
        <p:spPr bwMode="auto">
          <a:xfrm>
            <a:off x="136075" y="4773817"/>
            <a:ext cx="8931729" cy="584775"/>
          </a:xfrm>
          <a:prstGeom prst="rect">
            <a:avLst/>
          </a:prstGeom>
          <a:noFill/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000" dirty="0"/>
              <a:t>If  yes, Epidemic Response Team mobilized to conduct detailed outbreak investigation with H to H case search</a:t>
            </a:r>
            <a:endParaRPr lang="en-US" altLang="en-US" sz="2000" dirty="0">
              <a:solidFill>
                <a:srgbClr val="3333CC"/>
              </a:solidFill>
            </a:endParaRPr>
          </a:p>
        </p:txBody>
      </p:sp>
      <p:sp>
        <p:nvSpPr>
          <p:cNvPr id="239633" name="Rectangle 17"/>
          <p:cNvSpPr>
            <a:spLocks noChangeArrowheads="1"/>
          </p:cNvSpPr>
          <p:nvPr/>
        </p:nvSpPr>
        <p:spPr bwMode="auto">
          <a:xfrm>
            <a:off x="827584" y="2888421"/>
            <a:ext cx="7272808" cy="46166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400" b="1" dirty="0"/>
              <a:t>Suspected outbreak flagged with Measles Outbreak - ID</a:t>
            </a:r>
          </a:p>
        </p:txBody>
      </p:sp>
      <p:sp>
        <p:nvSpPr>
          <p:cNvPr id="239634" name="Line 18"/>
          <p:cNvSpPr>
            <a:spLocks noChangeShapeType="1"/>
          </p:cNvSpPr>
          <p:nvPr/>
        </p:nvSpPr>
        <p:spPr bwMode="auto">
          <a:xfrm>
            <a:off x="6019800" y="2366119"/>
            <a:ext cx="0" cy="53340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40704" y="5970766"/>
            <a:ext cx="8923784" cy="338554"/>
          </a:xfrm>
          <a:prstGeom prst="rect">
            <a:avLst/>
          </a:prstGeom>
          <a:noFill/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000" dirty="0"/>
              <a:t>Case management and line listing of all cases with core variables &amp; unique ID</a:t>
            </a:r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 flipH="1">
            <a:off x="4338115" y="5446602"/>
            <a:ext cx="0" cy="524171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</p:spPr>
        <p:txBody>
          <a:bodyPr/>
          <a:lstStyle/>
          <a:p>
            <a:fld id="{CBE25CCD-3134-465F-B080-830A75B3675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3859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4253113553"/>
              </p:ext>
            </p:extLst>
          </p:nvPr>
        </p:nvGraphicFramePr>
        <p:xfrm>
          <a:off x="551626" y="818548"/>
          <a:ext cx="8220986" cy="5591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37282" y="6045215"/>
            <a:ext cx="1979240" cy="365125"/>
          </a:xfrm>
        </p:spPr>
        <p:txBody>
          <a:bodyPr/>
          <a:lstStyle/>
          <a:p>
            <a:fld id="{CBE25CCD-3134-465F-B080-830A75B36750}" type="slidenum">
              <a:rPr lang="en-US" smtClean="0"/>
              <a:t>8</a:t>
            </a:fld>
            <a:endParaRPr lang="en-US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-1"/>
            <a:ext cx="9144000" cy="461665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charset="0"/>
              </a:rPr>
              <a:t>Outbreaks investigated, India, 2012-2017*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755" y="6093296"/>
            <a:ext cx="14285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*as on 16</a:t>
            </a:r>
            <a:r>
              <a:rPr lang="en-US" sz="1000" b="1" i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Aug 2017</a:t>
            </a:r>
          </a:p>
        </p:txBody>
      </p:sp>
      <p:sp>
        <p:nvSpPr>
          <p:cNvPr id="12" name="TextBox 11"/>
          <p:cNvSpPr txBox="1"/>
          <p:nvPr/>
        </p:nvSpPr>
        <p:spPr>
          <a:xfrm rot="10800000">
            <a:off x="89960" y="1736250"/>
            <a:ext cx="461665" cy="224676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of outbreaks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E332A9-6A8A-401C-BF80-4DD301259AB3}"/>
              </a:ext>
            </a:extLst>
          </p:cNvPr>
          <p:cNvSpPr txBox="1"/>
          <p:nvPr/>
        </p:nvSpPr>
        <p:spPr>
          <a:xfrm>
            <a:off x="1763688" y="6453336"/>
            <a:ext cx="6408712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Surveillance sensitivity enhanced and expanded to entire India by 2015</a:t>
            </a:r>
          </a:p>
        </p:txBody>
      </p:sp>
    </p:spTree>
    <p:extLst>
      <p:ext uri="{BB962C8B-B14F-4D97-AF65-F5344CB8AC3E}">
        <p14:creationId xmlns:p14="http://schemas.microsoft.com/office/powerpoint/2010/main" val="147361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824570835"/>
              </p:ext>
            </p:extLst>
          </p:nvPr>
        </p:nvGraphicFramePr>
        <p:xfrm>
          <a:off x="2862655" y="945098"/>
          <a:ext cx="3456384" cy="3413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95936" y="4037002"/>
            <a:ext cx="1444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 = 32,934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11862" y="919133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MR outbreak cases (2016)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77425" y="6448251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E25CCD-3134-465F-B080-830A75B367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2" y="4583645"/>
            <a:ext cx="373132" cy="2880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4509120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Cases detected  in community - active  case search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79512" y="5007524"/>
            <a:ext cx="373132" cy="28803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1559" y="4931876"/>
            <a:ext cx="8395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Cases reported  from reporting network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2563" y="5445224"/>
            <a:ext cx="8893932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/>
              <a:t>Active case search triggered from outbreak investigation adds ~ 50% of cases which would be otherwise missed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2608" y="6562902"/>
            <a:ext cx="15071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*: as on 16</a:t>
            </a:r>
            <a:r>
              <a:rPr kumimoji="0" lang="en-US" sz="1000" b="1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</a:t>
            </a:r>
            <a:r>
              <a:rPr kumimoji="0" lang="en-US" sz="1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Aug 2017</a:t>
            </a:r>
          </a:p>
        </p:txBody>
      </p:sp>
    </p:spTree>
    <p:extLst>
      <p:ext uri="{BB962C8B-B14F-4D97-AF65-F5344CB8AC3E}">
        <p14:creationId xmlns:p14="http://schemas.microsoft.com/office/powerpoint/2010/main" val="40387659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3400</TotalTime>
  <Words>1258</Words>
  <Application>Microsoft Office PowerPoint</Application>
  <PresentationFormat>On-screen Show (4:3)</PresentationFormat>
  <Paragraphs>307</Paragraphs>
  <Slides>22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Office Theme</vt:lpstr>
      <vt:lpstr>1_Office Theme</vt:lpstr>
      <vt:lpstr>2_Office Theme</vt:lpstr>
      <vt:lpstr>Measles Rubella surveillance in India</vt:lpstr>
      <vt:lpstr>Lab supported MR surveillance India (2005-2016) </vt:lpstr>
      <vt:lpstr>Laboratory supported MR-surveillance in the country</vt:lpstr>
      <vt:lpstr>PowerPoint Presentation</vt:lpstr>
      <vt:lpstr>PowerPoint Presentation</vt:lpstr>
      <vt:lpstr>Case-definition of suspected/clinical Measles</vt:lpstr>
      <vt:lpstr>PowerPoint Presentation</vt:lpstr>
      <vt:lpstr>PowerPoint Presentation</vt:lpstr>
      <vt:lpstr>PowerPoint Presentation</vt:lpstr>
      <vt:lpstr>PowerPoint Presentation</vt:lpstr>
      <vt:lpstr>Transitioning to modified case-based  MR Surveillance in India</vt:lpstr>
      <vt:lpstr>PowerPoint Presentation</vt:lpstr>
      <vt:lpstr>Case-based MR surveillance expansion plan - India</vt:lpstr>
      <vt:lpstr>PowerPoint Presentation</vt:lpstr>
      <vt:lpstr>PowerPoint Presentation</vt:lpstr>
      <vt:lpstr>PowerPoint Presentation</vt:lpstr>
      <vt:lpstr>PowerPoint Presentation</vt:lpstr>
      <vt:lpstr>Sentinel site CRS Surveillance</vt:lpstr>
      <vt:lpstr>PowerPoint Presentation</vt:lpstr>
      <vt:lpstr>Summary and Way Forward</vt:lpstr>
      <vt:lpstr>Advantages of Modified case-based MR surveillance </vt:lpstr>
      <vt:lpstr>Thank You</vt:lpstr>
    </vt:vector>
  </TitlesOfParts>
  <Company>WHO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ROUTRAY, Satyabrata</dc:creator>
  <cp:lastModifiedBy>Pradeep Haldar</cp:lastModifiedBy>
  <cp:revision>341</cp:revision>
  <cp:lastPrinted>2017-06-12T08:46:50Z</cp:lastPrinted>
  <dcterms:created xsi:type="dcterms:W3CDTF">2017-02-15T10:59:54Z</dcterms:created>
  <dcterms:modified xsi:type="dcterms:W3CDTF">2017-09-07T11:02:19Z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964315353</vt:i4>
  </property>
  <property fmtid="{D5CDD505-2E9C-101B-9397-08002B2CF9AE}" pid="3" name="_NewReviewCycle">
    <vt:lpwstr/>
  </property>
  <property fmtid="{D5CDD505-2E9C-101B-9397-08002B2CF9AE}" pid="4" name="_EmailSubject">
    <vt:lpwstr>Revised DRAFT presentation for the MRI meeting at WD</vt:lpwstr>
  </property>
  <property fmtid="{D5CDD505-2E9C-101B-9397-08002B2CF9AE}" pid="5" name="_AuthorEmailDisplayName">
    <vt:lpwstr>ROUTRAY, Satyabrata</vt:lpwstr>
  </property>
  <property fmtid="{D5CDD505-2E9C-101B-9397-08002B2CF9AE}" pid="6" name="_PreviousAdHocReviewCycleID">
    <vt:i4>535344173</vt:i4>
  </property>
  <property fmtid="{D5CDD505-2E9C-101B-9397-08002B2CF9AE}" pid="7" name="_AuthorEmail">
    <vt:lpwstr>routrays@who.int</vt:lpwstr>
  </property>
</Properties>
</file>