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60" r:id="rId3"/>
    <p:sldId id="258" r:id="rId4"/>
    <p:sldId id="266" r:id="rId5"/>
    <p:sldId id="263" r:id="rId6"/>
    <p:sldId id="262" r:id="rId7"/>
    <p:sldId id="264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>
      <p:cViewPr varScale="1">
        <p:scale>
          <a:sx n="74" d="100"/>
          <a:sy n="74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anafile01.unicef.org\Shared\VC\CC%20Record\Tender%20Documents\RFP\_Measles%20containing%20vaccines%20Tender%202018-2020\Procurement%20Strategy\Supporting%20docs\MVAC%20Strategy%20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Procurement</a:t>
            </a:r>
            <a:r>
              <a:rPr lang="en-US" sz="1200" b="1" baseline="0" dirty="0"/>
              <a:t> of MCV through UNICEF</a:t>
            </a:r>
            <a:endParaRPr lang="en-US" sz="1200" b="1" dirty="0"/>
          </a:p>
        </c:rich>
      </c:tx>
      <c:layout>
        <c:manualLayout>
          <c:xMode val="edge"/>
          <c:yMode val="edge"/>
          <c:x val="0.19306568142665875"/>
          <c:y val="3.33333333333333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'MVAC procurement'!$A$12</c:f>
              <c:strCache>
                <c:ptCount val="1"/>
                <c:pt idx="0">
                  <c:v>Measles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'MVAC procurement'!$B$11:$L$11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'MVAC procurement'!$B$12:$L$12</c:f>
              <c:numCache>
                <c:formatCode>0</c:formatCode>
                <c:ptCount val="8"/>
                <c:pt idx="0">
                  <c:v>169.38</c:v>
                </c:pt>
                <c:pt idx="1">
                  <c:v>169.24</c:v>
                </c:pt>
                <c:pt idx="2">
                  <c:v>161.72</c:v>
                </c:pt>
                <c:pt idx="3">
                  <c:v>297.35000000000002</c:v>
                </c:pt>
                <c:pt idx="4">
                  <c:v>179.22</c:v>
                </c:pt>
                <c:pt idx="5">
                  <c:v>169.75</c:v>
                </c:pt>
                <c:pt idx="6">
                  <c:v>150.53</c:v>
                </c:pt>
                <c:pt idx="7">
                  <c:v>127</c:v>
                </c:pt>
              </c:numCache>
            </c:numRef>
          </c:val>
        </c:ser>
        <c:ser>
          <c:idx val="1"/>
          <c:order val="1"/>
          <c:tx>
            <c:strRef>
              <c:f>'MVAC procurement'!$A$13</c:f>
              <c:strCache>
                <c:ptCount val="1"/>
                <c:pt idx="0">
                  <c:v>MR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'MVAC procurement'!$B$11:$L$11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'MVAC procurement'!$B$13:$L$13</c:f>
              <c:numCache>
                <c:formatCode>0</c:formatCode>
                <c:ptCount val="8"/>
                <c:pt idx="0">
                  <c:v>2.4500000000000002</c:v>
                </c:pt>
                <c:pt idx="1">
                  <c:v>9.41</c:v>
                </c:pt>
                <c:pt idx="2">
                  <c:v>32.64</c:v>
                </c:pt>
                <c:pt idx="3">
                  <c:v>106.29</c:v>
                </c:pt>
                <c:pt idx="4">
                  <c:v>126.83</c:v>
                </c:pt>
                <c:pt idx="5">
                  <c:v>111.79</c:v>
                </c:pt>
                <c:pt idx="6">
                  <c:v>60.23</c:v>
                </c:pt>
                <c:pt idx="7">
                  <c:v>230</c:v>
                </c:pt>
              </c:numCache>
            </c:numRef>
          </c:val>
        </c:ser>
        <c:ser>
          <c:idx val="2"/>
          <c:order val="2"/>
          <c:tx>
            <c:strRef>
              <c:f>'MVAC procurement'!$A$14</c:f>
              <c:strCache>
                <c:ptCount val="1"/>
                <c:pt idx="0">
                  <c:v>MMR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'MVAC procurement'!$B$11:$L$11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'MVAC procurement'!$B$14:$L$14</c:f>
              <c:numCache>
                <c:formatCode>0</c:formatCode>
                <c:ptCount val="8"/>
                <c:pt idx="0">
                  <c:v>4.24</c:v>
                </c:pt>
                <c:pt idx="1">
                  <c:v>3.53</c:v>
                </c:pt>
                <c:pt idx="2">
                  <c:v>6.55</c:v>
                </c:pt>
                <c:pt idx="3">
                  <c:v>6.42</c:v>
                </c:pt>
                <c:pt idx="4">
                  <c:v>12.77</c:v>
                </c:pt>
                <c:pt idx="5">
                  <c:v>13.98</c:v>
                </c:pt>
                <c:pt idx="6">
                  <c:v>21.08</c:v>
                </c:pt>
                <c:pt idx="7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6881728"/>
        <c:axId val="236886432"/>
      </c:barChart>
      <c:catAx>
        <c:axId val="23688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886432"/>
        <c:crosses val="autoZero"/>
        <c:auto val="1"/>
        <c:lblAlgn val="ctr"/>
        <c:lblOffset val="100"/>
        <c:noMultiLvlLbl val="0"/>
      </c:catAx>
      <c:valAx>
        <c:axId val="236886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/>
                </a:r>
                <a:br>
                  <a:rPr lang="en-US"/>
                </a:br>
                <a:r>
                  <a:rPr lang="en-US"/>
                  <a:t>Quantity</a:t>
                </a:r>
                <a:r>
                  <a:rPr lang="en-US" baseline="0"/>
                  <a:t> of doses in millions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5225666122892877E-2"/>
              <c:y val="0.204890442065528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881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/>
              <a:t>2010-2016 Procurement of MCV through UNICEF by region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'MVAC procurement'!$H$24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1.0396825396825495E-2"/>
                  <c:y val="8.7764411793194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'MVAC procurement'!$G$25:$G$31</c:f>
              <c:strCache>
                <c:ptCount val="7"/>
                <c:pt idx="0">
                  <c:v>CEE/CIS</c:v>
                </c:pt>
                <c:pt idx="1">
                  <c:v>EAPRO</c:v>
                </c:pt>
                <c:pt idx="2">
                  <c:v>ESARO</c:v>
                </c:pt>
                <c:pt idx="3">
                  <c:v>MENA</c:v>
                </c:pt>
                <c:pt idx="4">
                  <c:v>ROSA</c:v>
                </c:pt>
                <c:pt idx="5">
                  <c:v>WCARO</c:v>
                </c:pt>
                <c:pt idx="6">
                  <c:v>LACRO</c:v>
                </c:pt>
              </c:strCache>
            </c:strRef>
          </c:cat>
          <c:val>
            <c:numRef>
              <c:f>'MVAC procurement'!$H$25:$H$31</c:f>
              <c:numCache>
                <c:formatCode>_-[$$-409]* #,##0_ ;_-[$$-409]* \-#,##0\ ;_-[$$-409]* "-"??_ ;_-@_ </c:formatCode>
                <c:ptCount val="7"/>
                <c:pt idx="0">
                  <c:v>40263906.57</c:v>
                </c:pt>
                <c:pt idx="1">
                  <c:v>91994980.899999976</c:v>
                </c:pt>
                <c:pt idx="2">
                  <c:v>133815580.48000003</c:v>
                </c:pt>
                <c:pt idx="3">
                  <c:v>101994268.16</c:v>
                </c:pt>
                <c:pt idx="4">
                  <c:v>177026872.09999999</c:v>
                </c:pt>
                <c:pt idx="5">
                  <c:v>141464296.19999993</c:v>
                </c:pt>
                <c:pt idx="6">
                  <c:v>3668068.76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670F3-39CD-4450-8DF8-2AA9E5BAB499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2FD93-2E55-4C71-9A3B-813C672A3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84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EDD1D-32EF-7E4C-9FE8-590D5729B5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77084-D386-4391-91F5-D5E9D7E05C4E}" type="slidenum">
              <a:rPr lang="en-US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05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2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67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1E78-001D-7648-939F-C76F8282EE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79968" y="407987"/>
            <a:ext cx="77724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9439" y="2362200"/>
            <a:ext cx="7954961" cy="27940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579438" y="1665288"/>
            <a:ext cx="7954962" cy="696912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 b="1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817980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114800"/>
            <a:ext cx="7924800" cy="1295400"/>
          </a:xfrm>
        </p:spPr>
        <p:txBody>
          <a:bodyPr/>
          <a:lstStyle>
            <a:lvl1pPr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819400"/>
            <a:ext cx="7924800" cy="1066800"/>
          </a:xfrm>
        </p:spPr>
        <p:txBody>
          <a:bodyPr/>
          <a:lstStyle>
            <a:lvl1pPr marL="0" indent="0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5962650"/>
            <a:ext cx="2590800" cy="622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328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6F05A-918E-4C95-A970-A2D6CDFC0963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693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48E27-8365-495E-9BBF-C54C34E5D94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356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733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7338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221EF-DE2B-4AB7-94C7-2B51B2A716E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082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3FE3B-9135-4257-907F-21F8C10CBAF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182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521EB-744C-4E62-89F6-757F836D2B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96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6AE69-EFDE-4444-A7C0-C1C8D3F0B9B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2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74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E6989F-A1E2-4F33-8469-91BA6D5091FB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552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6E2E8-A5B3-4BEE-8E17-869D1E980A7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66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E4801-C700-454D-A226-346F0AF7D6A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967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10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CC7D5-E116-4701-8820-1D5FB88F1FF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838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772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7338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05000"/>
            <a:ext cx="3733800" cy="190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62400"/>
            <a:ext cx="3733800" cy="190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096000"/>
            <a:ext cx="1905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609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6E982CF-7627-416D-85AA-DB0D20F0B7DB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1430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810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096000"/>
            <a:ext cx="1905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609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3161E00-3944-46A6-BE4A-BEB1E718F62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623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772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7338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05000"/>
            <a:ext cx="3733800" cy="190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62400"/>
            <a:ext cx="3733800" cy="190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096000"/>
            <a:ext cx="1905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UNICEF  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609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4D9758-397A-45F5-BB9D-2AE8163FE6B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365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5853-B779-5B4E-A3A1-CA759CDB672A}" type="datetime1">
              <a:rPr lang="en-US" smtClean="0"/>
              <a:pPr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72F2D-B2AC-6244-8A61-4DB2981BEBB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79968" y="407987"/>
            <a:ext cx="77724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333399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9439" y="2290234"/>
            <a:ext cx="7954961" cy="3437466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0772" y="1042988"/>
            <a:ext cx="8463228" cy="1588"/>
          </a:xfrm>
          <a:prstGeom prst="line">
            <a:avLst/>
          </a:prstGeom>
          <a:ln w="50800" cap="flat" cmpd="sng" algn="ctr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79438" y="1574801"/>
            <a:ext cx="7954962" cy="778932"/>
          </a:xfrm>
          <a:prstGeom prst="rect">
            <a:avLst/>
          </a:prstGeom>
        </p:spPr>
        <p:txBody>
          <a:bodyPr vert="horz"/>
          <a:lstStyle>
            <a:lvl1pPr marL="0">
              <a:spcBef>
                <a:spcPts val="0"/>
              </a:spcBef>
              <a:buFontTx/>
              <a:buNone/>
              <a:defRPr sz="28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0">
              <a:spcBef>
                <a:spcPts val="0"/>
              </a:spcBef>
              <a:buFontTx/>
              <a:buNone/>
              <a:defRPr sz="2800" b="1">
                <a:solidFill>
                  <a:schemeClr val="tx1"/>
                </a:solidFill>
                <a:latin typeface="Arial"/>
                <a:cs typeface="Arial"/>
              </a:defRPr>
            </a:lvl2pPr>
            <a:lvl3pPr marL="0">
              <a:spcBef>
                <a:spcPts val="0"/>
              </a:spcBef>
              <a:buFontTx/>
              <a:buNone/>
              <a:defRPr sz="2800" b="1">
                <a:solidFill>
                  <a:schemeClr val="tx1"/>
                </a:solidFill>
                <a:latin typeface="Arial"/>
                <a:cs typeface="Arial"/>
              </a:defRPr>
            </a:lvl3pPr>
            <a:lvl4pPr marL="0">
              <a:spcBef>
                <a:spcPts val="0"/>
              </a:spcBef>
              <a:buFontTx/>
              <a:buNone/>
              <a:defRPr sz="2800" b="1">
                <a:solidFill>
                  <a:schemeClr val="tx1"/>
                </a:solidFill>
                <a:latin typeface="Arial"/>
                <a:cs typeface="Arial"/>
              </a:defRPr>
            </a:lvl4pPr>
            <a:lvl5pPr marL="0">
              <a:spcBef>
                <a:spcPts val="0"/>
              </a:spcBef>
              <a:buFontTx/>
              <a:buNone/>
              <a:defRPr sz="2800" b="1">
                <a:solidFill>
                  <a:schemeClr val="tx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63645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A0A7-E96A-B34A-9F40-5299E03330B9}" type="datetime1">
              <a:rPr lang="en-US" smtClean="0"/>
              <a:pPr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prstClr val="black"/>
              </a:solidFill>
              <a:latin typeface="Times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579968" y="407987"/>
            <a:ext cx="7772400" cy="506413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 smtClean="0">
              <a:solidFill>
                <a:prstClr val="black"/>
              </a:solidFill>
            </a:endParaRPr>
          </a:p>
          <a:p>
            <a:fld id="{20E72F2D-B2AC-6244-8A61-4DB2981BEBB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9439" y="1663700"/>
            <a:ext cx="7954961" cy="3492500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9413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7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9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6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8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810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0960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0099FF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UNICEF  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0099FF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A8E8D5B-662B-4919-ACEB-E419B9805ED3}" type="slidenum">
              <a:rPr lang="en-US">
                <a:solidFill>
                  <a:prstClr val="black"/>
                </a:solidFill>
                <a:latin typeface="Times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1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0099FF"/>
          </a:solidFill>
          <a:latin typeface="Arial" charset="0"/>
        </a:defRPr>
      </a:lvl9pPr>
    </p:titleStyle>
    <p:bodyStyle>
      <a:lvl1pPr marL="177800" indent="-1778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5000" indent="-3429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cef.org/supply/files/UNICEF_SD_Market_Dashboard_Table_March_2017_-_Final.pdf" TargetMode="External"/><Relationship Id="rId2" Type="http://schemas.openxmlformats.org/officeDocument/2006/relationships/hyperlink" Target="https://www.unicef.org/supply/index_71360.html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0" y="3877237"/>
            <a:ext cx="9144000" cy="1588"/>
          </a:xfrm>
          <a:prstGeom prst="line">
            <a:avLst/>
          </a:prstGeom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1413437"/>
            <a:ext cx="9144000" cy="1588"/>
          </a:xfrm>
          <a:prstGeom prst="line">
            <a:avLst/>
          </a:prstGeom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5728"/>
            <a:ext cx="9144000" cy="1524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4706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4176" y="769945"/>
            <a:ext cx="1403648" cy="492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294" y="668539"/>
            <a:ext cx="1925991" cy="62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4562475" y="473637"/>
            <a:ext cx="0" cy="1028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11560" y="4005064"/>
            <a:ext cx="702217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Measles Containing Vaccines </a:t>
            </a:r>
          </a:p>
          <a:p>
            <a:r>
              <a:rPr lang="en-US" sz="1400" dirty="0" smtClean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Overview </a:t>
            </a:r>
            <a:r>
              <a:rPr lang="en-US" sz="1400" dirty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of Supply through UNICEF</a:t>
            </a:r>
          </a:p>
          <a:p>
            <a:endParaRPr lang="en-US" sz="2400" dirty="0" smtClean="0">
              <a:solidFill>
                <a:srgbClr val="0099FF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solidFill>
                <a:srgbClr val="0099FF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endParaRPr lang="en-US" sz="2400" dirty="0">
              <a:solidFill>
                <a:srgbClr val="0099FF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2017 Measles &amp; Rubella Initiative Partners’ Meeting </a:t>
            </a:r>
          </a:p>
          <a:p>
            <a:pPr algn="r"/>
            <a:r>
              <a:rPr lang="en-US" sz="1400" dirty="0" smtClean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7-</a:t>
            </a:r>
            <a:r>
              <a:rPr lang="en-US" sz="1400" dirty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8</a:t>
            </a:r>
            <a:r>
              <a:rPr lang="en-US" sz="1400" dirty="0" smtClean="0">
                <a:solidFill>
                  <a:srgbClr val="0099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September 2017</a:t>
            </a:r>
            <a:endParaRPr lang="en-US" sz="1400" dirty="0">
              <a:solidFill>
                <a:srgbClr val="0099FF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78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MCV Demand through UNICEF 1/2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1447800"/>
            <a:ext cx="84582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UNICEF </a:t>
            </a:r>
            <a:r>
              <a:rPr lang="en-US" sz="1600" dirty="0"/>
              <a:t>procures MCV on behalf </a:t>
            </a:r>
            <a:r>
              <a:rPr lang="en-US" sz="1600" dirty="0" smtClean="0"/>
              <a:t>of </a:t>
            </a:r>
            <a:r>
              <a:rPr lang="en-US" sz="1600" dirty="0"/>
              <a:t>on </a:t>
            </a:r>
            <a:r>
              <a:rPr lang="en-US" sz="1600" dirty="0" smtClean="0"/>
              <a:t>average </a:t>
            </a:r>
            <a:r>
              <a:rPr lang="en-US" sz="1600" dirty="0"/>
              <a:t>75 countries per </a:t>
            </a:r>
            <a:r>
              <a:rPr lang="en-US" sz="1600" dirty="0" smtClean="0"/>
              <a:t>year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Total value of vaccines procured: US$ 143 million (2016) with </a:t>
            </a:r>
            <a:r>
              <a:rPr lang="en-US" sz="1600" dirty="0"/>
              <a:t>GAVI, </a:t>
            </a:r>
            <a:r>
              <a:rPr lang="en-US" sz="1600" dirty="0" smtClean="0"/>
              <a:t>Government </a:t>
            </a:r>
            <a:r>
              <a:rPr lang="en-US" sz="1600" dirty="0"/>
              <a:t>funding, UNICEF </a:t>
            </a:r>
            <a:r>
              <a:rPr lang="en-US" sz="1600" dirty="0" err="1"/>
              <a:t>Programmes</a:t>
            </a:r>
            <a:r>
              <a:rPr lang="en-US" sz="1600" dirty="0"/>
              <a:t> and MRI </a:t>
            </a:r>
            <a:r>
              <a:rPr lang="en-US" sz="1600" dirty="0" smtClean="0"/>
              <a:t>funding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Demand for Measles and MR vaccine is heavily driven by requirements for supplementary activities, with 75% of MR and 60% of Measles vaccine supplied for supplementary activities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Between </a:t>
            </a:r>
            <a:r>
              <a:rPr lang="en-US" sz="1600" dirty="0"/>
              <a:t>2014 and present</a:t>
            </a:r>
            <a:r>
              <a:rPr lang="en-US" sz="1600"/>
              <a:t>, </a:t>
            </a:r>
            <a:r>
              <a:rPr lang="en-US" sz="1600" smtClean="0"/>
              <a:t>estimated 44 </a:t>
            </a:r>
            <a:r>
              <a:rPr lang="en-US" sz="1600" dirty="0"/>
              <a:t>million children in humanitarian situations were reached with measles vaccine procured through </a:t>
            </a:r>
            <a:r>
              <a:rPr lang="en-US" sz="1600" dirty="0" smtClean="0"/>
              <a:t>UNICEF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Multi-year tender covering supply requirements through UNICEF for 2018-2020 will be finalized shortly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3215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229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MCV Demand through UNICEF 2/2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1219200"/>
            <a:ext cx="84582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r>
              <a:rPr lang="en-US" sz="1400" dirty="0" smtClean="0">
                <a:latin typeface="+mn-lt"/>
              </a:rPr>
              <a:t> </a:t>
            </a:r>
          </a:p>
          <a:p>
            <a:pPr marL="0" indent="0">
              <a:buNone/>
            </a:pPr>
            <a:endParaRPr lang="en-US" sz="1400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3215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893838"/>
              </p:ext>
            </p:extLst>
          </p:nvPr>
        </p:nvGraphicFramePr>
        <p:xfrm>
          <a:off x="114300" y="3542903"/>
          <a:ext cx="4419600" cy="2458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24" y="1696575"/>
            <a:ext cx="8049552" cy="1176288"/>
          </a:xfrm>
          <a:prstGeom prst="rect">
            <a:avLst/>
          </a:prstGeom>
        </p:spPr>
      </p:pic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962511"/>
              </p:ext>
            </p:extLst>
          </p:nvPr>
        </p:nvGraphicFramePr>
        <p:xfrm>
          <a:off x="3855143" y="3542903"/>
          <a:ext cx="4913120" cy="2515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457200" y="1327243"/>
            <a:ext cx="495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Number of SIAs supplied: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2949710"/>
            <a:ext cx="4953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 smtClean="0"/>
              <a:t>Note for 2017: number based on actual &amp; remaining forecast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16345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MCV Supply Market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1600200"/>
            <a:ext cx="84582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Currently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are two manufacturers producing WHO pre-qualified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Measles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vaccine, one manufacturer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with MR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vaccine and three manufacturers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MMR vaccine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Pipeline manufacturers are in development of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Measles, MR and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MMR vaccines. </a:t>
            </a:r>
          </a:p>
          <a:p>
            <a:pPr marL="0" indent="0">
              <a:buNone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UNICEF’s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market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update detailing market situation for MCV is available on UNICEF’s website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www.unicef.org/supply/index_71360.html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pdated version is currently in development and will be published in Q4/2017.  </a:t>
            </a:r>
          </a:p>
          <a:p>
            <a:pPr marL="0" indent="0">
              <a:buNone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UNICEF also publishes markets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dashboard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market dynamics of more than 50 essential commodities, among them being Measles, MR and MMR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://www.unicef.org/supply/files/UNICEF_SD_Market_Dashboard_Table_March_2017_-_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Final.pdf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b="1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3215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655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1219200"/>
            <a:ext cx="84582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400" b="1" dirty="0" smtClean="0">
              <a:latin typeface="+mn-lt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Forecasting (in)accuracy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Short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term fluctuations of demand: 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flexibility from the manufacturers to react to large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increases/decreases in demand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at short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notice.</a:t>
            </a:r>
          </a:p>
          <a:p>
            <a:pPr marL="1371600" lvl="3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Due to long production cycle, postponements of campaigns impact manufacturers’ predictability of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production and thereby cost. This may translate into higher offered price. </a:t>
            </a:r>
          </a:p>
          <a:p>
            <a:pPr marL="914400" lvl="2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Long term fluctuation vs. tender forecast:</a:t>
            </a:r>
          </a:p>
          <a:p>
            <a:pPr marL="1371600" lvl="3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Impacts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reliability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of signaling of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trends to the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industry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scale influences cost and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thereby offered price</a:t>
            </a:r>
          </a:p>
          <a:p>
            <a:pPr marL="1371600" lvl="3" indent="0">
              <a:buNone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When planning a campaign, countries may not realize the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Gavi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approval timelines and vaccine delivery lead time. </a:t>
            </a:r>
          </a:p>
          <a:p>
            <a:pPr marL="0" indent="0">
              <a:buNone/>
            </a:pP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within countries’ regulatory requirements, countries’ procurement policies  and increasing complexities in country specific import requirements impact delivery timelines.</a:t>
            </a:r>
          </a:p>
          <a:p>
            <a:pPr marL="0" indent="0">
              <a:buNone/>
            </a:pPr>
            <a:endParaRPr lang="en-US" sz="1400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3215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06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04800" y="1600200"/>
            <a:ext cx="84582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dirty="0" smtClean="0"/>
              <a:t>Sufficiency of supply for planned activities. Availability of MCV vaccines enables supply to catch </a:t>
            </a:r>
            <a:r>
              <a:rPr lang="en-US" sz="1600" dirty="0"/>
              <a:t>up campaigns </a:t>
            </a:r>
            <a:r>
              <a:rPr lang="en-US" sz="1600" dirty="0" smtClean="0"/>
              <a:t>(</a:t>
            </a:r>
            <a:r>
              <a:rPr lang="en-US" sz="1600" dirty="0"/>
              <a:t>including </a:t>
            </a:r>
            <a:r>
              <a:rPr lang="en-US" sz="1600" dirty="0" smtClean="0"/>
              <a:t>India and Indonesia) </a:t>
            </a:r>
            <a:r>
              <a:rPr lang="en-US" sz="1600" dirty="0"/>
              <a:t>while </a:t>
            </a:r>
            <a:r>
              <a:rPr lang="en-US" sz="1600" dirty="0" smtClean="0"/>
              <a:t>maintaining supply to other activities, if planned and forecasted with suppliers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GAVI’s new Measles and MR </a:t>
            </a:r>
            <a:r>
              <a:rPr lang="en-US" sz="1600" dirty="0" smtClean="0"/>
              <a:t>Strategy provides greater </a:t>
            </a:r>
            <a:r>
              <a:rPr lang="en-US" sz="1600" dirty="0"/>
              <a:t>visibility </a:t>
            </a:r>
            <a:r>
              <a:rPr lang="en-US" sz="1600" dirty="0" smtClean="0"/>
              <a:t>into countries’ long-term immunization plans which </a:t>
            </a:r>
            <a:r>
              <a:rPr lang="en-US" sz="1600" dirty="0"/>
              <a:t>allows for </a:t>
            </a:r>
            <a:r>
              <a:rPr lang="en-US" sz="1600" dirty="0" smtClean="0"/>
              <a:t>enhanced </a:t>
            </a:r>
            <a:r>
              <a:rPr lang="en-US" sz="1600" dirty="0"/>
              <a:t>visibility into </a:t>
            </a:r>
            <a:r>
              <a:rPr lang="en-US" sz="1600" dirty="0" smtClean="0"/>
              <a:t>long-term supply requirements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UNICEF </a:t>
            </a:r>
            <a:r>
              <a:rPr lang="en-US" sz="1600" dirty="0"/>
              <a:t>intends to establish </a:t>
            </a:r>
            <a:r>
              <a:rPr lang="en-US" sz="1600" dirty="0" smtClean="0"/>
              <a:t>access to 5 dose vial presentation of Measles and MR if and when countries’ demand materializes </a:t>
            </a:r>
            <a:endParaRPr lang="en-US" sz="1400" b="1" dirty="0" smtClean="0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3215"/>
            <a:ext cx="9144000" cy="12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175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457200" y="1828800"/>
            <a:ext cx="8321675" cy="1728788"/>
            <a:chOff x="476" y="890"/>
            <a:chExt cx="5242" cy="1089"/>
          </a:xfrm>
        </p:grpSpPr>
        <p:pic>
          <p:nvPicPr>
            <p:cNvPr id="56325" name="Picture 5" descr="Untitled-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2" y="890"/>
              <a:ext cx="1296" cy="1088"/>
            </a:xfrm>
            <a:prstGeom prst="rect">
              <a:avLst/>
            </a:prstGeom>
            <a:noFill/>
          </p:spPr>
        </p:pic>
        <p:pic>
          <p:nvPicPr>
            <p:cNvPr id="56326" name="Picture 6" descr="Untitled-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6" y="890"/>
              <a:ext cx="1296" cy="1088"/>
            </a:xfrm>
            <a:prstGeom prst="rect">
              <a:avLst/>
            </a:prstGeom>
            <a:noFill/>
          </p:spPr>
        </p:pic>
        <p:pic>
          <p:nvPicPr>
            <p:cNvPr id="56327" name="Picture 7" descr="Untitled-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92" y="890"/>
              <a:ext cx="1296" cy="1088"/>
            </a:xfrm>
            <a:prstGeom prst="rect">
              <a:avLst/>
            </a:prstGeom>
            <a:noFill/>
          </p:spPr>
        </p:pic>
        <p:pic>
          <p:nvPicPr>
            <p:cNvPr id="56328" name="Picture 8" descr="Untitled-1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08" y="890"/>
              <a:ext cx="1293" cy="1089"/>
            </a:xfrm>
            <a:prstGeom prst="rect">
              <a:avLst/>
            </a:prstGeom>
            <a:noFill/>
          </p:spPr>
        </p:pic>
      </p:grpSp>
      <p:grpSp>
        <p:nvGrpSpPr>
          <p:cNvPr id="56329" name="Group 9"/>
          <p:cNvGrpSpPr>
            <a:grpSpLocks/>
          </p:cNvGrpSpPr>
          <p:nvPr/>
        </p:nvGrpSpPr>
        <p:grpSpPr bwMode="auto">
          <a:xfrm>
            <a:off x="457200" y="3581400"/>
            <a:ext cx="8318500" cy="1739900"/>
            <a:chOff x="476" y="1998"/>
            <a:chExt cx="5240" cy="1096"/>
          </a:xfrm>
        </p:grpSpPr>
        <p:pic>
          <p:nvPicPr>
            <p:cNvPr id="56330" name="Picture 10" descr="Untitled-8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791" y="1998"/>
              <a:ext cx="1296" cy="1096"/>
            </a:xfrm>
            <a:prstGeom prst="rect">
              <a:avLst/>
            </a:prstGeom>
            <a:noFill/>
          </p:spPr>
        </p:pic>
        <p:pic>
          <p:nvPicPr>
            <p:cNvPr id="56331" name="Picture 11" descr="Untitled-1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76" y="1998"/>
              <a:ext cx="1296" cy="1088"/>
            </a:xfrm>
            <a:prstGeom prst="rect">
              <a:avLst/>
            </a:prstGeom>
            <a:noFill/>
          </p:spPr>
        </p:pic>
        <p:pic>
          <p:nvPicPr>
            <p:cNvPr id="56332" name="Picture 12" descr="Untitled-12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422" y="1998"/>
              <a:ext cx="1294" cy="1087"/>
            </a:xfrm>
            <a:prstGeom prst="rect">
              <a:avLst/>
            </a:prstGeom>
            <a:noFill/>
          </p:spPr>
        </p:pic>
        <p:pic>
          <p:nvPicPr>
            <p:cNvPr id="56333" name="Picture 13" descr="Untitled-13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106" y="1998"/>
              <a:ext cx="1296" cy="1088"/>
            </a:xfrm>
            <a:prstGeom prst="rect">
              <a:avLst/>
            </a:prstGeom>
            <a:noFill/>
          </p:spPr>
        </p:pic>
      </p:grpSp>
      <p:sp>
        <p:nvSpPr>
          <p:cNvPr id="2" name="TextBox 1"/>
          <p:cNvSpPr txBox="1"/>
          <p:nvPr/>
        </p:nvSpPr>
        <p:spPr>
          <a:xfrm>
            <a:off x="609600" y="7620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solidFill>
                  <a:prstClr val="white"/>
                </a:solidFill>
              </a:rPr>
              <a:t>Thank you</a:t>
            </a:r>
            <a:endParaRPr lang="en-GB" sz="4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58369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 UNICEF Brand Draf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 UNICEF Brand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New UNICEF Brand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CEF Brand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CEF Brand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3822</TotalTime>
  <Words>348</Words>
  <Application>Microsoft Office PowerPoint</Application>
  <PresentationFormat>On-screen Show (4:3)</PresentationFormat>
  <Paragraphs>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Times</vt:lpstr>
      <vt:lpstr>Office Theme</vt:lpstr>
      <vt:lpstr>New UNICEF Brand Draft</vt:lpstr>
      <vt:lpstr>PowerPoint Presentation</vt:lpstr>
      <vt:lpstr>MCV Demand through UNICEF 1/2</vt:lpstr>
      <vt:lpstr>MCV Demand through UNICEF 2/2</vt:lpstr>
      <vt:lpstr>MCV Supply Market</vt:lpstr>
      <vt:lpstr>CHALLENGES</vt:lpstr>
      <vt:lpstr>PROGRESS</vt:lpstr>
      <vt:lpstr>PowerPoint Presentation</vt:lpstr>
    </vt:vector>
  </TitlesOfParts>
  <Company>UNICEF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Michaela Briedova</dc:creator>
  <cp:lastModifiedBy>Noe, James</cp:lastModifiedBy>
  <cp:revision>43</cp:revision>
  <dcterms:created xsi:type="dcterms:W3CDTF">2017-08-31T14:24:59Z</dcterms:created>
  <dcterms:modified xsi:type="dcterms:W3CDTF">2017-09-07T15:08:51Z</dcterms:modified>
</cp:coreProperties>
</file>