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18"/>
  </p:notesMasterIdLst>
  <p:sldIdLst>
    <p:sldId id="284" r:id="rId2"/>
    <p:sldId id="407" r:id="rId3"/>
    <p:sldId id="343" r:id="rId4"/>
    <p:sldId id="428" r:id="rId5"/>
    <p:sldId id="429" r:id="rId6"/>
    <p:sldId id="432" r:id="rId7"/>
    <p:sldId id="430" r:id="rId8"/>
    <p:sldId id="436" r:id="rId9"/>
    <p:sldId id="433" r:id="rId10"/>
    <p:sldId id="434" r:id="rId11"/>
    <p:sldId id="431" r:id="rId12"/>
    <p:sldId id="437" r:id="rId13"/>
    <p:sldId id="438" r:id="rId14"/>
    <p:sldId id="387" r:id="rId15"/>
    <p:sldId id="435" r:id="rId16"/>
    <p:sldId id="3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883" autoAdjust="0"/>
  </p:normalViewPr>
  <p:slideViewPr>
    <p:cSldViewPr showGuides="1">
      <p:cViewPr varScale="1">
        <p:scale>
          <a:sx n="130" d="100"/>
          <a:sy n="130" d="100"/>
        </p:scale>
        <p:origin x="105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LDERS, Mick (WHO/HQ-IVB)" userId="6a6730d2-ee31-4837-9759-8b63e35a6648" providerId="ADAL" clId="{51929CA6-68FE-4861-AE6A-E43BC267CFFA}"/>
    <pc:docChg chg="modSld">
      <pc:chgData name="MULDERS, Mick (WHO/HQ-IVB)" userId="6a6730d2-ee31-4837-9759-8b63e35a6648" providerId="ADAL" clId="{51929CA6-68FE-4861-AE6A-E43BC267CFFA}" dt="2024-03-06T09:18:37.036" v="36" actId="13926"/>
      <pc:docMkLst>
        <pc:docMk/>
      </pc:docMkLst>
      <pc:sldChg chg="modSp mod">
        <pc:chgData name="MULDERS, Mick (WHO/HQ-IVB)" userId="6a6730d2-ee31-4837-9759-8b63e35a6648" providerId="ADAL" clId="{51929CA6-68FE-4861-AE6A-E43BC267CFFA}" dt="2024-03-06T09:16:28.975" v="3" actId="13926"/>
        <pc:sldMkLst>
          <pc:docMk/>
          <pc:sldMk cId="0" sldId="387"/>
        </pc:sldMkLst>
        <pc:spChg chg="mod">
          <ac:chgData name="MULDERS, Mick (WHO/HQ-IVB)" userId="6a6730d2-ee31-4837-9759-8b63e35a6648" providerId="ADAL" clId="{51929CA6-68FE-4861-AE6A-E43BC267CFFA}" dt="2024-03-06T09:16:28.975" v="3" actId="13926"/>
          <ac:spMkLst>
            <pc:docMk/>
            <pc:sldMk cId="0" sldId="387"/>
            <ac:spMk id="18436" creationId="{00000000-0000-0000-0000-000000000000}"/>
          </ac:spMkLst>
        </pc:spChg>
      </pc:sldChg>
      <pc:sldChg chg="modSp mod">
        <pc:chgData name="MULDERS, Mick (WHO/HQ-IVB)" userId="6a6730d2-ee31-4837-9759-8b63e35a6648" providerId="ADAL" clId="{51929CA6-68FE-4861-AE6A-E43BC267CFFA}" dt="2024-03-06T09:18:37.036" v="36" actId="13926"/>
        <pc:sldMkLst>
          <pc:docMk/>
          <pc:sldMk cId="2563035256" sldId="432"/>
        </pc:sldMkLst>
        <pc:spChg chg="mod">
          <ac:chgData name="MULDERS, Mick (WHO/HQ-IVB)" userId="6a6730d2-ee31-4837-9759-8b63e35a6648" providerId="ADAL" clId="{51929CA6-68FE-4861-AE6A-E43BC267CFFA}" dt="2024-03-06T09:18:37.036" v="36" actId="13926"/>
          <ac:spMkLst>
            <pc:docMk/>
            <pc:sldMk cId="2563035256" sldId="432"/>
            <ac:spMk id="3" creationId="{10F6751C-4C88-0D1E-8DA1-532BA4014F7A}"/>
          </ac:spMkLst>
        </pc:spChg>
      </pc:sldChg>
      <pc:sldChg chg="modSp mod">
        <pc:chgData name="MULDERS, Mick (WHO/HQ-IVB)" userId="6a6730d2-ee31-4837-9759-8b63e35a6648" providerId="ADAL" clId="{51929CA6-68FE-4861-AE6A-E43BC267CFFA}" dt="2024-03-06T09:18:06.228" v="32" actId="13926"/>
        <pc:sldMkLst>
          <pc:docMk/>
          <pc:sldMk cId="930995741" sldId="433"/>
        </pc:sldMkLst>
        <pc:spChg chg="mod">
          <ac:chgData name="MULDERS, Mick (WHO/HQ-IVB)" userId="6a6730d2-ee31-4837-9759-8b63e35a6648" providerId="ADAL" clId="{51929CA6-68FE-4861-AE6A-E43BC267CFFA}" dt="2024-03-06T09:18:06.228" v="32" actId="13926"/>
          <ac:spMkLst>
            <pc:docMk/>
            <pc:sldMk cId="930995741" sldId="433"/>
            <ac:spMk id="3" creationId="{B2D12A79-8253-5815-0E47-C0C4E7535849}"/>
          </ac:spMkLst>
        </pc:spChg>
      </pc:sldChg>
      <pc:sldChg chg="modSp mod">
        <pc:chgData name="MULDERS, Mick (WHO/HQ-IVB)" userId="6a6730d2-ee31-4837-9759-8b63e35a6648" providerId="ADAL" clId="{51929CA6-68FE-4861-AE6A-E43BC267CFFA}" dt="2024-03-06T09:17:49.377" v="29" actId="13926"/>
        <pc:sldMkLst>
          <pc:docMk/>
          <pc:sldMk cId="930774308" sldId="434"/>
        </pc:sldMkLst>
        <pc:spChg chg="mod">
          <ac:chgData name="MULDERS, Mick (WHO/HQ-IVB)" userId="6a6730d2-ee31-4837-9759-8b63e35a6648" providerId="ADAL" clId="{51929CA6-68FE-4861-AE6A-E43BC267CFFA}" dt="2024-03-06T09:17:49.377" v="29" actId="13926"/>
          <ac:spMkLst>
            <pc:docMk/>
            <pc:sldMk cId="930774308" sldId="434"/>
            <ac:spMk id="3" creationId="{2FF1EEC1-8A66-9B07-F714-920F6F8EC523}"/>
          </ac:spMkLst>
        </pc:spChg>
      </pc:sldChg>
      <pc:sldChg chg="modSp mod">
        <pc:chgData name="MULDERS, Mick (WHO/HQ-IVB)" userId="6a6730d2-ee31-4837-9759-8b63e35a6648" providerId="ADAL" clId="{51929CA6-68FE-4861-AE6A-E43BC267CFFA}" dt="2024-03-06T09:17:16.392" v="27" actId="20577"/>
        <pc:sldMkLst>
          <pc:docMk/>
          <pc:sldMk cId="1413816350" sldId="435"/>
        </pc:sldMkLst>
        <pc:spChg chg="mod">
          <ac:chgData name="MULDERS, Mick (WHO/HQ-IVB)" userId="6a6730d2-ee31-4837-9759-8b63e35a6648" providerId="ADAL" clId="{51929CA6-68FE-4861-AE6A-E43BC267CFFA}" dt="2024-03-06T09:17:16.392" v="27" actId="20577"/>
          <ac:spMkLst>
            <pc:docMk/>
            <pc:sldMk cId="1413816350" sldId="435"/>
            <ac:spMk id="3" creationId="{F926F452-FAA9-0696-1EF7-73099E4748AA}"/>
          </ac:spMkLst>
        </pc:spChg>
      </pc:sldChg>
      <pc:sldChg chg="modSp mod">
        <pc:chgData name="MULDERS, Mick (WHO/HQ-IVB)" userId="6a6730d2-ee31-4837-9759-8b63e35a6648" providerId="ADAL" clId="{51929CA6-68FE-4861-AE6A-E43BC267CFFA}" dt="2024-03-06T09:18:26.634" v="35" actId="13926"/>
        <pc:sldMkLst>
          <pc:docMk/>
          <pc:sldMk cId="3848732481" sldId="436"/>
        </pc:sldMkLst>
        <pc:graphicFrameChg chg="modGraphic">
          <ac:chgData name="MULDERS, Mick (WHO/HQ-IVB)" userId="6a6730d2-ee31-4837-9759-8b63e35a6648" providerId="ADAL" clId="{51929CA6-68FE-4861-AE6A-E43BC267CFFA}" dt="2024-03-06T09:18:26.634" v="35" actId="13926"/>
          <ac:graphicFrameMkLst>
            <pc:docMk/>
            <pc:sldMk cId="3848732481" sldId="436"/>
            <ac:graphicFrameMk id="5" creationId="{76D2C29C-FF42-4CE1-39C0-E5C875AA062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Samples received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1591</c:v>
                </c:pt>
                <c:pt idx="1">
                  <c:v>3992</c:v>
                </c:pt>
                <c:pt idx="2">
                  <c:v>4756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64-405B-A219-5BD71B4FD9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Samples tested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1591</c:v>
                </c:pt>
                <c:pt idx="1">
                  <c:v>3992</c:v>
                </c:pt>
                <c:pt idx="2">
                  <c:v>4756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64-405B-A219-5BD71B4FD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407295"/>
        <c:axId val="1393409695"/>
      </c:barChart>
      <c:catAx>
        <c:axId val="139340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409695"/>
        <c:crosses val="autoZero"/>
        <c:auto val="1"/>
        <c:lblAlgn val="ctr"/>
        <c:lblOffset val="100"/>
        <c:noMultiLvlLbl val="0"/>
      </c:catAx>
      <c:valAx>
        <c:axId val="139340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40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5E275-5F3D-4616-A9F3-833989A661B1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D382-22C6-458F-8CCE-E43F9A895D5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 lIns="91424" tIns="45712" rIns="91424" bIns="45712"/>
          <a:lstStyle>
            <a:lvl1pPr rt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8609E8-C769-4C79-88C7-61E9FD3E7FE6}" type="datetime1">
              <a:rPr lang="en-GB"/>
              <a:t>06/03/2024</a:t>
            </a:fld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3638" y="750888"/>
            <a:ext cx="2353866" cy="423862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 lIns="91424" tIns="45712" rIns="91424" bIns="45712"/>
          <a:lstStyle>
            <a:lvl1pPr rtl="1">
              <a:defRPr/>
            </a:lvl1pPr>
          </a:lstStyle>
          <a:p>
            <a:fld id="{0A71A129-FDE8-42F2-8B9D-9FA0E98CE28B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3D4975-8F5B-443C-9AFE-442F43554E5A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AF5BDD-053A-4486-8E3A-793C40519A1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 panose="05020102010507070707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7391400" cy="426720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r>
              <a:rPr lang="en-GB" sz="4000" b="1" dirty="0"/>
              <a:t>MINISTRY OF HEALTH</a:t>
            </a:r>
            <a:br>
              <a:rPr lang="en-GB" sz="2700" b="1" dirty="0"/>
            </a:br>
            <a:br>
              <a:rPr lang="en-GB" sz="2700" b="1" dirty="0"/>
            </a:br>
            <a:r>
              <a:rPr lang="en-US" sz="4000" b="1" dirty="0"/>
              <a:t>Measles and Rubella Surveillance Experience from NPHL-Tanzania</a:t>
            </a:r>
            <a:br>
              <a:rPr lang="en-GB" sz="4000" b="1" dirty="0"/>
            </a:br>
            <a:br>
              <a:rPr lang="en-GB" sz="4000" b="1" dirty="0"/>
            </a:br>
            <a:endParaRPr lang="en-GB" sz="2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791200"/>
            <a:ext cx="6705600" cy="990600"/>
          </a:xfrm>
        </p:spPr>
        <p:txBody>
          <a:bodyPr>
            <a:normAutofit fontScale="25000" lnSpcReduction="20000"/>
          </a:bodyPr>
          <a:lstStyle/>
          <a:p>
            <a:pPr algn="r"/>
            <a:endParaRPr lang="en-GB" sz="6400" b="1" dirty="0"/>
          </a:p>
          <a:p>
            <a:pPr algn="r"/>
            <a:endParaRPr lang="en-GB" sz="6400" b="1" dirty="0"/>
          </a:p>
          <a:p>
            <a:pPr algn="r"/>
            <a:endParaRPr lang="en-GB" sz="6400" b="1" dirty="0"/>
          </a:p>
          <a:p>
            <a:pPr algn="r"/>
            <a:endParaRPr lang="en-GB" sz="6400" b="1" dirty="0"/>
          </a:p>
          <a:p>
            <a:pPr algn="r"/>
            <a:r>
              <a:rPr lang="en-GB" sz="6400" b="1" dirty="0"/>
              <a:t>Presenter: Medard Beyanga</a:t>
            </a:r>
          </a:p>
          <a:p>
            <a:pPr algn="r"/>
            <a:r>
              <a:rPr lang="en-US" sz="6400" b="1" dirty="0"/>
              <a:t>Date: March 6</a:t>
            </a:r>
            <a:r>
              <a:rPr lang="en-US" sz="6400" b="1" baseline="30000" dirty="0"/>
              <a:t>th</a:t>
            </a:r>
            <a:r>
              <a:rPr lang="en-US" sz="6400" b="1" dirty="0"/>
              <a:t> - 7</a:t>
            </a:r>
            <a:r>
              <a:rPr lang="en-US" sz="6400" b="1" baseline="30000" dirty="0"/>
              <a:t>th</a:t>
            </a:r>
            <a:r>
              <a:rPr lang="en-US" sz="6400" b="1" dirty="0"/>
              <a:t>  2024</a:t>
            </a:r>
          </a:p>
          <a:p>
            <a:pPr algn="r"/>
            <a:endParaRPr lang="en-GB" sz="6400" b="1" dirty="0"/>
          </a:p>
          <a:p>
            <a:pPr algn="r"/>
            <a:r>
              <a:rPr lang="en-GB" sz="6400" b="1" dirty="0"/>
              <a:t>  </a:t>
            </a:r>
          </a:p>
          <a:p>
            <a:pPr algn="r"/>
            <a:endParaRPr lang="en-GB" sz="6400" b="1" dirty="0"/>
          </a:p>
        </p:txBody>
      </p:sp>
      <p:pic>
        <p:nvPicPr>
          <p:cNvPr id="4" name="Picture 3" descr="251px-Coat_of_arms_of_Tanz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D412B-2880-3AF6-A9EC-EA5BC35A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Measles and Rubella Molecular testing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EEC1-8A66-9B07-F714-920F6F8EC5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154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laboratory was approved by WHO to start testing by June 2023 and reporting in the Global MeaNS2 database</a:t>
            </a:r>
          </a:p>
          <a:p>
            <a:endParaRPr lang="en-US" dirty="0"/>
          </a:p>
          <a:p>
            <a:r>
              <a:rPr lang="en-US" dirty="0"/>
              <a:t>5 more staff were given on- job training to competency level</a:t>
            </a:r>
          </a:p>
          <a:p>
            <a:endParaRPr lang="en-US" dirty="0"/>
          </a:p>
          <a:p>
            <a:r>
              <a:rPr lang="en-US" dirty="0"/>
              <a:t>SoPs were developed </a:t>
            </a:r>
          </a:p>
          <a:p>
            <a:endParaRPr lang="en-US" dirty="0"/>
          </a:p>
          <a:p>
            <a:r>
              <a:rPr lang="en-US" dirty="0"/>
              <a:t>The laboratory has continued to exhibit excellent performance by passing the 2024 External Quality Assessment (EQA)</a:t>
            </a:r>
          </a:p>
          <a:p>
            <a:endParaRPr lang="en-US" dirty="0"/>
          </a:p>
          <a:p>
            <a:r>
              <a:rPr lang="en-US" dirty="0"/>
              <a:t>The lab successfully submitted 63 sequences to MeaNS2 </a:t>
            </a:r>
          </a:p>
          <a:p>
            <a:endParaRPr lang="en-US" dirty="0"/>
          </a:p>
          <a:p>
            <a:r>
              <a:rPr lang="en-US" dirty="0"/>
              <a:t>The submitted sequences were ALL B3</a:t>
            </a:r>
            <a:endParaRPr lang="en-T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6DB9E-3E45-8B6F-9D58-791F6CE6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noFill/>
        </p:spPr>
        <p:txBody>
          <a:bodyPr>
            <a:normAutofit fontScale="85000" lnSpcReduction="20000"/>
          </a:bodyPr>
          <a:lstStyle/>
          <a:p>
            <a:fld id="{545F141E-229A-4016-A64B-054A489FE85D}" type="slidenum">
              <a:rPr lang="en-US" altLang="en-US"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77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7C23-5572-4CA0-7349-9D814406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Measles and Rubella Samples Received NPHL from Nov 2022 to Dec 2023 for molecular testing</a:t>
            </a:r>
            <a:endParaRPr lang="en-TZ" sz="2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E1079B-BCC0-B71E-8B1C-82C24A00C50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8595393"/>
              </p:ext>
            </p:extLst>
          </p:nvPr>
        </p:nvGraphicFramePr>
        <p:xfrm>
          <a:off x="612648" y="1981200"/>
          <a:ext cx="8226552" cy="3505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23758">
                  <a:extLst>
                    <a:ext uri="{9D8B030D-6E8A-4147-A177-3AD203B41FA5}">
                      <a16:colId xmlns:a16="http://schemas.microsoft.com/office/drawing/2014/main" val="191438345"/>
                    </a:ext>
                  </a:extLst>
                </a:gridCol>
                <a:gridCol w="2724650">
                  <a:extLst>
                    <a:ext uri="{9D8B030D-6E8A-4147-A177-3AD203B41FA5}">
                      <a16:colId xmlns:a16="http://schemas.microsoft.com/office/drawing/2014/main" val="1663658239"/>
                    </a:ext>
                  </a:extLst>
                </a:gridCol>
                <a:gridCol w="2778144">
                  <a:extLst>
                    <a:ext uri="{9D8B030D-6E8A-4147-A177-3AD203B41FA5}">
                      <a16:colId xmlns:a16="http://schemas.microsoft.com/office/drawing/2014/main" val="3407242308"/>
                    </a:ext>
                  </a:extLst>
                </a:gridCol>
              </a:tblGrid>
              <a:tr h="1596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Year</a:t>
                      </a:r>
                      <a:endParaRPr lang="en-T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Total number of samples received</a:t>
                      </a:r>
                      <a:endParaRPr lang="en-T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Number of samples tested</a:t>
                      </a:r>
                      <a:endParaRPr lang="en-T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094194"/>
                  </a:ext>
                </a:extLst>
              </a:tr>
              <a:tr h="954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2022</a:t>
                      </a:r>
                      <a:endParaRPr lang="en-T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10</a:t>
                      </a:r>
                      <a:endParaRPr lang="en-T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10</a:t>
                      </a:r>
                      <a:endParaRPr lang="en-T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917730468"/>
                  </a:ext>
                </a:extLst>
              </a:tr>
              <a:tr h="954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2023</a:t>
                      </a:r>
                      <a:endParaRPr lang="en-T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112</a:t>
                      </a:r>
                      <a:endParaRPr lang="en-T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112</a:t>
                      </a:r>
                      <a:endParaRPr lang="en-T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06598674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4BA5C-0A41-F15C-21F2-79D81F80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noFill/>
        </p:spPr>
        <p:txBody>
          <a:bodyPr>
            <a:normAutofit fontScale="85000" lnSpcReduction="20000"/>
          </a:bodyPr>
          <a:lstStyle/>
          <a:p>
            <a:fld id="{545F141E-229A-4016-A64B-054A489FE85D}" type="slidenum">
              <a:rPr lang="en-US" altLang="en-US"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501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in blue coats&#10;&#10;Description automatically generated">
            <a:extLst>
              <a:ext uri="{FF2B5EF4-FFF2-40B4-BE49-F238E27FC236}">
                <a16:creationId xmlns:a16="http://schemas.microsoft.com/office/drawing/2014/main" id="{78AC0A17-59ED-33D8-BF25-EDE02A106D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r="2247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E3C9C5-FE22-C0C7-E894-1847F97D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411704"/>
            <a:ext cx="8408194" cy="6503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NPHL staff trained to conduct Measles and Rubella genotyping and sequencing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8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looking at a computer screen&#10;&#10;Description automatically generated">
            <a:extLst>
              <a:ext uri="{FF2B5EF4-FFF2-40B4-BE49-F238E27FC236}">
                <a16:creationId xmlns:a16="http://schemas.microsoft.com/office/drawing/2014/main" id="{3ECC6134-42D4-E9E9-3B65-595A059DC6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0DFF1-F4E8-0155-B989-EC78211E2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Sequencing editing by using Recall software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0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7F5B7C3-BAD9-4F08-8C33-E42ED5F031EF}" type="slidenum">
              <a:rPr lang="en-US" altLang="en-US"/>
              <a:t>14</a:t>
            </a:fld>
            <a:endParaRPr lang="en-US" altLang="en-US" dirty="0"/>
          </a:p>
        </p:txBody>
      </p:sp>
      <p:sp>
        <p:nvSpPr>
          <p:cNvPr id="18436" name="Content Placeholder 1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5029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The robustness of measles and rubella laboratory surveillance is intricately tied to the effective functioning of the laboratory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Enhancing the NPHL through the integration of cutting-edge technology and collaboration between pillars (epidemiology, coordination) is anticipated to significantly elevate the synergy between surveillance efforts and laboratory capabilities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NPHL has demonstrated capability  to locally generate the needed laboratory evidence for documenting </a:t>
            </a:r>
            <a:r>
              <a:rPr lang="en-US" altLang="en-US" b="1" dirty="0">
                <a:solidFill>
                  <a:srgbClr val="C00000"/>
                </a:solidFill>
              </a:rPr>
              <a:t>Tanzania national progress</a:t>
            </a:r>
            <a:r>
              <a:rPr lang="en-US" altLang="en-US" dirty="0">
                <a:solidFill>
                  <a:srgbClr val="FFCCFF"/>
                </a:solidFill>
              </a:rPr>
              <a:t> </a:t>
            </a:r>
            <a:r>
              <a:rPr lang="en-US" altLang="en-US" dirty="0"/>
              <a:t>towards measles/rubella elimination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1811-D6EC-63E5-4DA6-14235333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F452-FAA9-0696-1EF7-73099E4748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en-US" dirty="0"/>
              <a:t>The National Public Health Laboratory (NPHL) expresses its gratitude to the following organizations for their ongoing support. We appreciate their commitment to sustaining the assistance they provide to the NPHL.</a:t>
            </a:r>
          </a:p>
          <a:p>
            <a:endParaRPr lang="en-US" dirty="0"/>
          </a:p>
          <a:p>
            <a:pPr lvl="1"/>
            <a:r>
              <a:rPr lang="en-US" dirty="0"/>
              <a:t>WHO</a:t>
            </a:r>
          </a:p>
          <a:p>
            <a:pPr lvl="1"/>
            <a:r>
              <a:rPr lang="en-US" dirty="0"/>
              <a:t>US-CDC, UVRI, VIDRL, UK-HSA</a:t>
            </a:r>
          </a:p>
          <a:p>
            <a:pPr lvl="1"/>
            <a:r>
              <a:rPr lang="en-US" dirty="0"/>
              <a:t>MoH</a:t>
            </a:r>
          </a:p>
          <a:p>
            <a:pPr lvl="1"/>
            <a:r>
              <a:rPr lang="en-US" dirty="0"/>
              <a:t>The Global Measles and Rubella Partnership</a:t>
            </a:r>
          </a:p>
          <a:p>
            <a:pPr marL="0" indent="0">
              <a:buNone/>
            </a:pPr>
            <a:endParaRPr lang="en-TZ" dirty="0"/>
          </a:p>
        </p:txBody>
      </p:sp>
    </p:spTree>
    <p:extLst>
      <p:ext uri="{BB962C8B-B14F-4D97-AF65-F5344CB8AC3E}">
        <p14:creationId xmlns:p14="http://schemas.microsoft.com/office/powerpoint/2010/main" val="141381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Kilimanjaro Mountai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200025"/>
            <a:ext cx="894437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4" descr="j0186608[1]"/>
          <p:cNvPicPr>
            <a:picLocks noChangeAspect="1" noChangeArrowheads="1" noCrop="1"/>
          </p:cNvPicPr>
          <p:nvPr/>
        </p:nvPicPr>
        <p:blipFill>
          <a:blip r:embed="rId3">
            <a:lum bright="-4000" contrast="10000"/>
          </a:blip>
          <a:srcRect/>
          <a:stretch>
            <a:fillRect/>
          </a:stretch>
        </p:blipFill>
        <p:spPr bwMode="auto">
          <a:xfrm>
            <a:off x="8209360" y="165132"/>
            <a:ext cx="78224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1C1CE-FC16-DC46-BB08-A9AC2A110B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5334000"/>
            <a:ext cx="69342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Asante Sana</a:t>
            </a:r>
            <a:endParaRPr lang="en-TZ" sz="3600" i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60497" y="6404451"/>
            <a:ext cx="533400" cy="297498"/>
          </a:xfrm>
          <a:noFill/>
        </p:spPr>
        <p:txBody>
          <a:bodyPr>
            <a:normAutofit lnSpcReduction="10000"/>
          </a:bodyPr>
          <a:lstStyle/>
          <a:p>
            <a:fld id="{73468CC2-E14C-44CA-87BA-C4B7AF37CDF4}" type="slidenum">
              <a:rPr lang="en-US" altLang="en-US">
                <a:solidFill>
                  <a:srgbClr val="898989"/>
                </a:solidFill>
                <a:latin typeface="Calibri" panose="020F0502020204030204" charset="0"/>
                <a:ea typeface="MS PGothic" panose="020B0600070205080204" pitchFamily="34" charset="-128"/>
              </a:rPr>
              <a:t>16</a:t>
            </a:fld>
            <a:endParaRPr lang="en-US" altLang="en-US" dirty="0">
              <a:solidFill>
                <a:srgbClr val="898989"/>
              </a:solidFill>
              <a:latin typeface="Calibri" panose="020F050202020403020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NPHL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1"/>
            <a:ext cx="3886200" cy="4876800"/>
          </a:xfrm>
        </p:spPr>
        <p:txBody>
          <a:bodyPr>
            <a:normAutofit fontScale="55000" lnSpcReduction="20000"/>
          </a:bodyPr>
          <a:lstStyle/>
          <a:p>
            <a:pPr algn="just"/>
            <a:endParaRPr lang="en-US" altLang="en-US" dirty="0"/>
          </a:p>
          <a:p>
            <a:pPr algn="just"/>
            <a:r>
              <a:rPr lang="en-US" altLang="en-US" dirty="0"/>
              <a:t>Established in 2008, formerly called NHLQATC</a:t>
            </a:r>
          </a:p>
          <a:p>
            <a:pPr lvl="1" algn="just"/>
            <a:r>
              <a:rPr lang="en-US" altLang="en-US" dirty="0"/>
              <a:t>Occupying the 3</a:t>
            </a:r>
            <a:r>
              <a:rPr lang="en-US" altLang="en-US" baseline="30000" dirty="0"/>
              <a:t>rd</a:t>
            </a:r>
            <a:r>
              <a:rPr lang="en-US" altLang="en-US" dirty="0"/>
              <a:t> and 4</a:t>
            </a:r>
            <a:r>
              <a:rPr lang="en-US" altLang="en-US" baseline="30000" dirty="0"/>
              <a:t>th</a:t>
            </a:r>
            <a:r>
              <a:rPr lang="en-US" altLang="en-US" dirty="0"/>
              <a:t> floor of the NIMR building</a:t>
            </a:r>
          </a:p>
          <a:p>
            <a:pPr lvl="1" algn="just"/>
            <a:r>
              <a:rPr lang="en-US" altLang="en-US" dirty="0"/>
              <a:t>ISO15189:2022 Accredited with </a:t>
            </a:r>
            <a:r>
              <a:rPr lang="en-US" dirty="0"/>
              <a:t>certification number MED001 since 2014</a:t>
            </a:r>
            <a:endParaRPr lang="en-US" altLang="en-US" dirty="0"/>
          </a:p>
          <a:p>
            <a:pPr lvl="1" algn="just">
              <a:buNone/>
            </a:pPr>
            <a:endParaRPr lang="en-US" altLang="en-US" dirty="0"/>
          </a:p>
          <a:p>
            <a:pPr algn="just"/>
            <a:r>
              <a:rPr lang="en-US" altLang="en-US" dirty="0"/>
              <a:t>Built a new laboratory BSL 3 to expand the diagnosing capacity</a:t>
            </a:r>
          </a:p>
          <a:p>
            <a:pPr algn="just">
              <a:buNone/>
            </a:pPr>
            <a:endParaRPr lang="en-US" altLang="en-US" dirty="0"/>
          </a:p>
          <a:p>
            <a:pPr algn="just"/>
            <a:r>
              <a:rPr lang="en-US" altLang="en-US" dirty="0"/>
              <a:t>In 2020, changed to National Public Health Laboratory (NPHL) </a:t>
            </a:r>
          </a:p>
          <a:p>
            <a:pPr algn="just"/>
            <a:r>
              <a:rPr lang="en-US" altLang="en-US" dirty="0"/>
              <a:t> The COVID-19 pandemic contributed to its reforms  </a:t>
            </a:r>
          </a:p>
          <a:p>
            <a:pPr algn="just"/>
            <a:endParaRPr lang="en-US" altLang="en-US" dirty="0"/>
          </a:p>
          <a:p>
            <a:pPr algn="just"/>
            <a:r>
              <a:rPr lang="en-US" altLang="en-US" dirty="0"/>
              <a:t>The NPHL is under the Ministry of Health (MoH)</a:t>
            </a:r>
          </a:p>
          <a:p>
            <a:pPr algn="just"/>
            <a:endParaRPr lang="en-US" altLang="en-US" dirty="0"/>
          </a:p>
          <a:p>
            <a:endParaRPr lang="en-US" dirty="0"/>
          </a:p>
        </p:txBody>
      </p:sp>
      <p:pic>
        <p:nvPicPr>
          <p:cNvPr id="5" name="Content Placeholder 4" descr="Single News | Arusha District Counc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7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Core functions</a:t>
            </a:r>
          </a:p>
        </p:txBody>
      </p:sp>
      <p:sp>
        <p:nvSpPr>
          <p:cNvPr id="2355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9785" y="1630363"/>
            <a:ext cx="8784431" cy="509111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Disease surveillance e.g. Measles, influenza, rubella, rotavirus etc </a:t>
            </a:r>
          </a:p>
          <a:p>
            <a:endParaRPr lang="en-US" altLang="en-US" sz="2400" dirty="0"/>
          </a:p>
          <a:p>
            <a:r>
              <a:rPr lang="en-US" altLang="en-US" sz="2400" dirty="0"/>
              <a:t>Outbreak Response of Emerging and Re-emerging diseases</a:t>
            </a:r>
          </a:p>
          <a:p>
            <a:endParaRPr lang="en-US" altLang="en-US" sz="2400" dirty="0"/>
          </a:p>
          <a:p>
            <a:r>
              <a:rPr lang="en-US" altLang="en-US" sz="2400" dirty="0"/>
              <a:t>Quality assurance programs  (EQA production and distribution)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Centre of training of Biosafety and biosecurity, QMS, and medical diagnosis (malaria microscope, bacteria culture etc.)</a:t>
            </a:r>
          </a:p>
          <a:p>
            <a:endParaRPr lang="en-US" altLang="en-US" sz="2400" dirty="0"/>
          </a:p>
          <a:p>
            <a:r>
              <a:rPr lang="en-US" altLang="en-US" sz="2400" dirty="0"/>
              <a:t>Calibration of laboratory equipment and certification of BSc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545F141E-229A-4016-A64B-054A489FE85D}" type="slidenum">
              <a:rPr lang="en-US" altLang="en-US"/>
              <a:t>3</a:t>
            </a:fld>
            <a:endParaRPr lang="en-US" altLang="en-US" dirty="0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TESTING CAPACITY AND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>
                <a:sym typeface="+mn-ea"/>
              </a:rPr>
              <a:t>Molecular Biology</a:t>
            </a:r>
          </a:p>
          <a:p>
            <a:r>
              <a:rPr lang="en-US" dirty="0">
                <a:sym typeface="+mn-ea"/>
              </a:rPr>
              <a:t>Genomic sequencing</a:t>
            </a:r>
            <a:endParaRPr lang="en-US" dirty="0"/>
          </a:p>
          <a:p>
            <a:r>
              <a:rPr lang="en-US" dirty="0">
                <a:sym typeface="+mn-ea"/>
              </a:rPr>
              <a:t>Serological tests</a:t>
            </a:r>
            <a:endParaRPr lang="en-US" dirty="0"/>
          </a:p>
          <a:p>
            <a:r>
              <a:rPr lang="en-US" altLang="en-US" dirty="0">
                <a:sym typeface="+mn-ea"/>
              </a:rPr>
              <a:t>Microbiology</a:t>
            </a:r>
          </a:p>
          <a:p>
            <a:endParaRPr lang="en-US" altLang="en-US" dirty="0">
              <a:sym typeface="+mn-ea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89875-DE06-AEEB-8FD0-F365869E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noFill/>
        </p:spPr>
        <p:txBody>
          <a:bodyPr>
            <a:normAutofit fontScale="85000" lnSpcReduction="20000"/>
          </a:bodyPr>
          <a:lstStyle/>
          <a:p>
            <a:fld id="{545F141E-229A-4016-A64B-054A489FE85D}" type="slidenum">
              <a:rPr lang="en-US" altLang="en-US"/>
              <a:t>4</a:t>
            </a:fld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931D-D8A5-B3B4-0D8B-1DE82542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 and Rubella Surveillance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17F6-86EE-6D6C-7CE6-688D3CF64C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NPHL employs a total of 132 staff, with 7 working in the serology section and 5 in the molecular section.</a:t>
            </a:r>
          </a:p>
          <a:p>
            <a:r>
              <a:rPr lang="en-US" sz="3600" dirty="0"/>
              <a:t>The lab has been performing measles and rubella serological tests since 2013</a:t>
            </a:r>
          </a:p>
          <a:p>
            <a:endParaRPr lang="en-T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D3794-2901-6EAA-E4A5-F1FA87CC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noFill/>
        </p:spPr>
        <p:txBody>
          <a:bodyPr>
            <a:normAutofit fontScale="85000" lnSpcReduction="20000"/>
          </a:bodyPr>
          <a:lstStyle/>
          <a:p>
            <a:fld id="{545F141E-229A-4016-A64B-054A489FE85D}" type="slidenum">
              <a:rPr lang="en-US" altLang="en-US"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395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35DF-EDB4-691C-DAA2-A4E6A530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Measles and Rubella Serology testing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6751C-4C88-0D1E-8DA1-532BA4014F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sz="3900" dirty="0"/>
              <a:t>Due to a shortage of staff involved in COVID-19 testing, measles and rubella testing were suspended during the pandemic</a:t>
            </a:r>
          </a:p>
          <a:p>
            <a:pPr marL="0" indent="0">
              <a:buNone/>
            </a:pPr>
            <a:endParaRPr lang="en-US" sz="3900" dirty="0"/>
          </a:p>
          <a:p>
            <a:r>
              <a:rPr lang="en-US" sz="3900" dirty="0"/>
              <a:t>New staff were added at NPHL by MoH  &amp; trained by WHO with its network partners - on Serological testing for measles and rubella, quality control &amp; data management</a:t>
            </a:r>
          </a:p>
          <a:p>
            <a:pPr marL="0" indent="0">
              <a:buNone/>
            </a:pPr>
            <a:endParaRPr lang="en-US" sz="3900" dirty="0">
              <a:highlight>
                <a:srgbClr val="FFFF00"/>
              </a:highlight>
            </a:endParaRPr>
          </a:p>
          <a:p>
            <a:r>
              <a:rPr lang="en-US" sz="3900" dirty="0"/>
              <a:t>Testing operations were resumed in September 2021 after the NPHL received all reagents from IRR</a:t>
            </a:r>
          </a:p>
          <a:p>
            <a:endParaRPr lang="en-US" sz="3900" dirty="0"/>
          </a:p>
          <a:p>
            <a:r>
              <a:rPr lang="en-US" sz="3900" dirty="0"/>
              <a:t>From 2021 to 2024, the NPHL consistently achieved outstanding results in the External Quality Assessment (EQA) both in serology IgM and molecular testing</a:t>
            </a:r>
          </a:p>
          <a:p>
            <a:endParaRPr lang="en-US" sz="3900" dirty="0"/>
          </a:p>
          <a:p>
            <a:endParaRPr lang="en-T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4B6AA-335B-9E0A-0361-D543F9C9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noFill/>
        </p:spPr>
        <p:txBody>
          <a:bodyPr>
            <a:normAutofit fontScale="85000" lnSpcReduction="20000"/>
          </a:bodyPr>
          <a:lstStyle/>
          <a:p>
            <a:fld id="{545F141E-229A-4016-A64B-054A489FE85D}" type="slidenum">
              <a:rPr lang="en-US" altLang="en-US"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303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F217E-C2EA-D25A-D82E-6491101F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Measles and Rubella Samples Received NPHL from Sept2021- Dec 2023 for Serological testing</a:t>
            </a:r>
            <a:endParaRPr lang="en-TZ" sz="3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BEEB9-98B3-2029-5E19-A9C05DD5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5F141E-229A-4016-A64B-054A489FE85D}" type="slidenum">
              <a:rPr lang="en-US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43007159-47EF-D509-D84F-B9ECF96CF59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7264218"/>
              </p:ext>
            </p:extLst>
          </p:nvPr>
        </p:nvGraphicFramePr>
        <p:xfrm>
          <a:off x="628650" y="1737360"/>
          <a:ext cx="7879842" cy="453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93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9ECF-B9CA-E9EC-5A75-2FEC78B8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Measles and Rubella </a:t>
            </a:r>
            <a:r>
              <a:rPr lang="en-US" sz="4400" dirty="0"/>
              <a:t>serology IgM PT Results</a:t>
            </a:r>
            <a:endParaRPr lang="en-TZ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6D2C29C-FF42-4CE1-39C0-E5C875AA062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75959749"/>
              </p:ext>
            </p:extLst>
          </p:nvPr>
        </p:nvGraphicFramePr>
        <p:xfrm>
          <a:off x="612774" y="1828800"/>
          <a:ext cx="7769226" cy="3307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89742">
                  <a:extLst>
                    <a:ext uri="{9D8B030D-6E8A-4147-A177-3AD203B41FA5}">
                      <a16:colId xmlns:a16="http://schemas.microsoft.com/office/drawing/2014/main" val="365452890"/>
                    </a:ext>
                  </a:extLst>
                </a:gridCol>
                <a:gridCol w="2589742">
                  <a:extLst>
                    <a:ext uri="{9D8B030D-6E8A-4147-A177-3AD203B41FA5}">
                      <a16:colId xmlns:a16="http://schemas.microsoft.com/office/drawing/2014/main" val="391811758"/>
                    </a:ext>
                  </a:extLst>
                </a:gridCol>
                <a:gridCol w="2589742">
                  <a:extLst>
                    <a:ext uri="{9D8B030D-6E8A-4147-A177-3AD203B41FA5}">
                      <a16:colId xmlns:a16="http://schemas.microsoft.com/office/drawing/2014/main" val="62126464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  <a:endParaRPr lang="en-T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Measles PT results (%)</a:t>
                      </a:r>
                      <a:endParaRPr lang="en-T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Rubella PT results </a:t>
                      </a:r>
                    </a:p>
                    <a:p>
                      <a:r>
                        <a:rPr lang="en-US" sz="2000" dirty="0"/>
                        <a:t>(%)</a:t>
                      </a:r>
                      <a:endParaRPr lang="en-T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974709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  <a:endParaRPr lang="en-T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T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T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840955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2000" dirty="0"/>
                        <a:t>2022</a:t>
                      </a:r>
                      <a:endParaRPr lang="en-T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T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T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230257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2000" dirty="0"/>
                        <a:t>2023</a:t>
                      </a:r>
                      <a:endParaRPr lang="en-T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T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  <a:endParaRPr lang="en-T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816303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2905D5-C746-DE97-DE76-CB211EE1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noFill/>
        </p:spPr>
        <p:txBody>
          <a:bodyPr>
            <a:normAutofit fontScale="85000" lnSpcReduction="20000"/>
          </a:bodyPr>
          <a:lstStyle/>
          <a:p>
            <a:fld id="{545F141E-229A-4016-A64B-054A489FE85D}" type="slidenum">
              <a:rPr lang="en-US" altLang="en-US"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873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3BDA-1EDE-8D6F-7AF3-197B377B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Measles and Rubella Molecular testing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2A79-8253-5815-0E47-C0C4E75358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November 2022, a scientist from NPHL received WHO/CDC/UVRI facilitated training on molecular testing, including RT-PCR and sequencing alongside several other countries</a:t>
            </a:r>
          </a:p>
          <a:p>
            <a:r>
              <a:rPr lang="en-US" dirty="0"/>
              <a:t>After training Practice panel was given to all participants</a:t>
            </a:r>
          </a:p>
          <a:p>
            <a:r>
              <a:rPr lang="en-US" dirty="0"/>
              <a:t>Reagents were order through IRR and then received </a:t>
            </a:r>
          </a:p>
          <a:p>
            <a:r>
              <a:rPr lang="en-US" dirty="0"/>
              <a:t>The Practice panel was tested within a month, and then the Proficiency panel was also tested- again in short spell of time</a:t>
            </a:r>
          </a:p>
          <a:p>
            <a:r>
              <a:rPr lang="en-US" dirty="0"/>
              <a:t>The score was a perfect 100% for both the practice and mEQA panels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F69D-A4BE-5E50-6CAC-C06D814B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noFill/>
        </p:spPr>
        <p:txBody>
          <a:bodyPr>
            <a:normAutofit fontScale="85000" lnSpcReduction="20000"/>
          </a:bodyPr>
          <a:lstStyle/>
          <a:p>
            <a:fld id="{545F141E-229A-4016-A64B-054A489FE85D}" type="slidenum">
              <a:rPr lang="en-US" altLang="en-US"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995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640</TotalTime>
  <Words>682</Words>
  <Application>Microsoft Office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Tw Cen MT</vt:lpstr>
      <vt:lpstr>Wingdings</vt:lpstr>
      <vt:lpstr>Wingdings 2</vt:lpstr>
      <vt:lpstr>Median</vt:lpstr>
      <vt:lpstr>   MINISTRY OF HEALTH  Measles and Rubella Surveillance Experience from NPHL-Tanzania  </vt:lpstr>
      <vt:lpstr>History of NPHL</vt:lpstr>
      <vt:lpstr>Core functions</vt:lpstr>
      <vt:lpstr>TESTING CAPACITY AND TECHNOLOGY</vt:lpstr>
      <vt:lpstr>Measles and Rubella Surveillance</vt:lpstr>
      <vt:lpstr>Measles and Rubella Serology testing</vt:lpstr>
      <vt:lpstr>Measles and Rubella Samples Received NPHL from Sept2021- Dec 2023 for Serological testing</vt:lpstr>
      <vt:lpstr>Measles and Rubella serology IgM PT Results</vt:lpstr>
      <vt:lpstr>Measles and Rubella Molecular testing</vt:lpstr>
      <vt:lpstr>Measles and Rubella Molecular testing</vt:lpstr>
      <vt:lpstr>Measles and Rubella Samples Received NPHL from Nov 2022 to Dec 2023 for molecular testing</vt:lpstr>
      <vt:lpstr>NPHL staff trained to conduct Measles and Rubella genotyping and sequencing</vt:lpstr>
      <vt:lpstr>Sequencing editing by using Recall software</vt:lpstr>
      <vt:lpstr>Conclusion</vt:lpstr>
      <vt:lpstr>Acknowledgment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 of Central Pathology Laboratory</dc:title>
  <dc:creator>DR B</dc:creator>
  <cp:lastModifiedBy>Mick MULDERS</cp:lastModifiedBy>
  <cp:revision>114</cp:revision>
  <dcterms:created xsi:type="dcterms:W3CDTF">2017-08-17T18:09:00Z</dcterms:created>
  <dcterms:modified xsi:type="dcterms:W3CDTF">2024-03-06T09:18:37Z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3063E859D0D74FF9AB81A10D9401E69C_13</vt:lpwstr>
  </property>
  <property fmtid="{D5CDD505-2E9C-101B-9397-08002B2CF9AE}" pid="3" name="KSOProductBuildVer">
    <vt:lpwstr>1033-12.2.0.13359</vt:lpwstr>
  </property>
</Properties>
</file>