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handoutMasterIdLst>
    <p:handoutMasterId r:id="rId30"/>
  </p:handoutMasterIdLst>
  <p:sldIdLst>
    <p:sldId id="435" r:id="rId2"/>
    <p:sldId id="262" r:id="rId3"/>
    <p:sldId id="433" r:id="rId4"/>
    <p:sldId id="452" r:id="rId5"/>
    <p:sldId id="352" r:id="rId6"/>
    <p:sldId id="354" r:id="rId7"/>
    <p:sldId id="356" r:id="rId8"/>
    <p:sldId id="355" r:id="rId9"/>
    <p:sldId id="453" r:id="rId10"/>
    <p:sldId id="293" r:id="rId11"/>
    <p:sldId id="457" r:id="rId12"/>
    <p:sldId id="302" r:id="rId13"/>
    <p:sldId id="454" r:id="rId14"/>
    <p:sldId id="304" r:id="rId15"/>
    <p:sldId id="455" r:id="rId16"/>
    <p:sldId id="332" r:id="rId17"/>
    <p:sldId id="456" r:id="rId18"/>
    <p:sldId id="337" r:id="rId19"/>
    <p:sldId id="343" r:id="rId20"/>
    <p:sldId id="447" r:id="rId21"/>
    <p:sldId id="448" r:id="rId22"/>
    <p:sldId id="339" r:id="rId23"/>
    <p:sldId id="439" r:id="rId24"/>
    <p:sldId id="441" r:id="rId25"/>
    <p:sldId id="442" r:id="rId26"/>
    <p:sldId id="449" r:id="rId27"/>
    <p:sldId id="451" r:id="rId28"/>
  </p:sldIdLst>
  <p:sldSz cx="9144000" cy="6858000" type="screen4x3"/>
  <p:notesSz cx="6808788" cy="99409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TREBEL, Peter Michau" initials="strebelp" lastIdx="10" clrIdx="0"/>
  <p:cmAuthor id="1" name="Orenstein, Walter" initials="OW" lastIdx="30" clrIdx="1">
    <p:extLst/>
  </p:cmAuthor>
  <p:cmAuthor id="2" name="Columbia University" initials="CU" lastIdx="5"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0A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5000" autoAdjust="0"/>
    <p:restoredTop sz="79929" autoAdjust="0"/>
  </p:normalViewPr>
  <p:slideViewPr>
    <p:cSldViewPr>
      <p:cViewPr>
        <p:scale>
          <a:sx n="70" d="100"/>
          <a:sy n="70" d="100"/>
        </p:scale>
        <p:origin x="-2010" y="72"/>
      </p:cViewPr>
      <p:guideLst>
        <p:guide orient="horz" pos="2160"/>
        <p:guide pos="2880"/>
      </p:guideLst>
    </p:cSldViewPr>
  </p:slideViewPr>
  <p:notesTextViewPr>
    <p:cViewPr>
      <p:scale>
        <a:sx n="1" d="1"/>
        <a:sy n="1" d="1"/>
      </p:scale>
      <p:origin x="0" y="0"/>
    </p:cViewPr>
  </p:notesTextViewPr>
  <p:sorterViewPr>
    <p:cViewPr>
      <p:scale>
        <a:sx n="90" d="100"/>
        <a:sy n="90" d="100"/>
      </p:scale>
      <p:origin x="0" y="3792"/>
    </p:cViewPr>
  </p:sorterViewPr>
  <p:notesViewPr>
    <p:cSldViewPr>
      <p:cViewPr>
        <p:scale>
          <a:sx n="100" d="100"/>
          <a:sy n="100" d="100"/>
        </p:scale>
        <p:origin x="-72" y="2016"/>
      </p:cViewPr>
      <p:guideLst>
        <p:guide orient="horz" pos="3131"/>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50881" cy="497551"/>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6386" y="0"/>
            <a:ext cx="2950881" cy="497551"/>
          </a:xfrm>
          <a:prstGeom prst="rect">
            <a:avLst/>
          </a:prstGeom>
        </p:spPr>
        <p:txBody>
          <a:bodyPr vert="horz" lIns="91440" tIns="45720" rIns="91440" bIns="45720" rtlCol="0"/>
          <a:lstStyle>
            <a:lvl1pPr algn="r">
              <a:defRPr sz="1200"/>
            </a:lvl1pPr>
          </a:lstStyle>
          <a:p>
            <a:fld id="{4CE84EC3-3986-4970-B5CB-704693BB5CD5}" type="datetimeFigureOut">
              <a:rPr lang="en-GB" smtClean="0"/>
              <a:t>07/09/2017</a:t>
            </a:fld>
            <a:endParaRPr lang="en-GB"/>
          </a:p>
        </p:txBody>
      </p:sp>
      <p:sp>
        <p:nvSpPr>
          <p:cNvPr id="4" name="Footer Placeholder 3"/>
          <p:cNvSpPr>
            <a:spLocks noGrp="1"/>
          </p:cNvSpPr>
          <p:nvPr>
            <p:ph type="ftr" sz="quarter" idx="2"/>
          </p:nvPr>
        </p:nvSpPr>
        <p:spPr>
          <a:xfrm>
            <a:off x="1" y="9441694"/>
            <a:ext cx="2950881" cy="497551"/>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6386" y="9441694"/>
            <a:ext cx="2950881" cy="497551"/>
          </a:xfrm>
          <a:prstGeom prst="rect">
            <a:avLst/>
          </a:prstGeom>
        </p:spPr>
        <p:txBody>
          <a:bodyPr vert="horz" lIns="91440" tIns="45720" rIns="91440" bIns="45720" rtlCol="0" anchor="b"/>
          <a:lstStyle>
            <a:lvl1pPr algn="r">
              <a:defRPr sz="1200"/>
            </a:lvl1pPr>
          </a:lstStyle>
          <a:p>
            <a:fld id="{5AECE7CF-2606-4B88-AAB8-AC324C19D170}" type="slidenum">
              <a:rPr lang="en-GB" smtClean="0"/>
              <a:t>‹#›</a:t>
            </a:fld>
            <a:endParaRPr lang="en-GB"/>
          </a:p>
        </p:txBody>
      </p:sp>
    </p:spTree>
    <p:extLst>
      <p:ext uri="{BB962C8B-B14F-4D97-AF65-F5344CB8AC3E}">
        <p14:creationId xmlns:p14="http://schemas.microsoft.com/office/powerpoint/2010/main" val="31990352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50881" cy="497551"/>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56386" y="0"/>
            <a:ext cx="2950881" cy="497551"/>
          </a:xfrm>
          <a:prstGeom prst="rect">
            <a:avLst/>
          </a:prstGeom>
        </p:spPr>
        <p:txBody>
          <a:bodyPr vert="horz" lIns="91440" tIns="45720" rIns="91440" bIns="45720" rtlCol="0"/>
          <a:lstStyle>
            <a:lvl1pPr algn="r">
              <a:defRPr sz="1200"/>
            </a:lvl1pPr>
          </a:lstStyle>
          <a:p>
            <a:fld id="{71B2D202-23F9-4C4A-86DB-D577B8DFE67A}" type="datetimeFigureOut">
              <a:rPr lang="en-US" smtClean="0"/>
              <a:t>9/7/2017</a:t>
            </a:fld>
            <a:endParaRPr lang="en-US" dirty="0"/>
          </a:p>
        </p:txBody>
      </p:sp>
      <p:sp>
        <p:nvSpPr>
          <p:cNvPr id="4" name="Slide Image Placeholder 3"/>
          <p:cNvSpPr>
            <a:spLocks noGrp="1" noRot="1" noChangeAspect="1"/>
          </p:cNvSpPr>
          <p:nvPr>
            <p:ph type="sldImg" idx="2"/>
          </p:nvPr>
        </p:nvSpPr>
        <p:spPr>
          <a:xfrm>
            <a:off x="920750" y="746125"/>
            <a:ext cx="4967288" cy="37274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0270" y="4721689"/>
            <a:ext cx="5448248" cy="4472911"/>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9441694"/>
            <a:ext cx="2950881" cy="497551"/>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56386" y="9441694"/>
            <a:ext cx="2950881" cy="497551"/>
          </a:xfrm>
          <a:prstGeom prst="rect">
            <a:avLst/>
          </a:prstGeom>
        </p:spPr>
        <p:txBody>
          <a:bodyPr vert="horz" lIns="91440" tIns="45720" rIns="91440" bIns="45720" rtlCol="0" anchor="b"/>
          <a:lstStyle>
            <a:lvl1pPr algn="r">
              <a:defRPr sz="1200"/>
            </a:lvl1pPr>
          </a:lstStyle>
          <a:p>
            <a:fld id="{E0505F7F-AFF2-40C1-984F-7AF2CE414448}" type="slidenum">
              <a:rPr lang="en-US" smtClean="0"/>
              <a:t>‹#›</a:t>
            </a:fld>
            <a:endParaRPr lang="en-US" dirty="0"/>
          </a:p>
        </p:txBody>
      </p:sp>
    </p:spTree>
    <p:extLst>
      <p:ext uri="{BB962C8B-B14F-4D97-AF65-F5344CB8AC3E}">
        <p14:creationId xmlns:p14="http://schemas.microsoft.com/office/powerpoint/2010/main" val="9254494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0505F7F-AFF2-40C1-984F-7AF2CE414448}" type="slidenum">
              <a:rPr lang="en-US" smtClean="0"/>
              <a:t>1</a:t>
            </a:fld>
            <a:endParaRPr lang="en-US" dirty="0"/>
          </a:p>
        </p:txBody>
      </p:sp>
    </p:spTree>
    <p:extLst>
      <p:ext uri="{BB962C8B-B14F-4D97-AF65-F5344CB8AC3E}">
        <p14:creationId xmlns:p14="http://schemas.microsoft.com/office/powerpoint/2010/main" val="162342537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0505F7F-AFF2-40C1-984F-7AF2CE414448}" type="slidenum">
              <a:rPr lang="en-US" smtClean="0"/>
              <a:t>14</a:t>
            </a:fld>
            <a:endParaRPr lang="en-US" dirty="0"/>
          </a:p>
        </p:txBody>
      </p:sp>
    </p:spTree>
    <p:extLst>
      <p:ext uri="{BB962C8B-B14F-4D97-AF65-F5344CB8AC3E}">
        <p14:creationId xmlns:p14="http://schemas.microsoft.com/office/powerpoint/2010/main" val="38907308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BE515A6-DB64-4D66-953C-7711FEDCAA60}" type="slidenum">
              <a:rPr lang="en-GB" smtClean="0"/>
              <a:t>16</a:t>
            </a:fld>
            <a:endParaRPr lang="en-GB" dirty="0"/>
          </a:p>
        </p:txBody>
      </p:sp>
    </p:spTree>
    <p:extLst>
      <p:ext uri="{BB962C8B-B14F-4D97-AF65-F5344CB8AC3E}">
        <p14:creationId xmlns:p14="http://schemas.microsoft.com/office/powerpoint/2010/main" val="19905690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BE515A6-DB64-4D66-953C-7711FEDCAA60}" type="slidenum">
              <a:rPr lang="en-GB" smtClean="0"/>
              <a:t>18</a:t>
            </a:fld>
            <a:endParaRPr lang="en-GB" dirty="0"/>
          </a:p>
        </p:txBody>
      </p:sp>
    </p:spTree>
    <p:extLst>
      <p:ext uri="{BB962C8B-B14F-4D97-AF65-F5344CB8AC3E}">
        <p14:creationId xmlns:p14="http://schemas.microsoft.com/office/powerpoint/2010/main" val="6707302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FRR = Financial Resource Requirement</a:t>
            </a:r>
            <a:endParaRPr lang="en-GB" dirty="0"/>
          </a:p>
        </p:txBody>
      </p:sp>
      <p:sp>
        <p:nvSpPr>
          <p:cNvPr id="4" name="Slide Number Placeholder 3"/>
          <p:cNvSpPr>
            <a:spLocks noGrp="1"/>
          </p:cNvSpPr>
          <p:nvPr>
            <p:ph type="sldNum" sz="quarter" idx="10"/>
          </p:nvPr>
        </p:nvSpPr>
        <p:spPr/>
        <p:txBody>
          <a:bodyPr/>
          <a:lstStyle/>
          <a:p>
            <a:fld id="{3BE515A6-DB64-4D66-953C-7711FEDCAA60}" type="slidenum">
              <a:rPr lang="en-GB" smtClean="0"/>
              <a:t>19</a:t>
            </a:fld>
            <a:endParaRPr lang="en-GB" dirty="0"/>
          </a:p>
        </p:txBody>
      </p:sp>
    </p:spTree>
    <p:extLst>
      <p:ext uri="{BB962C8B-B14F-4D97-AF65-F5344CB8AC3E}">
        <p14:creationId xmlns:p14="http://schemas.microsoft.com/office/powerpoint/2010/main" val="312014994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To say orally with reference to the  </a:t>
            </a:r>
            <a:r>
              <a:rPr lang="en-GB" dirty="0" smtClean="0"/>
              <a:t>first </a:t>
            </a:r>
            <a:r>
              <a:rPr lang="en-GB" dirty="0"/>
              <a:t>bullet: Gavi should consider becoming a part of the Management Team of the M&amp;RI.</a:t>
            </a:r>
          </a:p>
          <a:p>
            <a:endParaRPr lang="en-GB" dirty="0"/>
          </a:p>
        </p:txBody>
      </p:sp>
      <p:sp>
        <p:nvSpPr>
          <p:cNvPr id="4" name="Slide Number Placeholder 3"/>
          <p:cNvSpPr>
            <a:spLocks noGrp="1"/>
          </p:cNvSpPr>
          <p:nvPr>
            <p:ph type="sldNum" sz="quarter" idx="10"/>
          </p:nvPr>
        </p:nvSpPr>
        <p:spPr/>
        <p:txBody>
          <a:bodyPr/>
          <a:lstStyle/>
          <a:p>
            <a:fld id="{3BE515A6-DB64-4D66-953C-7711FEDCAA60}" type="slidenum">
              <a:rPr lang="en-GB" smtClean="0"/>
              <a:t>22</a:t>
            </a:fld>
            <a:endParaRPr lang="en-GB" dirty="0"/>
          </a:p>
        </p:txBody>
      </p:sp>
    </p:spTree>
    <p:extLst>
      <p:ext uri="{BB962C8B-B14F-4D97-AF65-F5344CB8AC3E}">
        <p14:creationId xmlns:p14="http://schemas.microsoft.com/office/powerpoint/2010/main" val="348158706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Bullet</a:t>
            </a:r>
            <a:r>
              <a:rPr lang="en-US" baseline="0" dirty="0" smtClean="0"/>
              <a:t> 1.  </a:t>
            </a:r>
            <a:r>
              <a:rPr lang="en-US" dirty="0" smtClean="0"/>
              <a:t>This report recommends focusing on improving ongoing immunization systems, although this may delay reaching measles and rubella elimination goals , in order to ensure that gains in measles and rubella control can be sustained</a:t>
            </a:r>
          </a:p>
          <a:p>
            <a:r>
              <a:rPr lang="en-US" dirty="0" smtClean="0"/>
              <a:t>Bullet</a:t>
            </a:r>
            <a:r>
              <a:rPr lang="en-US" baseline="0" dirty="0" smtClean="0"/>
              <a:t> 2. </a:t>
            </a:r>
            <a:r>
              <a:rPr lang="en-US" dirty="0" smtClean="0"/>
              <a:t>Re-orienting the measles and rubella elimination program to increase emphasis on surveillance so that programmatic and strategic decisions can be guided by data is critical</a:t>
            </a:r>
          </a:p>
          <a:p>
            <a:r>
              <a:rPr lang="en-US" dirty="0" smtClean="0"/>
              <a:t>Bullet</a:t>
            </a:r>
            <a:r>
              <a:rPr lang="en-US" baseline="0" dirty="0" smtClean="0"/>
              <a:t> 3. </a:t>
            </a:r>
            <a:r>
              <a:rPr lang="en-US" dirty="0" smtClean="0"/>
              <a:t>Measles incidence serves as an indicator of the health of the immunization and overall health system</a:t>
            </a:r>
          </a:p>
          <a:p>
            <a:r>
              <a:rPr lang="en-US" dirty="0" smtClean="0"/>
              <a:t>Bullet</a:t>
            </a:r>
            <a:r>
              <a:rPr lang="en-US" baseline="0" dirty="0" smtClean="0"/>
              <a:t> 4. </a:t>
            </a:r>
            <a:r>
              <a:rPr lang="en-US" dirty="0" smtClean="0"/>
              <a:t>A focus on measles and rubella elimination can result in gains across the immunization system</a:t>
            </a:r>
          </a:p>
          <a:p>
            <a:r>
              <a:rPr lang="en-US" dirty="0" smtClean="0"/>
              <a:t>Bullet</a:t>
            </a:r>
            <a:r>
              <a:rPr lang="en-US" baseline="0" dirty="0" smtClean="0"/>
              <a:t> 5. </a:t>
            </a:r>
            <a:r>
              <a:rPr lang="en-US" dirty="0" smtClean="0"/>
              <a:t>A </a:t>
            </a:r>
            <a:r>
              <a:rPr lang="en-US" dirty="0" err="1" smtClean="0"/>
              <a:t>costed</a:t>
            </a:r>
            <a:r>
              <a:rPr lang="en-US" dirty="0" smtClean="0"/>
              <a:t> implementation plan in response to these recommendations should be developed not later than twelve months after the release of this report.</a:t>
            </a:r>
          </a:p>
          <a:p>
            <a:r>
              <a:rPr lang="en-US" dirty="0" smtClean="0"/>
              <a:t> </a:t>
            </a:r>
          </a:p>
          <a:p>
            <a:endParaRPr lang="en-GB" dirty="0"/>
          </a:p>
        </p:txBody>
      </p:sp>
      <p:sp>
        <p:nvSpPr>
          <p:cNvPr id="4" name="Slide Number Placeholder 3"/>
          <p:cNvSpPr>
            <a:spLocks noGrp="1"/>
          </p:cNvSpPr>
          <p:nvPr>
            <p:ph type="sldNum" sz="quarter" idx="10"/>
          </p:nvPr>
        </p:nvSpPr>
        <p:spPr/>
        <p:txBody>
          <a:bodyPr/>
          <a:lstStyle/>
          <a:p>
            <a:fld id="{E0505F7F-AFF2-40C1-984F-7AF2CE414448}" type="slidenum">
              <a:rPr lang="en-US" smtClean="0"/>
              <a:t>26</a:t>
            </a:fld>
            <a:endParaRPr lang="en-US" dirty="0"/>
          </a:p>
        </p:txBody>
      </p:sp>
    </p:spTree>
    <p:extLst>
      <p:ext uri="{BB962C8B-B14F-4D97-AF65-F5344CB8AC3E}">
        <p14:creationId xmlns:p14="http://schemas.microsoft.com/office/powerpoint/2010/main" val="5891584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0505F7F-AFF2-40C1-984F-7AF2CE414448}" type="slidenum">
              <a:rPr lang="en-US" smtClean="0"/>
              <a:t>2</a:t>
            </a:fld>
            <a:endParaRPr lang="en-US" dirty="0"/>
          </a:p>
        </p:txBody>
      </p:sp>
    </p:spTree>
    <p:extLst>
      <p:ext uri="{BB962C8B-B14F-4D97-AF65-F5344CB8AC3E}">
        <p14:creationId xmlns:p14="http://schemas.microsoft.com/office/powerpoint/2010/main" val="15954534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Full text of third box under 2015 goal or milestones:  </a:t>
            </a:r>
            <a:r>
              <a:rPr lang="en-US" sz="1200" dirty="0" smtClean="0">
                <a:effectLst/>
              </a:rPr>
              <a:t>Achieve at least 90% MCV1 coverage nationally, and &gt; 80%  coverage in every district or equivalent administrative unit</a:t>
            </a:r>
            <a:r>
              <a:rPr lang="en-US" sz="1200" baseline="0" dirty="0" smtClean="0">
                <a:effectLst/>
              </a:rPr>
              <a:t> </a:t>
            </a:r>
            <a:r>
              <a:rPr lang="en-US" dirty="0" smtClean="0"/>
              <a:t>with the first routine dose of measles-containing vaccine (or measles- rubella-containing vaccine as appropriate)</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r>
              <a:rPr lang="en-US" sz="1200" b="1" kern="1200" dirty="0" smtClean="0">
                <a:solidFill>
                  <a:schemeClr val="tx1"/>
                </a:solidFill>
                <a:effectLst/>
                <a:latin typeface="+mn-lt"/>
                <a:ea typeface="+mn-ea"/>
                <a:cs typeface="+mn-cs"/>
              </a:rPr>
              <a:t>2015</a:t>
            </a:r>
            <a:r>
              <a:rPr lang="en-US" sz="1200" kern="1200" dirty="0" smtClean="0">
                <a:solidFill>
                  <a:schemeClr val="tx1"/>
                </a:solidFill>
                <a:effectLst/>
                <a:latin typeface="+mn-lt"/>
                <a:ea typeface="+mn-ea"/>
                <a:cs typeface="+mn-cs"/>
              </a:rPr>
              <a:t>:</a:t>
            </a:r>
            <a:r>
              <a:rPr lang="en-US" sz="1200" kern="1200" baseline="0" dirty="0" smtClean="0">
                <a:solidFill>
                  <a:schemeClr val="tx1"/>
                </a:solidFill>
                <a:effectLst/>
                <a:latin typeface="+mn-lt"/>
                <a:ea typeface="+mn-ea"/>
                <a:cs typeface="+mn-cs"/>
              </a:rPr>
              <a:t>  41 countries with SIAs, 20 had coverage &gt;=95%, admin, </a:t>
            </a:r>
            <a:r>
              <a:rPr lang="en-US" sz="1200" b="1" kern="1200" baseline="0" dirty="0" smtClean="0">
                <a:solidFill>
                  <a:schemeClr val="tx1"/>
                </a:solidFill>
                <a:effectLst/>
                <a:latin typeface="+mn-lt"/>
                <a:ea typeface="+mn-ea"/>
                <a:cs typeface="+mn-cs"/>
              </a:rPr>
              <a:t>4 coverage survey, 1 &gt;=95%</a:t>
            </a:r>
            <a:endParaRPr lang="en-US" sz="1200" kern="1200" baseline="0" dirty="0" smtClean="0">
              <a:solidFill>
                <a:schemeClr val="tx1"/>
              </a:solidFill>
              <a:effectLst/>
              <a:latin typeface="+mn-lt"/>
              <a:ea typeface="+mn-ea"/>
              <a:cs typeface="+mn-cs"/>
            </a:endParaRPr>
          </a:p>
          <a:p>
            <a:r>
              <a:rPr lang="en-US" sz="1200" b="1" kern="1200" baseline="0" dirty="0" smtClean="0">
                <a:solidFill>
                  <a:schemeClr val="tx1"/>
                </a:solidFill>
                <a:effectLst/>
                <a:latin typeface="+mn-lt"/>
                <a:ea typeface="+mn-ea"/>
                <a:cs typeface="+mn-cs"/>
              </a:rPr>
              <a:t>2014</a:t>
            </a:r>
            <a:r>
              <a:rPr lang="en-US" sz="1200" kern="1200" baseline="0" dirty="0" smtClean="0">
                <a:solidFill>
                  <a:schemeClr val="tx1"/>
                </a:solidFill>
                <a:effectLst/>
                <a:latin typeface="+mn-lt"/>
                <a:ea typeface="+mn-ea"/>
                <a:cs typeface="+mn-cs"/>
              </a:rPr>
              <a:t>:  29 MS, 16 MS (55%) reported &gt;=95% coverage. </a:t>
            </a:r>
            <a:r>
              <a:rPr lang="en-US" sz="1200" b="1" kern="1200" baseline="0" dirty="0" smtClean="0">
                <a:solidFill>
                  <a:schemeClr val="tx1"/>
                </a:solidFill>
                <a:effectLst/>
                <a:latin typeface="+mn-lt"/>
                <a:ea typeface="+mn-ea"/>
                <a:cs typeface="+mn-cs"/>
              </a:rPr>
              <a:t>2 did coverage surveys, 1&gt;=95%</a:t>
            </a:r>
          </a:p>
          <a:p>
            <a:r>
              <a:rPr lang="en-US" sz="1200" b="1" kern="1200" baseline="0" dirty="0" smtClean="0">
                <a:solidFill>
                  <a:schemeClr val="tx1"/>
                </a:solidFill>
                <a:effectLst/>
                <a:latin typeface="+mn-lt"/>
                <a:ea typeface="+mn-ea"/>
                <a:cs typeface="+mn-cs"/>
              </a:rPr>
              <a:t>2013</a:t>
            </a:r>
            <a:r>
              <a:rPr lang="en-US" sz="1200" kern="1200" baseline="0" dirty="0" smtClean="0">
                <a:solidFill>
                  <a:schemeClr val="tx1"/>
                </a:solidFill>
                <a:effectLst/>
                <a:latin typeface="+mn-lt"/>
                <a:ea typeface="+mn-ea"/>
                <a:cs typeface="+mn-cs"/>
              </a:rPr>
              <a:t>:  34 MS , 1</a:t>
            </a:r>
            <a:r>
              <a:rPr lang="en-US" sz="1200" b="0" i="0" kern="1200" dirty="0" smtClean="0">
                <a:solidFill>
                  <a:schemeClr val="tx1"/>
                </a:solidFill>
                <a:effectLst/>
                <a:latin typeface="+mn-lt"/>
                <a:ea typeface="+mn-ea"/>
                <a:cs typeface="+mn-cs"/>
              </a:rPr>
              <a:t>6 (47%) reported ≥95% SIA coverage,</a:t>
            </a:r>
            <a:r>
              <a:rPr lang="en-US" sz="1200" b="0" i="0" kern="1200" baseline="0" dirty="0" smtClean="0">
                <a:solidFill>
                  <a:schemeClr val="tx1"/>
                </a:solidFill>
                <a:effectLst/>
                <a:latin typeface="+mn-lt"/>
                <a:ea typeface="+mn-ea"/>
                <a:cs typeface="+mn-cs"/>
              </a:rPr>
              <a:t> </a:t>
            </a:r>
            <a:r>
              <a:rPr lang="en-US" sz="1200" b="1" kern="1200" baseline="0" dirty="0" smtClean="0">
                <a:solidFill>
                  <a:schemeClr val="tx1"/>
                </a:solidFill>
                <a:effectLst/>
                <a:latin typeface="+mn-lt"/>
                <a:ea typeface="+mn-ea"/>
                <a:cs typeface="+mn-cs"/>
              </a:rPr>
              <a:t>13 did coverage surveys, 7 &gt;=95%</a:t>
            </a:r>
            <a:endParaRPr lang="en-US" sz="1200" kern="1200" baseline="0" dirty="0" smtClean="0">
              <a:solidFill>
                <a:schemeClr val="tx1"/>
              </a:solidFill>
              <a:effectLst/>
              <a:latin typeface="+mn-lt"/>
              <a:ea typeface="+mn-ea"/>
              <a:cs typeface="+mn-cs"/>
            </a:endParaRPr>
          </a:p>
          <a:p>
            <a:endParaRPr lang="en-US" sz="1200" b="0" i="0" kern="1200" baseline="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b="0" i="0" kern="1200" baseline="0" dirty="0" smtClean="0">
                <a:solidFill>
                  <a:schemeClr val="tx1"/>
                </a:solidFill>
                <a:effectLst/>
                <a:latin typeface="+mn-lt"/>
                <a:ea typeface="+mn-ea"/>
                <a:cs typeface="+mn-cs"/>
              </a:rPr>
              <a:t>104 MS with SIAs, </a:t>
            </a:r>
            <a:r>
              <a:rPr lang="en-US" sz="1200" b="1" i="0" kern="1200" baseline="0" dirty="0" smtClean="0">
                <a:solidFill>
                  <a:schemeClr val="tx1"/>
                </a:solidFill>
                <a:effectLst/>
                <a:latin typeface="+mn-lt"/>
                <a:ea typeface="+mn-ea"/>
                <a:cs typeface="+mn-cs"/>
              </a:rPr>
              <a:t>9/19 did coverage surveys &gt;=95%</a:t>
            </a:r>
            <a:r>
              <a:rPr lang="en-US" sz="1200" b="0" i="0" kern="1200" baseline="0" dirty="0" smtClean="0">
                <a:solidFill>
                  <a:schemeClr val="tx1"/>
                </a:solidFill>
                <a:effectLst/>
                <a:latin typeface="+mn-lt"/>
                <a:ea typeface="+mn-ea"/>
                <a:cs typeface="+mn-cs"/>
              </a:rPr>
              <a:t>, 52 (50%) by admin; </a:t>
            </a:r>
            <a:r>
              <a:rPr lang="en-GB" sz="1200" b="1" kern="1200" dirty="0" smtClean="0">
                <a:solidFill>
                  <a:schemeClr val="tx1"/>
                </a:solidFill>
                <a:effectLst/>
                <a:latin typeface="+mn-lt"/>
                <a:ea typeface="+mn-ea"/>
                <a:cs typeface="+mn-cs"/>
              </a:rPr>
              <a:t>MS = Member States</a:t>
            </a:r>
            <a:r>
              <a:rPr lang="en-GB" sz="1200" kern="1200" dirty="0" smtClean="0">
                <a:solidFill>
                  <a:schemeClr val="tx1"/>
                </a:solidFill>
                <a:effectLst/>
                <a:latin typeface="+mn-lt"/>
                <a:ea typeface="+mn-ea"/>
                <a:cs typeface="+mn-cs"/>
              </a:rPr>
              <a:t>, this is WHO terminology for countries (or territories) that are members of the WHO.</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effectLst/>
                <a:latin typeface="+mn-lt"/>
                <a:ea typeface="+mn-ea"/>
                <a:cs typeface="+mn-cs"/>
              </a:rPr>
              <a:t>* The mortality estimates for 2015 are preliminary.</a:t>
            </a:r>
          </a:p>
          <a:p>
            <a:endParaRPr lang="en-US" sz="1200" b="0" i="0" kern="1200" baseline="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E0505F7F-AFF2-40C1-984F-7AF2CE414448}" type="slidenum">
              <a:rPr lang="en-US" smtClean="0"/>
              <a:t>3</a:t>
            </a:fld>
            <a:endParaRPr lang="en-US" dirty="0"/>
          </a:p>
        </p:txBody>
      </p:sp>
    </p:spTree>
    <p:extLst>
      <p:ext uri="{BB962C8B-B14F-4D97-AF65-F5344CB8AC3E}">
        <p14:creationId xmlns:p14="http://schemas.microsoft.com/office/powerpoint/2010/main" val="6258693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smtClean="0">
                <a:solidFill>
                  <a:schemeClr val="tx1"/>
                </a:solidFill>
                <a:effectLst/>
                <a:latin typeface="+mn-lt"/>
                <a:ea typeface="+mn-ea"/>
                <a:cs typeface="+mn-cs"/>
              </a:rPr>
              <a:t>Per the WHO/IVB database, as of 05 September 2016, 161 countries had introduced MCV2 (and 2 more have plans to introduce during 2016) and 149 countries have rubella containing vaccines (and 9 more have plans to introduce during 2016). </a:t>
            </a:r>
          </a:p>
          <a:p>
            <a:endParaRPr lang="en-US" dirty="0"/>
          </a:p>
        </p:txBody>
      </p:sp>
      <p:sp>
        <p:nvSpPr>
          <p:cNvPr id="4" name="Slide Number Placeholder 3"/>
          <p:cNvSpPr>
            <a:spLocks noGrp="1"/>
          </p:cNvSpPr>
          <p:nvPr>
            <p:ph type="sldNum" sz="quarter" idx="10"/>
          </p:nvPr>
        </p:nvSpPr>
        <p:spPr/>
        <p:txBody>
          <a:bodyPr/>
          <a:lstStyle/>
          <a:p>
            <a:fld id="{E0505F7F-AFF2-40C1-984F-7AF2CE414448}" type="slidenum">
              <a:rPr lang="en-US" smtClean="0"/>
              <a:t>5</a:t>
            </a:fld>
            <a:endParaRPr lang="en-US" dirty="0"/>
          </a:p>
        </p:txBody>
      </p:sp>
    </p:spTree>
    <p:extLst>
      <p:ext uri="{BB962C8B-B14F-4D97-AF65-F5344CB8AC3E}">
        <p14:creationId xmlns:p14="http://schemas.microsoft.com/office/powerpoint/2010/main" val="34776059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0505F7F-AFF2-40C1-984F-7AF2CE414448}" type="slidenum">
              <a:rPr lang="en-US" smtClean="0"/>
              <a:t>6</a:t>
            </a:fld>
            <a:endParaRPr lang="en-US" dirty="0"/>
          </a:p>
        </p:txBody>
      </p:sp>
    </p:spTree>
    <p:extLst>
      <p:ext uri="{BB962C8B-B14F-4D97-AF65-F5344CB8AC3E}">
        <p14:creationId xmlns:p14="http://schemas.microsoft.com/office/powerpoint/2010/main" val="34776059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0505F7F-AFF2-40C1-984F-7AF2CE414448}" type="slidenum">
              <a:rPr lang="en-US" smtClean="0"/>
              <a:t>7</a:t>
            </a:fld>
            <a:endParaRPr lang="en-US" dirty="0"/>
          </a:p>
        </p:txBody>
      </p:sp>
    </p:spTree>
    <p:extLst>
      <p:ext uri="{BB962C8B-B14F-4D97-AF65-F5344CB8AC3E}">
        <p14:creationId xmlns:p14="http://schemas.microsoft.com/office/powerpoint/2010/main" val="35431195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0505F7F-AFF2-40C1-984F-7AF2CE414448}" type="slidenum">
              <a:rPr lang="en-US" smtClean="0"/>
              <a:t>8</a:t>
            </a:fld>
            <a:endParaRPr lang="en-US" dirty="0"/>
          </a:p>
        </p:txBody>
      </p:sp>
    </p:spTree>
    <p:extLst>
      <p:ext uri="{BB962C8B-B14F-4D97-AF65-F5344CB8AC3E}">
        <p14:creationId xmlns:p14="http://schemas.microsoft.com/office/powerpoint/2010/main" val="34776059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India’s approach was as follows:</a:t>
            </a:r>
          </a:p>
          <a:p>
            <a:endParaRPr lang="en-GB" dirty="0"/>
          </a:p>
          <a:p>
            <a:r>
              <a:rPr lang="en-US" dirty="0"/>
              <a:t>Low RI performing districts </a:t>
            </a:r>
            <a:r>
              <a:rPr lang="en-US" dirty="0" smtClean="0"/>
              <a:t> are identified </a:t>
            </a:r>
            <a:r>
              <a:rPr lang="en-US" dirty="0"/>
              <a:t>based on the large number and percentage of unvaccinated and partially vaccinated children </a:t>
            </a:r>
            <a:r>
              <a:rPr lang="en-US" dirty="0" smtClean="0"/>
              <a:t>through  RI.   </a:t>
            </a:r>
            <a:r>
              <a:rPr lang="en-US" dirty="0"/>
              <a:t>In each low performing district, </a:t>
            </a:r>
            <a:r>
              <a:rPr lang="en-US" dirty="0" smtClean="0"/>
              <a:t>communities </a:t>
            </a:r>
            <a:r>
              <a:rPr lang="en-US" dirty="0"/>
              <a:t>at high </a:t>
            </a:r>
            <a:r>
              <a:rPr lang="en-US" dirty="0" smtClean="0"/>
              <a:t>risk are identified </a:t>
            </a:r>
            <a:r>
              <a:rPr lang="en-US" dirty="0"/>
              <a:t>using the following criteria:-</a:t>
            </a:r>
          </a:p>
          <a:p>
            <a:pPr lvl="0"/>
            <a:r>
              <a:rPr lang="en-US" dirty="0"/>
              <a:t>Migrant and mobile communities identified under the polio eradication </a:t>
            </a:r>
            <a:r>
              <a:rPr lang="en-US" dirty="0" smtClean="0"/>
              <a:t>program;</a:t>
            </a:r>
            <a:endParaRPr lang="en-US" dirty="0"/>
          </a:p>
          <a:p>
            <a:pPr lvl="0"/>
            <a:r>
              <a:rPr lang="en-US" dirty="0"/>
              <a:t>Communities where outbreaks of measles/diphtheria have been reported </a:t>
            </a:r>
            <a:r>
              <a:rPr lang="en-US" dirty="0" smtClean="0"/>
              <a:t>recently;</a:t>
            </a:r>
            <a:endParaRPr lang="en-US" dirty="0"/>
          </a:p>
          <a:p>
            <a:pPr lvl="0"/>
            <a:r>
              <a:rPr lang="en-US" dirty="0"/>
              <a:t>Communities served by health </a:t>
            </a:r>
            <a:r>
              <a:rPr lang="en-US" dirty="0" smtClean="0"/>
              <a:t>centers </a:t>
            </a:r>
            <a:r>
              <a:rPr lang="en-US" dirty="0"/>
              <a:t>where the health worker position has been vacant for some </a:t>
            </a:r>
            <a:r>
              <a:rPr lang="en-US" dirty="0" smtClean="0"/>
              <a:t>time;</a:t>
            </a:r>
            <a:endParaRPr lang="en-US" dirty="0"/>
          </a:p>
          <a:p>
            <a:pPr lvl="0"/>
            <a:r>
              <a:rPr lang="en-US" dirty="0"/>
              <a:t>Communities where the health worker has not conducted 3 </a:t>
            </a:r>
            <a:r>
              <a:rPr lang="en-US" dirty="0" smtClean="0"/>
              <a:t> consecutive planned </a:t>
            </a:r>
            <a:r>
              <a:rPr lang="en-US" dirty="0"/>
              <a:t>immunization </a:t>
            </a:r>
            <a:r>
              <a:rPr lang="en-US" dirty="0" smtClean="0"/>
              <a:t>sessions.</a:t>
            </a:r>
            <a:endParaRPr lang="en-US" dirty="0"/>
          </a:p>
          <a:p>
            <a:r>
              <a:rPr lang="en-US" dirty="0"/>
              <a:t> </a:t>
            </a:r>
          </a:p>
          <a:p>
            <a:r>
              <a:rPr lang="en-US" dirty="0"/>
              <a:t>Targeted </a:t>
            </a:r>
            <a:r>
              <a:rPr lang="en-US" dirty="0" smtClean="0"/>
              <a:t>actions are </a:t>
            </a:r>
            <a:r>
              <a:rPr lang="en-US" dirty="0"/>
              <a:t>taken as a part of special drives (Mission </a:t>
            </a:r>
            <a:r>
              <a:rPr lang="en-US" dirty="0" err="1" smtClean="0"/>
              <a:t>Indradhanush</a:t>
            </a:r>
            <a:r>
              <a:rPr lang="en-US" dirty="0" smtClean="0"/>
              <a:t> (Rainbow)) </a:t>
            </a:r>
            <a:r>
              <a:rPr lang="en-US" dirty="0"/>
              <a:t>to ensure routine vaccination, including MCV2 coverage, in these areas. Area-specific micro plans </a:t>
            </a:r>
            <a:r>
              <a:rPr lang="en-US" dirty="0" smtClean="0"/>
              <a:t> are developed</a:t>
            </a:r>
            <a:r>
              <a:rPr lang="en-US" dirty="0"/>
              <a:t>, ensuring availability of </a:t>
            </a:r>
            <a:r>
              <a:rPr lang="en-US" dirty="0" smtClean="0"/>
              <a:t>an adequate </a:t>
            </a:r>
            <a:r>
              <a:rPr lang="en-US" dirty="0"/>
              <a:t>number of trained health workers for vaccination, strong mobilization efforts and intensive monitoring in these areas. </a:t>
            </a:r>
          </a:p>
          <a:p>
            <a:r>
              <a:rPr lang="en-US" dirty="0"/>
              <a:t> </a:t>
            </a:r>
          </a:p>
          <a:p>
            <a:r>
              <a:rPr lang="en-US" dirty="0"/>
              <a:t>Systems are being strengthened for provision of regular routine immunization services in these areas. </a:t>
            </a:r>
          </a:p>
          <a:p>
            <a:endParaRPr lang="en-US" dirty="0"/>
          </a:p>
        </p:txBody>
      </p:sp>
      <p:sp>
        <p:nvSpPr>
          <p:cNvPr id="4" name="Slide Number Placeholder 3"/>
          <p:cNvSpPr>
            <a:spLocks noGrp="1"/>
          </p:cNvSpPr>
          <p:nvPr>
            <p:ph type="sldNum" sz="quarter" idx="10"/>
          </p:nvPr>
        </p:nvSpPr>
        <p:spPr/>
        <p:txBody>
          <a:bodyPr/>
          <a:lstStyle/>
          <a:p>
            <a:fld id="{E0505F7F-AFF2-40C1-984F-7AF2CE414448}" type="slidenum">
              <a:rPr lang="en-US" smtClean="0"/>
              <a:t>10</a:t>
            </a:fld>
            <a:endParaRPr lang="en-US" dirty="0"/>
          </a:p>
        </p:txBody>
      </p:sp>
    </p:spTree>
    <p:extLst>
      <p:ext uri="{BB962C8B-B14F-4D97-AF65-F5344CB8AC3E}">
        <p14:creationId xmlns:p14="http://schemas.microsoft.com/office/powerpoint/2010/main" val="17079462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Second bullet:  Regions have definitions of outbreaks, but these vary by region.  The regional definition varies depending on the level of control in the region.  </a:t>
            </a:r>
            <a:endParaRPr lang="en-US" dirty="0"/>
          </a:p>
        </p:txBody>
      </p:sp>
      <p:sp>
        <p:nvSpPr>
          <p:cNvPr id="4" name="Slide Number Placeholder 3"/>
          <p:cNvSpPr>
            <a:spLocks noGrp="1"/>
          </p:cNvSpPr>
          <p:nvPr>
            <p:ph type="sldNum" sz="quarter" idx="10"/>
          </p:nvPr>
        </p:nvSpPr>
        <p:spPr/>
        <p:txBody>
          <a:bodyPr/>
          <a:lstStyle/>
          <a:p>
            <a:fld id="{E0505F7F-AFF2-40C1-984F-7AF2CE414448}" type="slidenum">
              <a:rPr lang="en-US" smtClean="0"/>
              <a:t>12</a:t>
            </a:fld>
            <a:endParaRPr lang="en-US" dirty="0"/>
          </a:p>
        </p:txBody>
      </p:sp>
    </p:spTree>
    <p:extLst>
      <p:ext uri="{BB962C8B-B14F-4D97-AF65-F5344CB8AC3E}">
        <p14:creationId xmlns:p14="http://schemas.microsoft.com/office/powerpoint/2010/main" val="21938666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AEC5C889-365B-4475-87E4-D5CA7FF71DF2}" type="datetime1">
              <a:rPr lang="en-US" smtClean="0"/>
              <a:t>9/7/2017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334607-36B4-415A-AB02-2AA149A2C99A}" type="slidenum">
              <a:rPr lang="en-US" smtClean="0"/>
              <a:t>‹#›</a:t>
            </a:fld>
            <a:endParaRPr lang="en-US" dirty="0"/>
          </a:p>
        </p:txBody>
      </p:sp>
    </p:spTree>
    <p:extLst>
      <p:ext uri="{BB962C8B-B14F-4D97-AF65-F5344CB8AC3E}">
        <p14:creationId xmlns:p14="http://schemas.microsoft.com/office/powerpoint/2010/main" val="12133110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EBD96A-A65C-422C-AC30-8478565B9935}" type="datetime1">
              <a:rPr lang="en-US" smtClean="0"/>
              <a:t>9/7/2017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334607-36B4-415A-AB02-2AA149A2C99A}" type="slidenum">
              <a:rPr lang="en-US" smtClean="0"/>
              <a:t>‹#›</a:t>
            </a:fld>
            <a:endParaRPr lang="en-US" dirty="0"/>
          </a:p>
        </p:txBody>
      </p:sp>
    </p:spTree>
    <p:extLst>
      <p:ext uri="{BB962C8B-B14F-4D97-AF65-F5344CB8AC3E}">
        <p14:creationId xmlns:p14="http://schemas.microsoft.com/office/powerpoint/2010/main" val="50244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57DCA2B-1189-4D7E-90FD-23A7D794FACB}" type="datetime1">
              <a:rPr lang="en-US" smtClean="0"/>
              <a:t>9/7/2017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334607-36B4-415A-AB02-2AA149A2C99A}" type="slidenum">
              <a:rPr lang="en-US" smtClean="0"/>
              <a:t>‹#›</a:t>
            </a:fld>
            <a:endParaRPr lang="en-US" dirty="0"/>
          </a:p>
        </p:txBody>
      </p:sp>
    </p:spTree>
    <p:extLst>
      <p:ext uri="{BB962C8B-B14F-4D97-AF65-F5344CB8AC3E}">
        <p14:creationId xmlns:p14="http://schemas.microsoft.com/office/powerpoint/2010/main" val="37006400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CFAB1F1-1A6C-4DF3-8A02-4C01518D8F63}" type="datetime1">
              <a:rPr lang="en-US" smtClean="0"/>
              <a:t>9/7/2017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334607-36B4-415A-AB02-2AA149A2C99A}" type="slidenum">
              <a:rPr lang="en-US" smtClean="0"/>
              <a:t>‹#›</a:t>
            </a:fld>
            <a:endParaRPr lang="en-US" dirty="0"/>
          </a:p>
        </p:txBody>
      </p:sp>
    </p:spTree>
    <p:extLst>
      <p:ext uri="{BB962C8B-B14F-4D97-AF65-F5344CB8AC3E}">
        <p14:creationId xmlns:p14="http://schemas.microsoft.com/office/powerpoint/2010/main" val="27772498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3FF5DD-FA13-4FEC-BB4A-AFF66D6EBB5E}" type="datetime1">
              <a:rPr lang="en-US" smtClean="0"/>
              <a:t>9/7/2017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334607-36B4-415A-AB02-2AA149A2C99A}" type="slidenum">
              <a:rPr lang="en-US" smtClean="0"/>
              <a:t>‹#›</a:t>
            </a:fld>
            <a:endParaRPr lang="en-US" dirty="0"/>
          </a:p>
        </p:txBody>
      </p:sp>
    </p:spTree>
    <p:extLst>
      <p:ext uri="{BB962C8B-B14F-4D97-AF65-F5344CB8AC3E}">
        <p14:creationId xmlns:p14="http://schemas.microsoft.com/office/powerpoint/2010/main" val="21478262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22389EE-B3E3-4AE6-A256-37BBC540F3F8}" type="datetime1">
              <a:rPr lang="en-US" smtClean="0"/>
              <a:t>9/7/2017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334607-36B4-415A-AB02-2AA149A2C99A}" type="slidenum">
              <a:rPr lang="en-US" smtClean="0"/>
              <a:t>‹#›</a:t>
            </a:fld>
            <a:endParaRPr lang="en-US" dirty="0"/>
          </a:p>
        </p:txBody>
      </p:sp>
    </p:spTree>
    <p:extLst>
      <p:ext uri="{BB962C8B-B14F-4D97-AF65-F5344CB8AC3E}">
        <p14:creationId xmlns:p14="http://schemas.microsoft.com/office/powerpoint/2010/main" val="25768091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7E3A76B-A423-4076-89C9-418D40A29559}" type="datetime1">
              <a:rPr lang="en-US" smtClean="0"/>
              <a:t>9/7/2017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5334607-36B4-415A-AB02-2AA149A2C99A}" type="slidenum">
              <a:rPr lang="en-US" smtClean="0"/>
              <a:t>‹#›</a:t>
            </a:fld>
            <a:endParaRPr lang="en-US" dirty="0"/>
          </a:p>
        </p:txBody>
      </p:sp>
    </p:spTree>
    <p:extLst>
      <p:ext uri="{BB962C8B-B14F-4D97-AF65-F5344CB8AC3E}">
        <p14:creationId xmlns:p14="http://schemas.microsoft.com/office/powerpoint/2010/main" val="6774656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6DBE1FB-6F7C-4E92-9AFA-35391475354B}" type="datetime1">
              <a:rPr lang="en-US" smtClean="0"/>
              <a:t>9/7/2017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5334607-36B4-415A-AB02-2AA149A2C99A}" type="slidenum">
              <a:rPr lang="en-US" smtClean="0"/>
              <a:t>‹#›</a:t>
            </a:fld>
            <a:endParaRPr lang="en-US" dirty="0"/>
          </a:p>
        </p:txBody>
      </p:sp>
    </p:spTree>
    <p:extLst>
      <p:ext uri="{BB962C8B-B14F-4D97-AF65-F5344CB8AC3E}">
        <p14:creationId xmlns:p14="http://schemas.microsoft.com/office/powerpoint/2010/main" val="37265706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8D2BF50-91F5-4567-8136-3B29F1190851}" type="datetime1">
              <a:rPr lang="en-US" smtClean="0"/>
              <a:t>9/7/2017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5334607-36B4-415A-AB02-2AA149A2C99A}" type="slidenum">
              <a:rPr lang="en-US" smtClean="0"/>
              <a:t>‹#›</a:t>
            </a:fld>
            <a:endParaRPr lang="en-US" dirty="0"/>
          </a:p>
        </p:txBody>
      </p:sp>
    </p:spTree>
    <p:extLst>
      <p:ext uri="{BB962C8B-B14F-4D97-AF65-F5344CB8AC3E}">
        <p14:creationId xmlns:p14="http://schemas.microsoft.com/office/powerpoint/2010/main" val="26819366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1840BB7-F922-4E09-A227-4496FACA4B7A}" type="datetime1">
              <a:rPr lang="en-US" smtClean="0"/>
              <a:t>9/7/2017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334607-36B4-415A-AB02-2AA149A2C99A}" type="slidenum">
              <a:rPr lang="en-US" smtClean="0"/>
              <a:t>‹#›</a:t>
            </a:fld>
            <a:endParaRPr lang="en-US" dirty="0"/>
          </a:p>
        </p:txBody>
      </p:sp>
    </p:spTree>
    <p:extLst>
      <p:ext uri="{BB962C8B-B14F-4D97-AF65-F5344CB8AC3E}">
        <p14:creationId xmlns:p14="http://schemas.microsoft.com/office/powerpoint/2010/main" val="1658076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100E0AE-7890-4613-A8C6-CB0A04C8F807}" type="datetime1">
              <a:rPr lang="en-US" smtClean="0"/>
              <a:t>9/7/2017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334607-36B4-415A-AB02-2AA149A2C99A}" type="slidenum">
              <a:rPr lang="en-US" smtClean="0"/>
              <a:t>‹#›</a:t>
            </a:fld>
            <a:endParaRPr lang="en-US" dirty="0"/>
          </a:p>
        </p:txBody>
      </p:sp>
    </p:spTree>
    <p:extLst>
      <p:ext uri="{BB962C8B-B14F-4D97-AF65-F5344CB8AC3E}">
        <p14:creationId xmlns:p14="http://schemas.microsoft.com/office/powerpoint/2010/main" val="35223862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57B726-E86D-4FC6-84B3-D69039F0E131}" type="datetime1">
              <a:rPr lang="en-US" smtClean="0"/>
              <a:t>9/7/2017</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334607-36B4-415A-AB02-2AA149A2C99A}" type="slidenum">
              <a:rPr lang="en-US" smtClean="0"/>
              <a:t>‹#›</a:t>
            </a:fld>
            <a:endParaRPr lang="en-US" dirty="0"/>
          </a:p>
        </p:txBody>
      </p:sp>
    </p:spTree>
    <p:extLst>
      <p:ext uri="{BB962C8B-B14F-4D97-AF65-F5344CB8AC3E}">
        <p14:creationId xmlns:p14="http://schemas.microsoft.com/office/powerpoint/2010/main" val="8444888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7544" y="476672"/>
            <a:ext cx="8280920" cy="3702273"/>
          </a:xfrm>
        </p:spPr>
        <p:txBody>
          <a:bodyPr>
            <a:noAutofit/>
          </a:bodyPr>
          <a:lstStyle/>
          <a:p>
            <a:pPr lvl="0"/>
            <a:r>
              <a:rPr lang="en-GB" sz="4000" b="1" dirty="0">
                <a:solidFill>
                  <a:srgbClr val="0060A8"/>
                </a:solidFill>
              </a:rPr>
              <a:t>Midterm Review </a:t>
            </a:r>
            <a:r>
              <a:rPr lang="en-GB" sz="4000" b="1" dirty="0" smtClean="0">
                <a:solidFill>
                  <a:srgbClr val="0060A8"/>
                </a:solidFill>
              </a:rPr>
              <a:t>of the</a:t>
            </a:r>
            <a:r>
              <a:rPr lang="en-GB" sz="4000" b="1" dirty="0">
                <a:solidFill>
                  <a:srgbClr val="0060A8"/>
                </a:solidFill>
              </a:rPr>
              <a:t/>
            </a:r>
            <a:br>
              <a:rPr lang="en-GB" sz="4000" b="1" dirty="0">
                <a:solidFill>
                  <a:srgbClr val="0060A8"/>
                </a:solidFill>
              </a:rPr>
            </a:br>
            <a:r>
              <a:rPr lang="en-GB" sz="4000" b="1" dirty="0">
                <a:solidFill>
                  <a:srgbClr val="0060A8"/>
                </a:solidFill>
              </a:rPr>
              <a:t>Global Measles and Rubella Strategic Plan 2012 – </a:t>
            </a:r>
            <a:r>
              <a:rPr lang="en-GB" sz="4000" b="1" dirty="0" smtClean="0">
                <a:solidFill>
                  <a:srgbClr val="0060A8"/>
                </a:solidFill>
              </a:rPr>
              <a:t>2020</a:t>
            </a:r>
            <a:br>
              <a:rPr lang="en-GB" sz="4000" b="1" dirty="0" smtClean="0">
                <a:solidFill>
                  <a:srgbClr val="0060A8"/>
                </a:solidFill>
              </a:rPr>
            </a:br>
            <a:r>
              <a:rPr lang="en-US" sz="4000" dirty="0" smtClean="0"/>
              <a:t> </a:t>
            </a:r>
            <a:r>
              <a:rPr lang="en-US" sz="4000" dirty="0"/>
              <a:t>Summary of the </a:t>
            </a:r>
            <a:r>
              <a:rPr lang="en-US" sz="4000" dirty="0" smtClean="0"/>
              <a:t>Findings </a:t>
            </a:r>
            <a:r>
              <a:rPr lang="en-US" sz="4000" dirty="0"/>
              <a:t>and Implementation Status </a:t>
            </a:r>
            <a:r>
              <a:rPr lang="en-GB" sz="5400" dirty="0">
                <a:solidFill>
                  <a:srgbClr val="0060A8"/>
                </a:solidFill>
              </a:rPr>
              <a:t/>
            </a:r>
            <a:br>
              <a:rPr lang="en-GB" sz="5400" dirty="0">
                <a:solidFill>
                  <a:srgbClr val="0060A8"/>
                </a:solidFill>
              </a:rPr>
            </a:br>
            <a:endParaRPr lang="en-US" sz="5400" dirty="0">
              <a:solidFill>
                <a:srgbClr val="0060A8"/>
              </a:solidFill>
            </a:endParaRPr>
          </a:p>
        </p:txBody>
      </p:sp>
      <p:sp>
        <p:nvSpPr>
          <p:cNvPr id="3" name="Subtitle 2"/>
          <p:cNvSpPr>
            <a:spLocks noGrp="1"/>
          </p:cNvSpPr>
          <p:nvPr>
            <p:ph type="subTitle" idx="1"/>
          </p:nvPr>
        </p:nvSpPr>
        <p:spPr>
          <a:xfrm>
            <a:off x="2411760" y="4825588"/>
            <a:ext cx="6400800" cy="1752600"/>
          </a:xfrm>
        </p:spPr>
        <p:txBody>
          <a:bodyPr>
            <a:normAutofit fontScale="92500" lnSpcReduction="20000"/>
          </a:bodyPr>
          <a:lstStyle/>
          <a:p>
            <a:r>
              <a:rPr lang="en-GB" sz="2800" dirty="0" smtClean="0">
                <a:solidFill>
                  <a:schemeClr val="tx1"/>
                </a:solidFill>
              </a:rPr>
              <a:t>Dr Kaushik </a:t>
            </a:r>
            <a:r>
              <a:rPr lang="en-GB" sz="2800" dirty="0" smtClean="0">
                <a:solidFill>
                  <a:schemeClr val="tx1"/>
                </a:solidFill>
              </a:rPr>
              <a:t>Banerjee</a:t>
            </a:r>
          </a:p>
          <a:p>
            <a:r>
              <a:rPr lang="en-GB" sz="2800" dirty="0" smtClean="0">
                <a:solidFill>
                  <a:schemeClr val="tx1"/>
                </a:solidFill>
              </a:rPr>
              <a:t>M&amp;RI Partners' Meeting</a:t>
            </a:r>
          </a:p>
          <a:p>
            <a:r>
              <a:rPr lang="en-GB" sz="2800" dirty="0" smtClean="0">
                <a:solidFill>
                  <a:schemeClr val="tx1"/>
                </a:solidFill>
              </a:rPr>
              <a:t>Washington DC</a:t>
            </a:r>
          </a:p>
          <a:p>
            <a:r>
              <a:rPr lang="en-GB" sz="2800" dirty="0" smtClean="0">
                <a:solidFill>
                  <a:schemeClr val="tx1"/>
                </a:solidFill>
              </a:rPr>
              <a:t>7 September 2017</a:t>
            </a:r>
            <a:endParaRPr lang="en-GB" sz="2800" dirty="0">
              <a:solidFill>
                <a:schemeClr val="tx1"/>
              </a:solidFill>
            </a:endParaRPr>
          </a:p>
        </p:txBody>
      </p:sp>
      <p:pic>
        <p:nvPicPr>
          <p:cNvPr id="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9552" y="4221088"/>
            <a:ext cx="1872208" cy="23544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Slide Number Placeholder 4"/>
          <p:cNvSpPr>
            <a:spLocks noGrp="1"/>
          </p:cNvSpPr>
          <p:nvPr>
            <p:ph type="sldNum" sz="quarter" idx="12"/>
          </p:nvPr>
        </p:nvSpPr>
        <p:spPr/>
        <p:txBody>
          <a:bodyPr/>
          <a:lstStyle/>
          <a:p>
            <a:fld id="{95334607-36B4-415A-AB02-2AA149A2C99A}" type="slidenum">
              <a:rPr lang="en-US" smtClean="0"/>
              <a:t>1</a:t>
            </a:fld>
            <a:endParaRPr lang="en-US" dirty="0"/>
          </a:p>
        </p:txBody>
      </p:sp>
    </p:spTree>
    <p:extLst>
      <p:ext uri="{BB962C8B-B14F-4D97-AF65-F5344CB8AC3E}">
        <p14:creationId xmlns:p14="http://schemas.microsoft.com/office/powerpoint/2010/main" val="290179732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lvl="0"/>
            <a:r>
              <a:rPr lang="en-US" b="1" dirty="0" smtClean="0"/>
              <a:t>Two </a:t>
            </a:r>
            <a:r>
              <a:rPr lang="en-US" b="1" dirty="0"/>
              <a:t>doses of measles containing vaccine (MCV) or measles-rubella containing vaccine (MRCV) </a:t>
            </a:r>
            <a:r>
              <a:rPr lang="en-US" dirty="0"/>
              <a:t>delivered through ongoing services is the standard for all national immunization programs. Preventive SIAs should be conducted on a regular basis, if routine 2 dose coverage is insufficient to achieve and maintain high population </a:t>
            </a:r>
            <a:r>
              <a:rPr lang="en-US" dirty="0" smtClean="0"/>
              <a:t>immunity</a:t>
            </a:r>
            <a:endParaRPr lang="en-GB" dirty="0" smtClean="0"/>
          </a:p>
        </p:txBody>
      </p:sp>
      <p:sp>
        <p:nvSpPr>
          <p:cNvPr id="4" name="Slide Number Placeholder 3"/>
          <p:cNvSpPr>
            <a:spLocks noGrp="1"/>
          </p:cNvSpPr>
          <p:nvPr>
            <p:ph type="sldNum" sz="quarter" idx="12"/>
          </p:nvPr>
        </p:nvSpPr>
        <p:spPr/>
        <p:txBody>
          <a:bodyPr/>
          <a:lstStyle/>
          <a:p>
            <a:fld id="{95334607-36B4-415A-AB02-2AA149A2C99A}" type="slidenum">
              <a:rPr lang="en-US" smtClean="0"/>
              <a:t>10</a:t>
            </a:fld>
            <a:endParaRPr lang="en-US" dirty="0"/>
          </a:p>
        </p:txBody>
      </p:sp>
      <p:sp>
        <p:nvSpPr>
          <p:cNvPr id="5" name="Title 1"/>
          <p:cNvSpPr txBox="1">
            <a:spLocks/>
          </p:cNvSpPr>
          <p:nvPr/>
        </p:nvSpPr>
        <p:spPr>
          <a:xfrm>
            <a:off x="424780" y="404664"/>
            <a:ext cx="8229600" cy="1143000"/>
          </a:xfrm>
          <a:prstGeom prst="rect">
            <a:avLst/>
          </a:prstGeom>
        </p:spPr>
        <p:txBody>
          <a:bodyPr vert="horz" lIns="91440" tIns="45720" rIns="91440" bIns="45720" rtlCol="0" anchor="ctr">
            <a:normAutofit fontScale="9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b="1" dirty="0" smtClean="0">
                <a:solidFill>
                  <a:schemeClr val="tx2"/>
                </a:solidFill>
              </a:rPr>
              <a:t>Achieve and Maintain High Levels of Population Immunity  </a:t>
            </a:r>
            <a:endParaRPr lang="en-US" b="1" dirty="0">
              <a:solidFill>
                <a:schemeClr val="tx2"/>
              </a:solidFill>
            </a:endParaRPr>
          </a:p>
        </p:txBody>
      </p:sp>
    </p:spTree>
    <p:extLst>
      <p:ext uri="{BB962C8B-B14F-4D97-AF65-F5344CB8AC3E}">
        <p14:creationId xmlns:p14="http://schemas.microsoft.com/office/powerpoint/2010/main" val="238618528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solidFill>
                  <a:schemeClr val="tx2"/>
                </a:solidFill>
              </a:rPr>
              <a:t>Population Immunity </a:t>
            </a:r>
            <a:r>
              <a:rPr lang="en-GB" b="1" dirty="0" smtClean="0">
                <a:solidFill>
                  <a:schemeClr val="tx2"/>
                </a:solidFill>
              </a:rPr>
              <a:t>recommendations – </a:t>
            </a:r>
            <a:r>
              <a:rPr lang="en-US" b="1" dirty="0" smtClean="0">
                <a:solidFill>
                  <a:schemeClr val="tx2"/>
                </a:solidFill>
              </a:rPr>
              <a:t>status </a:t>
            </a:r>
            <a:endParaRPr lang="en-US" b="1" dirty="0">
              <a:solidFill>
                <a:schemeClr val="tx2"/>
              </a:solidFill>
            </a:endParaRPr>
          </a:p>
        </p:txBody>
      </p:sp>
      <p:sp>
        <p:nvSpPr>
          <p:cNvPr id="3" name="Content Placeholder 2"/>
          <p:cNvSpPr>
            <a:spLocks noGrp="1"/>
          </p:cNvSpPr>
          <p:nvPr>
            <p:ph idx="1"/>
          </p:nvPr>
        </p:nvSpPr>
        <p:spPr>
          <a:xfrm>
            <a:off x="395536" y="1844824"/>
            <a:ext cx="8229600" cy="4525963"/>
          </a:xfrm>
        </p:spPr>
        <p:txBody>
          <a:bodyPr>
            <a:normAutofit/>
          </a:bodyPr>
          <a:lstStyle/>
          <a:p>
            <a:r>
              <a:rPr lang="en-US" dirty="0" smtClean="0"/>
              <a:t>Monitor and decrease risk through vaccination</a:t>
            </a:r>
          </a:p>
          <a:p>
            <a:pPr lvl="1"/>
            <a:r>
              <a:rPr lang="en-US" sz="2800" dirty="0" smtClean="0"/>
              <a:t>Status:  Still needs to be systematically implemented in all countries </a:t>
            </a:r>
          </a:p>
          <a:p>
            <a:r>
              <a:rPr lang="en-US" dirty="0" smtClean="0"/>
              <a:t>Implement 2 dose MCV schedule with SIAs as needed</a:t>
            </a:r>
          </a:p>
          <a:p>
            <a:pPr lvl="1"/>
            <a:r>
              <a:rPr lang="en-US" sz="2800" dirty="0" smtClean="0"/>
              <a:t>Status:  New SAGE recommendation to implement 2 doses of MCV in national schedules. SIAs scheduled according to immunity gaps </a:t>
            </a:r>
            <a:endParaRPr lang="en-US" sz="2800" dirty="0"/>
          </a:p>
        </p:txBody>
      </p:sp>
    </p:spTree>
    <p:extLst>
      <p:ext uri="{BB962C8B-B14F-4D97-AF65-F5344CB8AC3E}">
        <p14:creationId xmlns:p14="http://schemas.microsoft.com/office/powerpoint/2010/main" val="298204379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solidFill>
                  <a:schemeClr val="tx2"/>
                </a:solidFill>
              </a:rPr>
              <a:t>Outbreak preparedness and response</a:t>
            </a:r>
            <a:endParaRPr lang="en-US" b="1" dirty="0">
              <a:solidFill>
                <a:schemeClr val="tx2"/>
              </a:solidFill>
            </a:endParaRPr>
          </a:p>
        </p:txBody>
      </p:sp>
      <p:sp>
        <p:nvSpPr>
          <p:cNvPr id="3" name="Content Placeholder 2"/>
          <p:cNvSpPr>
            <a:spLocks noGrp="1"/>
          </p:cNvSpPr>
          <p:nvPr>
            <p:ph idx="1"/>
          </p:nvPr>
        </p:nvSpPr>
        <p:spPr>
          <a:xfrm>
            <a:off x="457200" y="2071389"/>
            <a:ext cx="8229600" cy="4525963"/>
          </a:xfrm>
        </p:spPr>
        <p:txBody>
          <a:bodyPr>
            <a:normAutofit/>
          </a:bodyPr>
          <a:lstStyle/>
          <a:p>
            <a:pPr lvl="0"/>
            <a:r>
              <a:rPr lang="en-US" b="1" dirty="0"/>
              <a:t>Emphasis should be placed on prevention of </a:t>
            </a:r>
            <a:r>
              <a:rPr lang="en-US" b="1" dirty="0" smtClean="0"/>
              <a:t>outbreaks</a:t>
            </a:r>
            <a:endParaRPr lang="en-US" dirty="0"/>
          </a:p>
          <a:p>
            <a:r>
              <a:rPr lang="en-GB" dirty="0" smtClean="0"/>
              <a:t>All measles and rubella </a:t>
            </a:r>
            <a:r>
              <a:rPr lang="en-GB" b="1" dirty="0" smtClean="0"/>
              <a:t>outbreaks should be promptly investigated </a:t>
            </a:r>
            <a:r>
              <a:rPr lang="en-GB" dirty="0" smtClean="0"/>
              <a:t>and used to develop a susceptibility profile of the population</a:t>
            </a:r>
          </a:p>
        </p:txBody>
      </p:sp>
      <p:sp>
        <p:nvSpPr>
          <p:cNvPr id="4" name="Slide Number Placeholder 3"/>
          <p:cNvSpPr>
            <a:spLocks noGrp="1"/>
          </p:cNvSpPr>
          <p:nvPr>
            <p:ph type="sldNum" sz="quarter" idx="12"/>
          </p:nvPr>
        </p:nvSpPr>
        <p:spPr/>
        <p:txBody>
          <a:bodyPr/>
          <a:lstStyle/>
          <a:p>
            <a:fld id="{95334607-36B4-415A-AB02-2AA149A2C99A}" type="slidenum">
              <a:rPr lang="en-US" smtClean="0"/>
              <a:t>12</a:t>
            </a:fld>
            <a:endParaRPr lang="en-US" dirty="0"/>
          </a:p>
        </p:txBody>
      </p:sp>
    </p:spTree>
    <p:extLst>
      <p:ext uri="{BB962C8B-B14F-4D97-AF65-F5344CB8AC3E}">
        <p14:creationId xmlns:p14="http://schemas.microsoft.com/office/powerpoint/2010/main" val="275764707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8229600" cy="1143000"/>
          </a:xfrm>
        </p:spPr>
        <p:txBody>
          <a:bodyPr>
            <a:normAutofit fontScale="90000"/>
          </a:bodyPr>
          <a:lstStyle/>
          <a:p>
            <a:r>
              <a:rPr lang="en-US" b="1" dirty="0" smtClean="0">
                <a:solidFill>
                  <a:schemeClr val="tx2"/>
                </a:solidFill>
              </a:rPr>
              <a:t>Outbreaks </a:t>
            </a:r>
            <a:r>
              <a:rPr lang="en-GB" b="1" dirty="0">
                <a:solidFill>
                  <a:schemeClr val="tx2"/>
                </a:solidFill>
              </a:rPr>
              <a:t>recommendations – </a:t>
            </a:r>
            <a:r>
              <a:rPr lang="en-US" b="1" dirty="0">
                <a:solidFill>
                  <a:schemeClr val="tx2"/>
                </a:solidFill>
              </a:rPr>
              <a:t>status</a:t>
            </a:r>
            <a:endParaRPr lang="en-US" b="1" dirty="0">
              <a:solidFill>
                <a:schemeClr val="tx2"/>
              </a:solidFill>
            </a:endParaRPr>
          </a:p>
        </p:txBody>
      </p:sp>
      <p:sp>
        <p:nvSpPr>
          <p:cNvPr id="3" name="Content Placeholder 2"/>
          <p:cNvSpPr>
            <a:spLocks noGrp="1"/>
          </p:cNvSpPr>
          <p:nvPr>
            <p:ph idx="1"/>
          </p:nvPr>
        </p:nvSpPr>
        <p:spPr>
          <a:xfrm>
            <a:off x="467544" y="1484784"/>
            <a:ext cx="8229600" cy="4929411"/>
          </a:xfrm>
        </p:spPr>
        <p:txBody>
          <a:bodyPr>
            <a:normAutofit fontScale="85000" lnSpcReduction="10000"/>
          </a:bodyPr>
          <a:lstStyle/>
          <a:p>
            <a:r>
              <a:rPr lang="en-US" dirty="0" smtClean="0"/>
              <a:t>Ensure </a:t>
            </a:r>
            <a:r>
              <a:rPr lang="en-US" dirty="0"/>
              <a:t>countries have outbreak preparedness and response plans</a:t>
            </a:r>
            <a:r>
              <a:rPr lang="en-US" dirty="0" smtClean="0"/>
              <a:t> </a:t>
            </a:r>
          </a:p>
          <a:p>
            <a:pPr lvl="1"/>
            <a:r>
              <a:rPr lang="en-US" sz="2800" dirty="0" smtClean="0"/>
              <a:t>Status: Outbreak investigation and </a:t>
            </a:r>
            <a:r>
              <a:rPr lang="en-US" sz="2800" dirty="0" smtClean="0"/>
              <a:t>response </a:t>
            </a:r>
            <a:r>
              <a:rPr lang="en-US" sz="2800" dirty="0" smtClean="0"/>
              <a:t>guidelines in preparation </a:t>
            </a:r>
          </a:p>
          <a:p>
            <a:r>
              <a:rPr lang="en-US" dirty="0" smtClean="0"/>
              <a:t>Use </a:t>
            </a:r>
            <a:r>
              <a:rPr lang="en-US" dirty="0"/>
              <a:t>outbreaks to decrease nosocomial transmission</a:t>
            </a:r>
            <a:r>
              <a:rPr lang="en-US" dirty="0" smtClean="0"/>
              <a:t> </a:t>
            </a:r>
          </a:p>
          <a:p>
            <a:pPr lvl="1"/>
            <a:r>
              <a:rPr lang="en-US" sz="2800" dirty="0" smtClean="0"/>
              <a:t>Status: Standing SAGE recommendation </a:t>
            </a:r>
          </a:p>
          <a:p>
            <a:r>
              <a:rPr lang="en-US" dirty="0" smtClean="0"/>
              <a:t>Respond </a:t>
            </a:r>
            <a:r>
              <a:rPr lang="en-US" dirty="0"/>
              <a:t>promptly </a:t>
            </a:r>
            <a:r>
              <a:rPr lang="en-US" dirty="0" smtClean="0"/>
              <a:t>to </a:t>
            </a:r>
            <a:r>
              <a:rPr lang="en-US" dirty="0"/>
              <a:t>outbreaks and create immunity profiles</a:t>
            </a:r>
            <a:r>
              <a:rPr lang="en-US" dirty="0" smtClean="0"/>
              <a:t> </a:t>
            </a:r>
          </a:p>
          <a:p>
            <a:pPr lvl="1"/>
            <a:r>
              <a:rPr lang="en-US" sz="2800" dirty="0" smtClean="0"/>
              <a:t>Status:  In process </a:t>
            </a:r>
          </a:p>
          <a:p>
            <a:r>
              <a:rPr lang="en-US" dirty="0" smtClean="0"/>
              <a:t>Develop protocols on investigating outbreaks and using data for action </a:t>
            </a:r>
          </a:p>
          <a:p>
            <a:pPr lvl="1"/>
            <a:r>
              <a:rPr lang="en-US" dirty="0"/>
              <a:t>Status: New </a:t>
            </a:r>
            <a:r>
              <a:rPr lang="en-US" dirty="0" smtClean="0"/>
              <a:t>SOP</a:t>
            </a:r>
            <a:r>
              <a:rPr lang="en-US" dirty="0" smtClean="0"/>
              <a:t> </a:t>
            </a:r>
            <a:r>
              <a:rPr lang="en-US" dirty="0"/>
              <a:t>on outbreaks response in preparation</a:t>
            </a:r>
          </a:p>
          <a:p>
            <a:pPr lvl="1"/>
            <a:endParaRPr lang="en-US" sz="2800" dirty="0"/>
          </a:p>
        </p:txBody>
      </p:sp>
    </p:spTree>
    <p:extLst>
      <p:ext uri="{BB962C8B-B14F-4D97-AF65-F5344CB8AC3E}">
        <p14:creationId xmlns:p14="http://schemas.microsoft.com/office/powerpoint/2010/main" val="163723162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260648"/>
            <a:ext cx="8686800" cy="1143000"/>
          </a:xfrm>
        </p:spPr>
        <p:txBody>
          <a:bodyPr>
            <a:normAutofit fontScale="90000"/>
          </a:bodyPr>
          <a:lstStyle/>
          <a:p>
            <a:r>
              <a:rPr lang="en-GB" b="1" dirty="0" smtClean="0">
                <a:solidFill>
                  <a:schemeClr val="tx2"/>
                </a:solidFill>
              </a:rPr>
              <a:t>Communications – recommendations</a:t>
            </a:r>
            <a:endParaRPr lang="en-US" b="1" dirty="0">
              <a:solidFill>
                <a:schemeClr val="tx2"/>
              </a:solidFill>
            </a:endParaRPr>
          </a:p>
        </p:txBody>
      </p:sp>
      <p:sp>
        <p:nvSpPr>
          <p:cNvPr id="3" name="Content Placeholder 2"/>
          <p:cNvSpPr>
            <a:spLocks noGrp="1"/>
          </p:cNvSpPr>
          <p:nvPr>
            <p:ph idx="1"/>
          </p:nvPr>
        </p:nvSpPr>
        <p:spPr/>
        <p:txBody>
          <a:bodyPr>
            <a:normAutofit/>
          </a:bodyPr>
          <a:lstStyle/>
          <a:p>
            <a:r>
              <a:rPr lang="en-GB" b="1" dirty="0" smtClean="0"/>
              <a:t>Increased resources are needed for communication</a:t>
            </a:r>
            <a:r>
              <a:rPr lang="en-GB" dirty="0" smtClean="0"/>
              <a:t> to raise the visibility of vaccine preventable diseases with a focus on measles and rubella   </a:t>
            </a:r>
          </a:p>
          <a:p>
            <a:r>
              <a:rPr lang="en-GB" dirty="0" smtClean="0"/>
              <a:t>Creating and promoting demand for immunization requires long term investment</a:t>
            </a:r>
          </a:p>
        </p:txBody>
      </p:sp>
      <p:sp>
        <p:nvSpPr>
          <p:cNvPr id="4" name="Slide Number Placeholder 3"/>
          <p:cNvSpPr>
            <a:spLocks noGrp="1"/>
          </p:cNvSpPr>
          <p:nvPr>
            <p:ph type="sldNum" sz="quarter" idx="12"/>
          </p:nvPr>
        </p:nvSpPr>
        <p:spPr/>
        <p:txBody>
          <a:bodyPr/>
          <a:lstStyle/>
          <a:p>
            <a:fld id="{95334607-36B4-415A-AB02-2AA149A2C99A}" type="slidenum">
              <a:rPr lang="en-US" smtClean="0"/>
              <a:t>14</a:t>
            </a:fld>
            <a:endParaRPr lang="en-US" dirty="0"/>
          </a:p>
        </p:txBody>
      </p:sp>
    </p:spTree>
    <p:extLst>
      <p:ext uri="{BB962C8B-B14F-4D97-AF65-F5344CB8AC3E}">
        <p14:creationId xmlns:p14="http://schemas.microsoft.com/office/powerpoint/2010/main" val="251462838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chemeClr val="tx2"/>
                </a:solidFill>
              </a:rPr>
              <a:t>Communications </a:t>
            </a:r>
            <a:r>
              <a:rPr lang="en-GB" b="1" dirty="0">
                <a:solidFill>
                  <a:schemeClr val="tx2"/>
                </a:solidFill>
              </a:rPr>
              <a:t>recommendations – </a:t>
            </a:r>
            <a:r>
              <a:rPr lang="en-US" b="1" dirty="0">
                <a:solidFill>
                  <a:schemeClr val="tx2"/>
                </a:solidFill>
              </a:rPr>
              <a:t>status</a:t>
            </a:r>
            <a:endParaRPr lang="en-US" b="1" dirty="0">
              <a:solidFill>
                <a:schemeClr val="tx2"/>
              </a:solidFill>
            </a:endParaRPr>
          </a:p>
        </p:txBody>
      </p:sp>
      <p:sp>
        <p:nvSpPr>
          <p:cNvPr id="5" name="Content Placeholder 4"/>
          <p:cNvSpPr>
            <a:spLocks noGrp="1"/>
          </p:cNvSpPr>
          <p:nvPr>
            <p:ph idx="1"/>
          </p:nvPr>
        </p:nvSpPr>
        <p:spPr/>
        <p:txBody>
          <a:bodyPr>
            <a:normAutofit fontScale="92500"/>
          </a:bodyPr>
          <a:lstStyle/>
          <a:p>
            <a:r>
              <a:rPr lang="en-US" dirty="0" smtClean="0"/>
              <a:t>Create targeted communications messages</a:t>
            </a:r>
          </a:p>
          <a:p>
            <a:pPr lvl="1"/>
            <a:r>
              <a:rPr lang="en-US" sz="2800" dirty="0" smtClean="0"/>
              <a:t>Status:  Pending </a:t>
            </a:r>
          </a:p>
          <a:p>
            <a:r>
              <a:rPr lang="en-US" dirty="0" smtClean="0"/>
              <a:t>Develop rubella messages</a:t>
            </a:r>
          </a:p>
          <a:p>
            <a:pPr lvl="1"/>
            <a:r>
              <a:rPr lang="en-US" sz="2800" dirty="0" smtClean="0"/>
              <a:t>Status: Pending </a:t>
            </a:r>
          </a:p>
          <a:p>
            <a:r>
              <a:rPr lang="en-US" dirty="0" smtClean="0"/>
              <a:t>Address vaccine hesitancy</a:t>
            </a:r>
          </a:p>
          <a:p>
            <a:pPr lvl="1"/>
            <a:r>
              <a:rPr lang="en-US" sz="2800" dirty="0" smtClean="0"/>
              <a:t>Status: Ongoing activity through SAGE WG and </a:t>
            </a:r>
            <a:r>
              <a:rPr lang="en-US" sz="2800" dirty="0" err="1" smtClean="0"/>
              <a:t>Gavi</a:t>
            </a:r>
            <a:r>
              <a:rPr lang="en-US" sz="2800" dirty="0" smtClean="0"/>
              <a:t> </a:t>
            </a:r>
          </a:p>
          <a:p>
            <a:r>
              <a:rPr lang="en-US" dirty="0" smtClean="0"/>
              <a:t>Conduct research to identify effective messages</a:t>
            </a:r>
          </a:p>
          <a:p>
            <a:pPr lvl="1"/>
            <a:r>
              <a:rPr lang="en-US" sz="2800" dirty="0" smtClean="0"/>
              <a:t>Status: Ongoing activity </a:t>
            </a:r>
          </a:p>
          <a:p>
            <a:endParaRPr lang="en-US" dirty="0" smtClean="0"/>
          </a:p>
        </p:txBody>
      </p:sp>
    </p:spTree>
    <p:extLst>
      <p:ext uri="{BB962C8B-B14F-4D97-AF65-F5344CB8AC3E}">
        <p14:creationId xmlns:p14="http://schemas.microsoft.com/office/powerpoint/2010/main" val="12295560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solidFill>
                  <a:schemeClr val="tx2"/>
                </a:solidFill>
              </a:rPr>
              <a:t>Research and </a:t>
            </a:r>
            <a:r>
              <a:rPr lang="en-GB" b="1" dirty="0" smtClean="0">
                <a:solidFill>
                  <a:schemeClr val="tx2"/>
                </a:solidFill>
              </a:rPr>
              <a:t>development –  </a:t>
            </a:r>
            <a:r>
              <a:rPr lang="en-GB" b="1" dirty="0" smtClean="0">
                <a:solidFill>
                  <a:schemeClr val="tx2"/>
                </a:solidFill>
              </a:rPr>
              <a:t>recommendations</a:t>
            </a:r>
            <a:endParaRPr lang="en-US" b="1" dirty="0">
              <a:solidFill>
                <a:schemeClr val="tx2"/>
              </a:solidFill>
            </a:endParaRPr>
          </a:p>
        </p:txBody>
      </p:sp>
      <p:sp>
        <p:nvSpPr>
          <p:cNvPr id="3" name="Content Placeholder 2"/>
          <p:cNvSpPr>
            <a:spLocks noGrp="1"/>
          </p:cNvSpPr>
          <p:nvPr>
            <p:ph idx="1"/>
          </p:nvPr>
        </p:nvSpPr>
        <p:spPr/>
        <p:txBody>
          <a:bodyPr>
            <a:normAutofit lnSpcReduction="10000"/>
          </a:bodyPr>
          <a:lstStyle/>
          <a:p>
            <a:r>
              <a:rPr lang="en-GB" b="1" dirty="0" smtClean="0"/>
              <a:t>Programmatically-oriented operations research</a:t>
            </a:r>
            <a:r>
              <a:rPr lang="en-GB" dirty="0" smtClean="0"/>
              <a:t>, in addition to technologically-oriented research, should be used to determine how best to terminate measles transmission including achieving optimal uptake of vaccination in populations, which populations should be targeted for special immunization efforts, how to optimize surveillance systems, and the economic impact of disease</a:t>
            </a:r>
          </a:p>
        </p:txBody>
      </p:sp>
      <p:sp>
        <p:nvSpPr>
          <p:cNvPr id="4" name="Slide Number Placeholder 3"/>
          <p:cNvSpPr>
            <a:spLocks noGrp="1"/>
          </p:cNvSpPr>
          <p:nvPr>
            <p:ph type="sldNum" sz="quarter" idx="12"/>
          </p:nvPr>
        </p:nvSpPr>
        <p:spPr/>
        <p:txBody>
          <a:bodyPr/>
          <a:lstStyle/>
          <a:p>
            <a:fld id="{95334607-36B4-415A-AB02-2AA149A2C99A}" type="slidenum">
              <a:rPr lang="en-US" smtClean="0"/>
              <a:t>16</a:t>
            </a:fld>
            <a:endParaRPr lang="en-US" dirty="0"/>
          </a:p>
        </p:txBody>
      </p:sp>
    </p:spTree>
    <p:extLst>
      <p:ext uri="{BB962C8B-B14F-4D97-AF65-F5344CB8AC3E}">
        <p14:creationId xmlns:p14="http://schemas.microsoft.com/office/powerpoint/2010/main" val="75850740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8229600" cy="1143000"/>
          </a:xfrm>
        </p:spPr>
        <p:txBody>
          <a:bodyPr>
            <a:normAutofit fontScale="90000"/>
          </a:bodyPr>
          <a:lstStyle/>
          <a:p>
            <a:r>
              <a:rPr lang="en-US" b="1" dirty="0" smtClean="0">
                <a:solidFill>
                  <a:schemeClr val="tx2"/>
                </a:solidFill>
              </a:rPr>
              <a:t>Research recommendations</a:t>
            </a:r>
            <a:r>
              <a:rPr lang="en-GB" b="1" dirty="0">
                <a:solidFill>
                  <a:schemeClr val="tx2"/>
                </a:solidFill>
              </a:rPr>
              <a:t> – </a:t>
            </a:r>
            <a:r>
              <a:rPr lang="en-US" b="1" dirty="0">
                <a:solidFill>
                  <a:schemeClr val="tx2"/>
                </a:solidFill>
              </a:rPr>
              <a:t>status</a:t>
            </a:r>
            <a:endParaRPr lang="en-US" b="1" dirty="0">
              <a:solidFill>
                <a:schemeClr val="tx2"/>
              </a:solidFill>
            </a:endParaRPr>
          </a:p>
        </p:txBody>
      </p:sp>
      <p:sp>
        <p:nvSpPr>
          <p:cNvPr id="3" name="Content Placeholder 2"/>
          <p:cNvSpPr>
            <a:spLocks noGrp="1"/>
          </p:cNvSpPr>
          <p:nvPr>
            <p:ph idx="1"/>
          </p:nvPr>
        </p:nvSpPr>
        <p:spPr>
          <a:xfrm>
            <a:off x="539552" y="1340768"/>
            <a:ext cx="8229600" cy="4525963"/>
          </a:xfrm>
        </p:spPr>
        <p:txBody>
          <a:bodyPr>
            <a:normAutofit fontScale="92500" lnSpcReduction="20000"/>
          </a:bodyPr>
          <a:lstStyle/>
          <a:p>
            <a:r>
              <a:rPr lang="en-US" dirty="0" smtClean="0"/>
              <a:t>Review </a:t>
            </a:r>
            <a:r>
              <a:rPr lang="en-US" dirty="0"/>
              <a:t>appropriateness of surveillance indicator</a:t>
            </a:r>
            <a:r>
              <a:rPr lang="en-US" dirty="0" smtClean="0"/>
              <a:t> </a:t>
            </a:r>
          </a:p>
          <a:p>
            <a:pPr lvl="1"/>
            <a:r>
              <a:rPr lang="en-US" sz="2800" dirty="0" smtClean="0"/>
              <a:t>Status:  Deferred </a:t>
            </a:r>
          </a:p>
          <a:p>
            <a:r>
              <a:rPr lang="en-US" dirty="0" smtClean="0"/>
              <a:t>Re-evaluate </a:t>
            </a:r>
            <a:r>
              <a:rPr lang="en-US" dirty="0"/>
              <a:t>methods to identify target age range for immunization</a:t>
            </a:r>
            <a:r>
              <a:rPr lang="en-US" dirty="0" smtClean="0"/>
              <a:t> </a:t>
            </a:r>
          </a:p>
          <a:p>
            <a:pPr lvl="1"/>
            <a:r>
              <a:rPr lang="en-US" sz="2800" dirty="0" smtClean="0"/>
              <a:t>Status: In process through SAGE MR WG </a:t>
            </a:r>
          </a:p>
          <a:p>
            <a:r>
              <a:rPr lang="en-US" dirty="0" smtClean="0"/>
              <a:t>Develop </a:t>
            </a:r>
            <a:r>
              <a:rPr lang="en-US" dirty="0"/>
              <a:t>country guidance to assess economic burden of outbreaks</a:t>
            </a:r>
            <a:r>
              <a:rPr lang="en-US" dirty="0" smtClean="0"/>
              <a:t> </a:t>
            </a:r>
          </a:p>
          <a:p>
            <a:pPr lvl="1"/>
            <a:r>
              <a:rPr lang="en-US" sz="2800" dirty="0" smtClean="0"/>
              <a:t>Status: Deferred </a:t>
            </a:r>
          </a:p>
          <a:p>
            <a:r>
              <a:rPr lang="en-US" dirty="0" smtClean="0"/>
              <a:t>Identify </a:t>
            </a:r>
            <a:r>
              <a:rPr lang="en-US" dirty="0"/>
              <a:t>positive and negative impact </a:t>
            </a:r>
            <a:r>
              <a:rPr lang="en-US" dirty="0" smtClean="0"/>
              <a:t>of measles and rubella elimination </a:t>
            </a:r>
            <a:r>
              <a:rPr lang="en-US" dirty="0"/>
              <a:t>on </a:t>
            </a:r>
            <a:r>
              <a:rPr lang="en-US" dirty="0" smtClean="0"/>
              <a:t>routine immunization </a:t>
            </a:r>
          </a:p>
          <a:p>
            <a:pPr lvl="1"/>
            <a:r>
              <a:rPr lang="en-US" sz="2800" dirty="0" smtClean="0"/>
              <a:t>Status: Ongoing activity </a:t>
            </a:r>
            <a:endParaRPr lang="en-US" sz="2800" dirty="0"/>
          </a:p>
        </p:txBody>
      </p:sp>
    </p:spTree>
    <p:extLst>
      <p:ext uri="{BB962C8B-B14F-4D97-AF65-F5344CB8AC3E}">
        <p14:creationId xmlns:p14="http://schemas.microsoft.com/office/powerpoint/2010/main" val="391102882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6632"/>
            <a:ext cx="9144000" cy="1143000"/>
          </a:xfrm>
        </p:spPr>
        <p:txBody>
          <a:bodyPr>
            <a:noAutofit/>
          </a:bodyPr>
          <a:lstStyle/>
          <a:p>
            <a:r>
              <a:rPr lang="en-GB" b="1" dirty="0" smtClean="0">
                <a:solidFill>
                  <a:schemeClr val="tx2"/>
                </a:solidFill>
              </a:rPr>
              <a:t>Polio </a:t>
            </a:r>
            <a:r>
              <a:rPr lang="en-GB" b="1" dirty="0" smtClean="0">
                <a:solidFill>
                  <a:schemeClr val="tx2"/>
                </a:solidFill>
              </a:rPr>
              <a:t>transition – </a:t>
            </a:r>
            <a:r>
              <a:rPr lang="en-GB" b="1" dirty="0">
                <a:solidFill>
                  <a:schemeClr val="tx2"/>
                </a:solidFill>
              </a:rPr>
              <a:t>recommendations</a:t>
            </a:r>
            <a:endParaRPr lang="en-US" b="1" dirty="0">
              <a:solidFill>
                <a:schemeClr val="tx2"/>
              </a:solidFill>
            </a:endParaRPr>
          </a:p>
        </p:txBody>
      </p:sp>
      <p:sp>
        <p:nvSpPr>
          <p:cNvPr id="3" name="Content Placeholder 2"/>
          <p:cNvSpPr>
            <a:spLocks noGrp="1"/>
          </p:cNvSpPr>
          <p:nvPr>
            <p:ph idx="1"/>
          </p:nvPr>
        </p:nvSpPr>
        <p:spPr>
          <a:xfrm>
            <a:off x="457200" y="1451917"/>
            <a:ext cx="8229600" cy="5361459"/>
          </a:xfrm>
        </p:spPr>
        <p:txBody>
          <a:bodyPr>
            <a:normAutofit/>
          </a:bodyPr>
          <a:lstStyle/>
          <a:p>
            <a:r>
              <a:rPr lang="en-US" sz="2800" b="1" dirty="0" smtClean="0"/>
              <a:t>Focus </a:t>
            </a:r>
            <a:r>
              <a:rPr lang="en-US" sz="2800" b="1" dirty="0"/>
              <a:t>on transition of </a:t>
            </a:r>
            <a:r>
              <a:rPr lang="en-US" sz="2800" b="1" dirty="0" smtClean="0"/>
              <a:t>GPEI funded immunization program capacity (including surveillance capacity)</a:t>
            </a:r>
            <a:r>
              <a:rPr lang="en-US" sz="2800" b="1" dirty="0" smtClean="0">
                <a:solidFill>
                  <a:srgbClr val="FF0000"/>
                </a:solidFill>
              </a:rPr>
              <a:t> </a:t>
            </a:r>
            <a:r>
              <a:rPr lang="en-US" sz="2800" b="1" dirty="0" smtClean="0"/>
              <a:t>is </a:t>
            </a:r>
            <a:r>
              <a:rPr lang="en-US" sz="2800" b="1" dirty="0"/>
              <a:t>urgent</a:t>
            </a:r>
            <a:r>
              <a:rPr lang="en-US" sz="2800" dirty="0"/>
              <a:t> and needs to be a top </a:t>
            </a:r>
            <a:r>
              <a:rPr lang="en-US" sz="2800" dirty="0" smtClean="0"/>
              <a:t>priority</a:t>
            </a:r>
            <a:endParaRPr lang="en-US" sz="2800" dirty="0"/>
          </a:p>
          <a:p>
            <a:pPr lvl="0"/>
            <a:r>
              <a:rPr lang="en-GB" sz="2800" dirty="0" smtClean="0"/>
              <a:t>All stakeholders involved in control and elimination of measles and rubella should engage in polio transition</a:t>
            </a:r>
            <a:endParaRPr lang="en-GB" sz="2800" dirty="0"/>
          </a:p>
          <a:p>
            <a:pPr lvl="0"/>
            <a:r>
              <a:rPr lang="en-GB" sz="2800" dirty="0" smtClean="0"/>
              <a:t>Strengthening </a:t>
            </a:r>
            <a:r>
              <a:rPr lang="en-GB" sz="2800" dirty="0"/>
              <a:t>immunization systems and the control and </a:t>
            </a:r>
            <a:r>
              <a:rPr lang="en-GB" sz="2800" b="1" dirty="0" smtClean="0"/>
              <a:t>elimination of </a:t>
            </a:r>
            <a:r>
              <a:rPr lang="en-GB" sz="2800" b="1" dirty="0"/>
              <a:t>measles and rubella should be designated as high priorities</a:t>
            </a:r>
            <a:r>
              <a:rPr lang="en-GB" sz="2800" dirty="0"/>
              <a:t> for polio </a:t>
            </a:r>
            <a:r>
              <a:rPr lang="en-GB" sz="2800" dirty="0" smtClean="0"/>
              <a:t>transition planning and </a:t>
            </a:r>
            <a:r>
              <a:rPr lang="en-GB" sz="2800" dirty="0" smtClean="0"/>
              <a:t>implementation</a:t>
            </a:r>
            <a:endParaRPr lang="en-GB" sz="2800" dirty="0" smtClean="0"/>
          </a:p>
        </p:txBody>
      </p:sp>
      <p:sp>
        <p:nvSpPr>
          <p:cNvPr id="4" name="Slide Number Placeholder 3"/>
          <p:cNvSpPr>
            <a:spLocks noGrp="1"/>
          </p:cNvSpPr>
          <p:nvPr>
            <p:ph type="sldNum" sz="quarter" idx="12"/>
          </p:nvPr>
        </p:nvSpPr>
        <p:spPr/>
        <p:txBody>
          <a:bodyPr/>
          <a:lstStyle/>
          <a:p>
            <a:fld id="{95334607-36B4-415A-AB02-2AA149A2C99A}" type="slidenum">
              <a:rPr lang="en-US" smtClean="0"/>
              <a:t>18</a:t>
            </a:fld>
            <a:endParaRPr lang="en-US" dirty="0"/>
          </a:p>
        </p:txBody>
      </p:sp>
    </p:spTree>
    <p:extLst>
      <p:ext uri="{BB962C8B-B14F-4D97-AF65-F5344CB8AC3E}">
        <p14:creationId xmlns:p14="http://schemas.microsoft.com/office/powerpoint/2010/main" val="285771280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4624"/>
            <a:ext cx="8229600" cy="1143000"/>
          </a:xfrm>
        </p:spPr>
        <p:txBody>
          <a:bodyPr>
            <a:normAutofit fontScale="90000"/>
          </a:bodyPr>
          <a:lstStyle/>
          <a:p>
            <a:r>
              <a:rPr lang="en-GB" b="1" dirty="0" smtClean="0">
                <a:solidFill>
                  <a:schemeClr val="tx2"/>
                </a:solidFill>
              </a:rPr>
              <a:t>Resource </a:t>
            </a:r>
            <a:r>
              <a:rPr lang="en-GB" b="1" dirty="0">
                <a:solidFill>
                  <a:schemeClr val="tx2"/>
                </a:solidFill>
              </a:rPr>
              <a:t>M</a:t>
            </a:r>
            <a:r>
              <a:rPr lang="en-GB" b="1" dirty="0" smtClean="0">
                <a:solidFill>
                  <a:schemeClr val="tx2"/>
                </a:solidFill>
              </a:rPr>
              <a:t>obilization and Advocacy - </a:t>
            </a:r>
            <a:br>
              <a:rPr lang="en-GB" b="1" dirty="0" smtClean="0">
                <a:solidFill>
                  <a:schemeClr val="tx2"/>
                </a:solidFill>
              </a:rPr>
            </a:br>
            <a:r>
              <a:rPr lang="en-GB" b="1" dirty="0" smtClean="0">
                <a:solidFill>
                  <a:schemeClr val="tx2"/>
                </a:solidFill>
              </a:rPr>
              <a:t>recommendations</a:t>
            </a:r>
            <a:endParaRPr lang="en-US" b="1" dirty="0">
              <a:solidFill>
                <a:schemeClr val="tx2"/>
              </a:solidFill>
            </a:endParaRPr>
          </a:p>
        </p:txBody>
      </p:sp>
      <p:sp>
        <p:nvSpPr>
          <p:cNvPr id="3" name="Content Placeholder 2"/>
          <p:cNvSpPr>
            <a:spLocks noGrp="1"/>
          </p:cNvSpPr>
          <p:nvPr>
            <p:ph idx="1"/>
          </p:nvPr>
        </p:nvSpPr>
        <p:spPr>
          <a:xfrm>
            <a:off x="457200" y="1412776"/>
            <a:ext cx="8229600" cy="5112568"/>
          </a:xfrm>
        </p:spPr>
        <p:txBody>
          <a:bodyPr>
            <a:normAutofit/>
          </a:bodyPr>
          <a:lstStyle/>
          <a:p>
            <a:r>
              <a:rPr lang="en-GB" b="1" dirty="0" smtClean="0"/>
              <a:t>A multi-year </a:t>
            </a:r>
            <a:r>
              <a:rPr lang="en-GB" b="1" dirty="0"/>
              <a:t>Financial Resource </a:t>
            </a:r>
            <a:r>
              <a:rPr lang="en-GB" b="1" dirty="0" smtClean="0"/>
              <a:t>Requirement (FRR) document</a:t>
            </a:r>
            <a:r>
              <a:rPr lang="en-GB" dirty="0" smtClean="0"/>
              <a:t> for measles and rubella vaccination in the context of overall immunization systems should be developed.</a:t>
            </a:r>
          </a:p>
          <a:p>
            <a:r>
              <a:rPr lang="en-US" dirty="0"/>
              <a:t>The recent </a:t>
            </a:r>
            <a:r>
              <a:rPr lang="en-US" b="1" dirty="0"/>
              <a:t>welcome additional support from Gavi for measles and rubella activities provides a major step forward </a:t>
            </a:r>
            <a:r>
              <a:rPr lang="en-US" dirty="0"/>
              <a:t>for achieving measles and rubella goals.  However, </a:t>
            </a:r>
            <a:r>
              <a:rPr lang="en-US" b="1" dirty="0"/>
              <a:t>it is </a:t>
            </a:r>
            <a:r>
              <a:rPr lang="en-US" b="1" u="sng" dirty="0"/>
              <a:t>not</a:t>
            </a:r>
            <a:r>
              <a:rPr lang="en-US" b="1" dirty="0"/>
              <a:t>, in itself, sufficient to provide adequate assistance </a:t>
            </a:r>
            <a:r>
              <a:rPr lang="en-US" b="1" dirty="0" smtClean="0"/>
              <a:t>globally</a:t>
            </a:r>
            <a:endParaRPr lang="en-GB" dirty="0" smtClean="0"/>
          </a:p>
        </p:txBody>
      </p:sp>
      <p:sp>
        <p:nvSpPr>
          <p:cNvPr id="4" name="Slide Number Placeholder 3"/>
          <p:cNvSpPr>
            <a:spLocks noGrp="1"/>
          </p:cNvSpPr>
          <p:nvPr>
            <p:ph type="sldNum" sz="quarter" idx="12"/>
          </p:nvPr>
        </p:nvSpPr>
        <p:spPr/>
        <p:txBody>
          <a:bodyPr/>
          <a:lstStyle/>
          <a:p>
            <a:fld id="{95334607-36B4-415A-AB02-2AA149A2C99A}" type="slidenum">
              <a:rPr lang="en-US" smtClean="0"/>
              <a:t>19</a:t>
            </a:fld>
            <a:endParaRPr lang="en-US" dirty="0"/>
          </a:p>
        </p:txBody>
      </p:sp>
    </p:spTree>
    <p:extLst>
      <p:ext uri="{BB962C8B-B14F-4D97-AF65-F5344CB8AC3E}">
        <p14:creationId xmlns:p14="http://schemas.microsoft.com/office/powerpoint/2010/main" val="407937976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4624"/>
            <a:ext cx="8229600" cy="1143000"/>
          </a:xfrm>
        </p:spPr>
        <p:txBody>
          <a:bodyPr>
            <a:normAutofit/>
          </a:bodyPr>
          <a:lstStyle/>
          <a:p>
            <a:r>
              <a:rPr lang="en-GB" b="1" dirty="0" smtClean="0">
                <a:solidFill>
                  <a:srgbClr val="0060A8"/>
                </a:solidFill>
              </a:rPr>
              <a:t>Objectives </a:t>
            </a:r>
            <a:r>
              <a:rPr lang="en-GB" b="1" dirty="0">
                <a:solidFill>
                  <a:srgbClr val="0060A8"/>
                </a:solidFill>
              </a:rPr>
              <a:t>of </a:t>
            </a:r>
            <a:r>
              <a:rPr lang="en-GB" b="1" dirty="0" smtClean="0">
                <a:solidFill>
                  <a:srgbClr val="0060A8"/>
                </a:solidFill>
              </a:rPr>
              <a:t>the Review</a:t>
            </a:r>
            <a:endParaRPr lang="en-US" b="1" dirty="0">
              <a:solidFill>
                <a:srgbClr val="0060A8"/>
              </a:solidFill>
            </a:endParaRPr>
          </a:p>
        </p:txBody>
      </p:sp>
      <p:sp>
        <p:nvSpPr>
          <p:cNvPr id="3" name="Content Placeholder 2"/>
          <p:cNvSpPr>
            <a:spLocks noGrp="1"/>
          </p:cNvSpPr>
          <p:nvPr>
            <p:ph idx="1"/>
          </p:nvPr>
        </p:nvSpPr>
        <p:spPr>
          <a:xfrm>
            <a:off x="251520" y="1412776"/>
            <a:ext cx="8640960" cy="4897760"/>
          </a:xfrm>
        </p:spPr>
        <p:txBody>
          <a:bodyPr>
            <a:noAutofit/>
          </a:bodyPr>
          <a:lstStyle/>
          <a:p>
            <a:r>
              <a:rPr lang="en-GB" sz="3600" dirty="0"/>
              <a:t>To provide a candid review of progress </a:t>
            </a:r>
            <a:r>
              <a:rPr lang="en-GB" sz="3600" dirty="0" smtClean="0"/>
              <a:t>toward </a:t>
            </a:r>
            <a:r>
              <a:rPr lang="en-GB" sz="3600" dirty="0"/>
              <a:t>and key reasons for not </a:t>
            </a:r>
            <a:r>
              <a:rPr lang="en-GB" sz="3600" dirty="0" smtClean="0"/>
              <a:t>attaining, </a:t>
            </a:r>
            <a:r>
              <a:rPr lang="en-GB" sz="3600" dirty="0"/>
              <a:t>2015 goals</a:t>
            </a:r>
          </a:p>
          <a:p>
            <a:r>
              <a:rPr lang="en-GB" sz="3600" dirty="0"/>
              <a:t>To assess the quality of implementation of strategies and </a:t>
            </a:r>
            <a:r>
              <a:rPr lang="en-GB" sz="3600" dirty="0" smtClean="0"/>
              <a:t>principles </a:t>
            </a:r>
            <a:r>
              <a:rPr lang="en-GB" sz="3600" dirty="0"/>
              <a:t>and recommend refinements</a:t>
            </a:r>
          </a:p>
          <a:p>
            <a:r>
              <a:rPr lang="en-GB" sz="3600" dirty="0" smtClean="0"/>
              <a:t>To </a:t>
            </a:r>
            <a:r>
              <a:rPr lang="en-GB" sz="3600" dirty="0"/>
              <a:t>formulate lessons learned and priorities for 2016 – </a:t>
            </a:r>
            <a:r>
              <a:rPr lang="en-GB" sz="3600" dirty="0" smtClean="0"/>
              <a:t>2020</a:t>
            </a:r>
            <a:endParaRPr lang="en-US" sz="3600" dirty="0"/>
          </a:p>
        </p:txBody>
      </p:sp>
      <p:sp>
        <p:nvSpPr>
          <p:cNvPr id="4" name="Slide Number Placeholder 3"/>
          <p:cNvSpPr>
            <a:spLocks noGrp="1"/>
          </p:cNvSpPr>
          <p:nvPr>
            <p:ph type="sldNum" sz="quarter" idx="12"/>
          </p:nvPr>
        </p:nvSpPr>
        <p:spPr/>
        <p:txBody>
          <a:bodyPr/>
          <a:lstStyle/>
          <a:p>
            <a:fld id="{95334607-36B4-415A-AB02-2AA149A2C99A}" type="slidenum">
              <a:rPr lang="en-US" smtClean="0"/>
              <a:t>2</a:t>
            </a:fld>
            <a:endParaRPr lang="en-US" dirty="0"/>
          </a:p>
        </p:txBody>
      </p:sp>
    </p:spTree>
    <p:extLst>
      <p:ext uri="{BB962C8B-B14F-4D97-AF65-F5344CB8AC3E}">
        <p14:creationId xmlns:p14="http://schemas.microsoft.com/office/powerpoint/2010/main" val="155043982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tx2"/>
                </a:solidFill>
              </a:rPr>
              <a:t>Resource mobilization </a:t>
            </a:r>
            <a:r>
              <a:rPr lang="en-GB" b="1" dirty="0" smtClean="0">
                <a:solidFill>
                  <a:schemeClr val="tx2"/>
                </a:solidFill>
              </a:rPr>
              <a:t>– </a:t>
            </a:r>
            <a:r>
              <a:rPr lang="en-US" b="1" dirty="0">
                <a:solidFill>
                  <a:schemeClr val="tx2"/>
                </a:solidFill>
              </a:rPr>
              <a:t>status</a:t>
            </a:r>
            <a:endParaRPr lang="en-US" b="1" dirty="0">
              <a:solidFill>
                <a:srgbClr val="0070C0"/>
              </a:solidFill>
            </a:endParaRPr>
          </a:p>
        </p:txBody>
      </p:sp>
      <p:sp>
        <p:nvSpPr>
          <p:cNvPr id="3" name="Content Placeholder 2"/>
          <p:cNvSpPr>
            <a:spLocks noGrp="1"/>
          </p:cNvSpPr>
          <p:nvPr>
            <p:ph idx="1"/>
          </p:nvPr>
        </p:nvSpPr>
        <p:spPr/>
        <p:txBody>
          <a:bodyPr>
            <a:normAutofit fontScale="92500" lnSpcReduction="10000"/>
          </a:bodyPr>
          <a:lstStyle/>
          <a:p>
            <a:r>
              <a:rPr lang="en-US" dirty="0" smtClean="0"/>
              <a:t>Capitalize </a:t>
            </a:r>
            <a:r>
              <a:rPr lang="en-US" dirty="0"/>
              <a:t>on polio transition</a:t>
            </a:r>
            <a:r>
              <a:rPr lang="en-US" dirty="0" smtClean="0"/>
              <a:t> </a:t>
            </a:r>
          </a:p>
          <a:p>
            <a:pPr lvl="1"/>
            <a:r>
              <a:rPr lang="en-US" sz="2800" dirty="0" smtClean="0"/>
              <a:t>Status: WHE resolution; </a:t>
            </a:r>
            <a:r>
              <a:rPr lang="en-US" sz="2800" dirty="0" smtClean="0"/>
              <a:t>very </a:t>
            </a:r>
            <a:r>
              <a:rPr lang="en-US" sz="2800" dirty="0" smtClean="0"/>
              <a:t>engaged in transition discussions (TIMB, PPG) </a:t>
            </a:r>
          </a:p>
          <a:p>
            <a:r>
              <a:rPr lang="en-US" dirty="0" smtClean="0"/>
              <a:t>Ensure adequate outbreak response resources</a:t>
            </a:r>
          </a:p>
          <a:p>
            <a:pPr lvl="1"/>
            <a:r>
              <a:rPr lang="en-US" sz="2800" dirty="0" smtClean="0"/>
              <a:t>Status: Stable resources from </a:t>
            </a:r>
            <a:r>
              <a:rPr lang="en-US" sz="2800" dirty="0" err="1" smtClean="0"/>
              <a:t>Gavi</a:t>
            </a:r>
            <a:r>
              <a:rPr lang="en-US" sz="2800" dirty="0" smtClean="0"/>
              <a:t>; potential increased resources through CDC </a:t>
            </a:r>
          </a:p>
          <a:p>
            <a:r>
              <a:rPr lang="en-US" dirty="0" smtClean="0"/>
              <a:t>Increase communications resources</a:t>
            </a:r>
          </a:p>
          <a:p>
            <a:pPr lvl="1"/>
            <a:r>
              <a:rPr lang="en-US" sz="2800" dirty="0" smtClean="0"/>
              <a:t>Status: Pending </a:t>
            </a:r>
          </a:p>
          <a:p>
            <a:r>
              <a:rPr lang="en-US" dirty="0" smtClean="0"/>
              <a:t>Adequately fund research</a:t>
            </a:r>
          </a:p>
          <a:p>
            <a:pPr lvl="1"/>
            <a:r>
              <a:rPr lang="en-US" sz="2800" dirty="0" smtClean="0"/>
              <a:t>Status: Pending </a:t>
            </a:r>
          </a:p>
        </p:txBody>
      </p:sp>
    </p:spTree>
    <p:extLst>
      <p:ext uri="{BB962C8B-B14F-4D97-AF65-F5344CB8AC3E}">
        <p14:creationId xmlns:p14="http://schemas.microsoft.com/office/powerpoint/2010/main" val="348568698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dirty="0" smtClean="0"/>
              <a:t>Develop multi-year FRR</a:t>
            </a:r>
          </a:p>
          <a:p>
            <a:pPr lvl="1"/>
            <a:r>
              <a:rPr lang="en-US" sz="2800" dirty="0" smtClean="0"/>
              <a:t>Status: Ongoing work, expected completion 12/2017</a:t>
            </a:r>
          </a:p>
          <a:p>
            <a:r>
              <a:rPr lang="en-US" dirty="0" smtClean="0"/>
              <a:t>Ensure adequate M&amp;RI partner resources</a:t>
            </a:r>
          </a:p>
          <a:p>
            <a:pPr lvl="1"/>
            <a:r>
              <a:rPr lang="en-US" sz="2800" dirty="0" smtClean="0"/>
              <a:t>Status: Challenging; forward progress pending FRR  </a:t>
            </a:r>
          </a:p>
          <a:p>
            <a:r>
              <a:rPr lang="en-US" dirty="0" smtClean="0"/>
              <a:t>Ensure country co-financing</a:t>
            </a:r>
          </a:p>
          <a:p>
            <a:pPr lvl="1"/>
            <a:r>
              <a:rPr lang="en-US" sz="2800" dirty="0" smtClean="0"/>
              <a:t>Status: Beyond scope of M&amp;RI </a:t>
            </a:r>
          </a:p>
          <a:p>
            <a:r>
              <a:rPr lang="en-US" dirty="0" smtClean="0"/>
              <a:t>Ensure adequate surveillance resources</a:t>
            </a:r>
          </a:p>
          <a:p>
            <a:pPr lvl="1"/>
            <a:r>
              <a:rPr lang="en-US" sz="2800" dirty="0" smtClean="0"/>
              <a:t>Status: Forward progress pending FRR </a:t>
            </a:r>
            <a:endParaRPr lang="en-US" sz="2800" dirty="0"/>
          </a:p>
        </p:txBody>
      </p:sp>
      <p:sp>
        <p:nvSpPr>
          <p:cNvPr id="5" name="Title 1"/>
          <p:cNvSpPr txBox="1">
            <a:spLocks/>
          </p:cNvSpPr>
          <p:nvPr/>
        </p:nvSpPr>
        <p:spPr>
          <a:xfrm>
            <a:off x="609600" y="188640"/>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b="1" dirty="0" smtClean="0">
                <a:solidFill>
                  <a:schemeClr val="tx2"/>
                </a:solidFill>
              </a:rPr>
              <a:t>Resource mobilization </a:t>
            </a:r>
            <a:r>
              <a:rPr lang="en-GB" b="1" dirty="0" smtClean="0">
                <a:solidFill>
                  <a:schemeClr val="tx2"/>
                </a:solidFill>
              </a:rPr>
              <a:t>– </a:t>
            </a:r>
            <a:r>
              <a:rPr lang="en-US" b="1" dirty="0" smtClean="0">
                <a:solidFill>
                  <a:schemeClr val="tx2"/>
                </a:solidFill>
              </a:rPr>
              <a:t>status (2)</a:t>
            </a:r>
            <a:endParaRPr lang="en-US" b="1" dirty="0">
              <a:solidFill>
                <a:srgbClr val="0070C0"/>
              </a:solidFill>
            </a:endParaRPr>
          </a:p>
        </p:txBody>
      </p:sp>
    </p:spTree>
    <p:extLst>
      <p:ext uri="{BB962C8B-B14F-4D97-AF65-F5344CB8AC3E}">
        <p14:creationId xmlns:p14="http://schemas.microsoft.com/office/powerpoint/2010/main" val="312995848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smtClean="0">
                <a:solidFill>
                  <a:schemeClr val="tx2"/>
                </a:solidFill>
              </a:rPr>
              <a:t>Governance – recommendations</a:t>
            </a:r>
            <a:endParaRPr lang="en-US" b="1" dirty="0">
              <a:solidFill>
                <a:schemeClr val="tx2"/>
              </a:solidFill>
            </a:endParaRPr>
          </a:p>
        </p:txBody>
      </p:sp>
      <p:sp>
        <p:nvSpPr>
          <p:cNvPr id="3" name="Content Placeholder 2"/>
          <p:cNvSpPr>
            <a:spLocks noGrp="1"/>
          </p:cNvSpPr>
          <p:nvPr>
            <p:ph idx="1"/>
          </p:nvPr>
        </p:nvSpPr>
        <p:spPr/>
        <p:txBody>
          <a:bodyPr>
            <a:noAutofit/>
          </a:bodyPr>
          <a:lstStyle/>
          <a:p>
            <a:pPr lvl="0"/>
            <a:r>
              <a:rPr lang="en-US" sz="2800" dirty="0"/>
              <a:t>It is imperative that there be </a:t>
            </a:r>
            <a:r>
              <a:rPr lang="en-US" sz="2800" b="1" dirty="0"/>
              <a:t>close collaboration and coordination between Gavi and the M&amp;RI</a:t>
            </a:r>
            <a:r>
              <a:rPr lang="en-US" sz="2800" dirty="0"/>
              <a:t>, as a central element in building the overall immunization system and in order to ensure that measles and rubella control and elimination efforts are coordinated and </a:t>
            </a:r>
            <a:r>
              <a:rPr lang="en-US" sz="2800" dirty="0" smtClean="0"/>
              <a:t>efficient</a:t>
            </a:r>
            <a:endParaRPr lang="en-US" sz="2800" dirty="0"/>
          </a:p>
          <a:p>
            <a:r>
              <a:rPr lang="en-GB" sz="2800" dirty="0" smtClean="0"/>
              <a:t>Efforts to control and eliminate measles and rubella should be </a:t>
            </a:r>
            <a:r>
              <a:rPr lang="en-GB" sz="2800" b="1" dirty="0" smtClean="0"/>
              <a:t>integrated with the general immunization system</a:t>
            </a:r>
            <a:r>
              <a:rPr lang="en-GB" sz="2800" dirty="0" smtClean="0"/>
              <a:t> (including surveillance) and should be used to build and enhance the overall immunization system</a:t>
            </a:r>
          </a:p>
        </p:txBody>
      </p:sp>
      <p:sp>
        <p:nvSpPr>
          <p:cNvPr id="4" name="Slide Number Placeholder 3"/>
          <p:cNvSpPr>
            <a:spLocks noGrp="1"/>
          </p:cNvSpPr>
          <p:nvPr>
            <p:ph type="sldNum" sz="quarter" idx="12"/>
          </p:nvPr>
        </p:nvSpPr>
        <p:spPr/>
        <p:txBody>
          <a:bodyPr/>
          <a:lstStyle/>
          <a:p>
            <a:fld id="{95334607-36B4-415A-AB02-2AA149A2C99A}" type="slidenum">
              <a:rPr lang="en-US" smtClean="0"/>
              <a:t>22</a:t>
            </a:fld>
            <a:endParaRPr lang="en-US" dirty="0"/>
          </a:p>
        </p:txBody>
      </p:sp>
    </p:spTree>
    <p:extLst>
      <p:ext uri="{BB962C8B-B14F-4D97-AF65-F5344CB8AC3E}">
        <p14:creationId xmlns:p14="http://schemas.microsoft.com/office/powerpoint/2010/main" val="306670848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tx2"/>
                </a:solidFill>
              </a:rPr>
              <a:t>Collaboration </a:t>
            </a:r>
            <a:r>
              <a:rPr lang="en-GB" b="1" dirty="0" smtClean="0">
                <a:solidFill>
                  <a:schemeClr val="tx2"/>
                </a:solidFill>
              </a:rPr>
              <a:t>– </a:t>
            </a:r>
            <a:r>
              <a:rPr lang="en-US" b="1" dirty="0">
                <a:solidFill>
                  <a:schemeClr val="tx2"/>
                </a:solidFill>
              </a:rPr>
              <a:t>status</a:t>
            </a:r>
            <a:endParaRPr lang="en-US" b="1" dirty="0">
              <a:solidFill>
                <a:schemeClr val="tx2"/>
              </a:solidFill>
            </a:endParaRPr>
          </a:p>
        </p:txBody>
      </p:sp>
      <p:sp>
        <p:nvSpPr>
          <p:cNvPr id="3" name="Content Placeholder 2"/>
          <p:cNvSpPr>
            <a:spLocks noGrp="1"/>
          </p:cNvSpPr>
          <p:nvPr>
            <p:ph idx="1"/>
          </p:nvPr>
        </p:nvSpPr>
        <p:spPr/>
        <p:txBody>
          <a:bodyPr>
            <a:normAutofit/>
          </a:bodyPr>
          <a:lstStyle/>
          <a:p>
            <a:r>
              <a:rPr lang="en-US" dirty="0" smtClean="0"/>
              <a:t>Establish </a:t>
            </a:r>
            <a:r>
              <a:rPr lang="en-US" dirty="0"/>
              <a:t>RVCs in all regions</a:t>
            </a:r>
            <a:r>
              <a:rPr lang="en-US" dirty="0" smtClean="0"/>
              <a:t> </a:t>
            </a:r>
          </a:p>
          <a:p>
            <a:pPr lvl="1"/>
            <a:r>
              <a:rPr lang="en-US" sz="2800" dirty="0" smtClean="0"/>
              <a:t>Status: RVCs established in 4/6 regions; AFRO and EMRO in development</a:t>
            </a:r>
          </a:p>
          <a:p>
            <a:r>
              <a:rPr lang="en-US" dirty="0" smtClean="0"/>
              <a:t>Develop </a:t>
            </a:r>
            <a:r>
              <a:rPr lang="en-US" dirty="0"/>
              <a:t>close collaboration between M&amp;RI and </a:t>
            </a:r>
            <a:r>
              <a:rPr lang="en-US" dirty="0" err="1" smtClean="0"/>
              <a:t>Gavi</a:t>
            </a:r>
            <a:endParaRPr lang="en-US" dirty="0" smtClean="0"/>
          </a:p>
          <a:p>
            <a:pPr lvl="1"/>
            <a:r>
              <a:rPr lang="en-US" sz="2800" dirty="0" smtClean="0"/>
              <a:t>Status: Regular leadership meetings; Big 6 focus agreed upon with country work groups formed; significant progress in Nigeria</a:t>
            </a:r>
            <a:endParaRPr lang="en-US" sz="2800" dirty="0"/>
          </a:p>
        </p:txBody>
      </p:sp>
    </p:spTree>
    <p:extLst>
      <p:ext uri="{BB962C8B-B14F-4D97-AF65-F5344CB8AC3E}">
        <p14:creationId xmlns:p14="http://schemas.microsoft.com/office/powerpoint/2010/main" val="41922621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tx2"/>
                </a:solidFill>
              </a:rPr>
              <a:t>Programme </a:t>
            </a:r>
            <a:r>
              <a:rPr lang="en-US" b="1" dirty="0" smtClean="0">
                <a:solidFill>
                  <a:schemeClr val="tx2"/>
                </a:solidFill>
              </a:rPr>
              <a:t>performance</a:t>
            </a:r>
            <a:r>
              <a:rPr lang="en-GB" b="1" dirty="0">
                <a:solidFill>
                  <a:schemeClr val="tx2"/>
                </a:solidFill>
              </a:rPr>
              <a:t> – </a:t>
            </a:r>
            <a:r>
              <a:rPr lang="en-US" b="1" dirty="0">
                <a:solidFill>
                  <a:schemeClr val="tx2"/>
                </a:solidFill>
              </a:rPr>
              <a:t>status</a:t>
            </a:r>
            <a:endParaRPr lang="en-US" b="1" dirty="0">
              <a:solidFill>
                <a:schemeClr val="tx2"/>
              </a:solidFill>
            </a:endParaRPr>
          </a:p>
        </p:txBody>
      </p:sp>
      <p:sp>
        <p:nvSpPr>
          <p:cNvPr id="3" name="Content Placeholder 2"/>
          <p:cNvSpPr>
            <a:spLocks noGrp="1"/>
          </p:cNvSpPr>
          <p:nvPr>
            <p:ph idx="1"/>
          </p:nvPr>
        </p:nvSpPr>
        <p:spPr/>
        <p:txBody>
          <a:bodyPr>
            <a:normAutofit fontScale="92500" lnSpcReduction="20000"/>
          </a:bodyPr>
          <a:lstStyle/>
          <a:p>
            <a:r>
              <a:rPr lang="en-US" dirty="0" smtClean="0"/>
              <a:t>Establish NCVs in all countries</a:t>
            </a:r>
          </a:p>
          <a:p>
            <a:pPr lvl="1"/>
            <a:r>
              <a:rPr lang="en-US" sz="2800" dirty="0" smtClean="0"/>
              <a:t>Status:  Ongoing activity 				</a:t>
            </a:r>
          </a:p>
          <a:p>
            <a:r>
              <a:rPr lang="en-US" dirty="0" smtClean="0"/>
              <a:t>Classify cases as preventable or non-preventable</a:t>
            </a:r>
          </a:p>
          <a:p>
            <a:pPr lvl="1"/>
            <a:r>
              <a:rPr lang="en-US" sz="2800" dirty="0" smtClean="0"/>
              <a:t>Status:  </a:t>
            </a:r>
          </a:p>
          <a:p>
            <a:r>
              <a:rPr lang="en-US" dirty="0" smtClean="0"/>
              <a:t>Monitor SIA quality and conduct mopping up operations as needed</a:t>
            </a:r>
          </a:p>
          <a:p>
            <a:pPr lvl="1"/>
            <a:r>
              <a:rPr lang="en-US" sz="2800" dirty="0" smtClean="0"/>
              <a:t>Status:  Ongoing </a:t>
            </a:r>
          </a:p>
          <a:p>
            <a:r>
              <a:rPr lang="en-US" dirty="0" smtClean="0"/>
              <a:t>Classify countries on elimination status and target strategies appropriately</a:t>
            </a:r>
          </a:p>
          <a:p>
            <a:pPr lvl="1"/>
            <a:r>
              <a:rPr lang="en-US" sz="2800" dirty="0" smtClean="0"/>
              <a:t>Status:  To be presented to SAGE in October 2017 </a:t>
            </a:r>
          </a:p>
          <a:p>
            <a:endParaRPr lang="en-US" dirty="0"/>
          </a:p>
        </p:txBody>
      </p:sp>
    </p:spTree>
    <p:extLst>
      <p:ext uri="{BB962C8B-B14F-4D97-AF65-F5344CB8AC3E}">
        <p14:creationId xmlns:p14="http://schemas.microsoft.com/office/powerpoint/2010/main" val="185569333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chemeClr val="tx2"/>
                </a:solidFill>
              </a:rPr>
              <a:t>Programme </a:t>
            </a:r>
            <a:r>
              <a:rPr lang="en-US" b="1" dirty="0" smtClean="0">
                <a:solidFill>
                  <a:schemeClr val="tx2"/>
                </a:solidFill>
              </a:rPr>
              <a:t>performance</a:t>
            </a:r>
            <a:r>
              <a:rPr lang="en-GB" b="1" dirty="0">
                <a:solidFill>
                  <a:schemeClr val="tx2"/>
                </a:solidFill>
              </a:rPr>
              <a:t> – </a:t>
            </a:r>
            <a:r>
              <a:rPr lang="en-US" b="1" dirty="0" smtClean="0">
                <a:solidFill>
                  <a:schemeClr val="tx2"/>
                </a:solidFill>
              </a:rPr>
              <a:t>status (2)</a:t>
            </a:r>
            <a:endParaRPr lang="en-US" b="1" dirty="0">
              <a:solidFill>
                <a:schemeClr val="tx2"/>
              </a:solidFill>
            </a:endParaRPr>
          </a:p>
        </p:txBody>
      </p:sp>
      <p:sp>
        <p:nvSpPr>
          <p:cNvPr id="3" name="Content Placeholder 2"/>
          <p:cNvSpPr>
            <a:spLocks noGrp="1"/>
          </p:cNvSpPr>
          <p:nvPr>
            <p:ph idx="1"/>
          </p:nvPr>
        </p:nvSpPr>
        <p:spPr/>
        <p:txBody>
          <a:bodyPr>
            <a:normAutofit fontScale="92500" lnSpcReduction="20000"/>
          </a:bodyPr>
          <a:lstStyle/>
          <a:p>
            <a:r>
              <a:rPr lang="en-US" dirty="0" smtClean="0"/>
              <a:t>Use risk assessment tool at district level</a:t>
            </a:r>
          </a:p>
          <a:p>
            <a:pPr lvl="1"/>
            <a:r>
              <a:rPr lang="en-US" sz="2800" dirty="0" smtClean="0"/>
              <a:t>Status:  Standard practice </a:t>
            </a:r>
          </a:p>
          <a:p>
            <a:r>
              <a:rPr lang="en-US" dirty="0" smtClean="0"/>
              <a:t>Identify and destroy reservoirs that are exporting virus</a:t>
            </a:r>
          </a:p>
          <a:p>
            <a:pPr lvl="1"/>
            <a:r>
              <a:rPr lang="en-US" sz="2800" dirty="0" smtClean="0"/>
              <a:t>Status: Pending </a:t>
            </a:r>
          </a:p>
          <a:p>
            <a:r>
              <a:rPr lang="en-US" dirty="0" smtClean="0"/>
              <a:t>Conduct school entry checks in all countries</a:t>
            </a:r>
          </a:p>
          <a:p>
            <a:pPr lvl="1"/>
            <a:r>
              <a:rPr lang="en-US" sz="2800" dirty="0" smtClean="0"/>
              <a:t>Status: Standing SAGE recommendation</a:t>
            </a:r>
          </a:p>
          <a:p>
            <a:r>
              <a:rPr lang="en-US" dirty="0" smtClean="0"/>
              <a:t>Change policies to ensure all </a:t>
            </a:r>
            <a:r>
              <a:rPr lang="en-US" dirty="0" err="1" smtClean="0"/>
              <a:t>susceptibles</a:t>
            </a:r>
            <a:r>
              <a:rPr lang="en-US" dirty="0" smtClean="0"/>
              <a:t>, regardless of age, are vaccinated</a:t>
            </a:r>
          </a:p>
          <a:p>
            <a:pPr lvl="1"/>
            <a:r>
              <a:rPr lang="en-US" sz="2800" dirty="0" smtClean="0"/>
              <a:t>Status:  Encompassed in new platforms such as 2YL and MOV </a:t>
            </a:r>
          </a:p>
          <a:p>
            <a:pPr lvl="1"/>
            <a:endParaRPr lang="en-US" dirty="0" smtClean="0"/>
          </a:p>
          <a:p>
            <a:pPr lvl="1"/>
            <a:endParaRPr lang="en-US" dirty="0"/>
          </a:p>
        </p:txBody>
      </p:sp>
    </p:spTree>
    <p:extLst>
      <p:ext uri="{BB962C8B-B14F-4D97-AF65-F5344CB8AC3E}">
        <p14:creationId xmlns:p14="http://schemas.microsoft.com/office/powerpoint/2010/main" val="219271363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4624"/>
            <a:ext cx="8229600" cy="1143000"/>
          </a:xfrm>
        </p:spPr>
        <p:txBody>
          <a:bodyPr>
            <a:normAutofit/>
          </a:bodyPr>
          <a:lstStyle/>
          <a:p>
            <a:r>
              <a:rPr lang="en-GB" b="1" dirty="0" smtClean="0">
                <a:solidFill>
                  <a:srgbClr val="0060A8"/>
                </a:solidFill>
              </a:rPr>
              <a:t>Summary</a:t>
            </a:r>
            <a:endParaRPr lang="en-US" b="1" dirty="0">
              <a:solidFill>
                <a:srgbClr val="0060A8"/>
              </a:solidFill>
            </a:endParaRPr>
          </a:p>
        </p:txBody>
      </p:sp>
      <p:sp>
        <p:nvSpPr>
          <p:cNvPr id="3" name="Content Placeholder 2"/>
          <p:cNvSpPr>
            <a:spLocks noGrp="1"/>
          </p:cNvSpPr>
          <p:nvPr>
            <p:ph idx="1"/>
          </p:nvPr>
        </p:nvSpPr>
        <p:spPr>
          <a:xfrm>
            <a:off x="457200" y="1351309"/>
            <a:ext cx="8229600" cy="4669979"/>
          </a:xfrm>
        </p:spPr>
        <p:txBody>
          <a:bodyPr>
            <a:noAutofit/>
          </a:bodyPr>
          <a:lstStyle/>
          <a:p>
            <a:pPr marL="0" indent="0">
              <a:buNone/>
            </a:pPr>
            <a:r>
              <a:rPr lang="en-US" sz="2400" dirty="0" smtClean="0"/>
              <a:t>The report recommended: </a:t>
            </a:r>
          </a:p>
          <a:p>
            <a:r>
              <a:rPr lang="en-US" sz="2400" dirty="0" smtClean="0"/>
              <a:t>Focus </a:t>
            </a:r>
            <a:r>
              <a:rPr lang="en-US" sz="2400" dirty="0"/>
              <a:t>on </a:t>
            </a:r>
            <a:r>
              <a:rPr lang="en-US" sz="2400" b="1" dirty="0"/>
              <a:t>improving ongoing immunization </a:t>
            </a:r>
            <a:r>
              <a:rPr lang="en-US" sz="2400" b="1" dirty="0" smtClean="0"/>
              <a:t>systems</a:t>
            </a:r>
          </a:p>
          <a:p>
            <a:r>
              <a:rPr lang="en-US" sz="2400" dirty="0" smtClean="0"/>
              <a:t>Re-orient </a:t>
            </a:r>
            <a:r>
              <a:rPr lang="en-US" sz="2400" dirty="0"/>
              <a:t>the measles and rubella elimination </a:t>
            </a:r>
            <a:r>
              <a:rPr lang="en-US" sz="2400" dirty="0" smtClean="0"/>
              <a:t>programme </a:t>
            </a:r>
            <a:r>
              <a:rPr lang="en-US" sz="2400" dirty="0"/>
              <a:t>to </a:t>
            </a:r>
            <a:r>
              <a:rPr lang="en-US" sz="2400" b="1" dirty="0"/>
              <a:t>increase emphasis on </a:t>
            </a:r>
            <a:r>
              <a:rPr lang="en-US" sz="2400" b="1" dirty="0" smtClean="0"/>
              <a:t>surveillance &amp; outbreak investigation</a:t>
            </a:r>
            <a:endParaRPr lang="en-US" sz="2400" b="1" dirty="0"/>
          </a:p>
          <a:p>
            <a:r>
              <a:rPr lang="en-US" sz="2400" b="1" dirty="0"/>
              <a:t>M</a:t>
            </a:r>
            <a:r>
              <a:rPr lang="en-US" sz="2400" b="1" dirty="0" smtClean="0"/>
              <a:t>easles incidence should be used </a:t>
            </a:r>
            <a:r>
              <a:rPr lang="en-US" sz="2400" b="1" dirty="0"/>
              <a:t>as an indicator</a:t>
            </a:r>
            <a:r>
              <a:rPr lang="en-US" sz="2400" dirty="0"/>
              <a:t> </a:t>
            </a:r>
            <a:r>
              <a:rPr lang="en-US" sz="2400" dirty="0" smtClean="0"/>
              <a:t>of the health of the immunization and overall health system</a:t>
            </a:r>
          </a:p>
          <a:p>
            <a:r>
              <a:rPr lang="en-US" sz="2400" b="1" dirty="0" smtClean="0"/>
              <a:t>Focusing </a:t>
            </a:r>
            <a:r>
              <a:rPr lang="en-US" sz="2400" b="1" dirty="0"/>
              <a:t>on measles and rubella elimination</a:t>
            </a:r>
            <a:r>
              <a:rPr lang="en-US" sz="2400" dirty="0"/>
              <a:t> can result in gains across the immunization </a:t>
            </a:r>
            <a:r>
              <a:rPr lang="en-US" sz="2400" dirty="0" smtClean="0"/>
              <a:t>system</a:t>
            </a:r>
          </a:p>
          <a:p>
            <a:pPr lvl="0" hangingPunct="0"/>
            <a:r>
              <a:rPr lang="en-US" sz="2400" b="1" dirty="0" smtClean="0"/>
              <a:t>A costed implementation </a:t>
            </a:r>
            <a:r>
              <a:rPr lang="en-US" sz="2400" b="1" dirty="0"/>
              <a:t>plan</a:t>
            </a:r>
            <a:r>
              <a:rPr lang="en-US" sz="2400" dirty="0"/>
              <a:t> </a:t>
            </a:r>
            <a:r>
              <a:rPr lang="en-US" sz="2400" dirty="0" smtClean="0"/>
              <a:t>should </a:t>
            </a:r>
            <a:r>
              <a:rPr lang="en-US" sz="2400" dirty="0"/>
              <a:t>be developed not later than twelve months after the release of this </a:t>
            </a:r>
            <a:r>
              <a:rPr lang="en-US" sz="2400" dirty="0" smtClean="0"/>
              <a:t>report</a:t>
            </a:r>
          </a:p>
          <a:p>
            <a:pPr marL="0" indent="0">
              <a:buNone/>
            </a:pPr>
            <a:endParaRPr lang="en-US" sz="2400" dirty="0"/>
          </a:p>
        </p:txBody>
      </p:sp>
      <p:sp>
        <p:nvSpPr>
          <p:cNvPr id="4" name="Slide Number Placeholder 3"/>
          <p:cNvSpPr>
            <a:spLocks noGrp="1"/>
          </p:cNvSpPr>
          <p:nvPr>
            <p:ph type="sldNum" sz="quarter" idx="12"/>
          </p:nvPr>
        </p:nvSpPr>
        <p:spPr/>
        <p:txBody>
          <a:bodyPr/>
          <a:lstStyle/>
          <a:p>
            <a:fld id="{95334607-36B4-415A-AB02-2AA149A2C99A}" type="slidenum">
              <a:rPr lang="en-US" smtClean="0"/>
              <a:t>26</a:t>
            </a:fld>
            <a:endParaRPr lang="en-US" dirty="0"/>
          </a:p>
        </p:txBody>
      </p:sp>
    </p:spTree>
    <p:extLst>
      <p:ext uri="{BB962C8B-B14F-4D97-AF65-F5344CB8AC3E}">
        <p14:creationId xmlns:p14="http://schemas.microsoft.com/office/powerpoint/2010/main" val="32948551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smtClean="0">
                <a:solidFill>
                  <a:schemeClr val="tx2"/>
                </a:solidFill>
              </a:rPr>
              <a:t>Acknowledgments</a:t>
            </a:r>
            <a:endParaRPr lang="en-GB" b="1" dirty="0">
              <a:solidFill>
                <a:schemeClr val="tx2"/>
              </a:solidFill>
            </a:endParaRPr>
          </a:p>
        </p:txBody>
      </p:sp>
      <p:sp>
        <p:nvSpPr>
          <p:cNvPr id="3" name="Content Placeholder 2"/>
          <p:cNvSpPr>
            <a:spLocks noGrp="1"/>
          </p:cNvSpPr>
          <p:nvPr>
            <p:ph idx="1"/>
          </p:nvPr>
        </p:nvSpPr>
        <p:spPr/>
        <p:txBody>
          <a:bodyPr>
            <a:normAutofit fontScale="92500" lnSpcReduction="20000"/>
          </a:bodyPr>
          <a:lstStyle/>
          <a:p>
            <a:pPr marL="0" indent="0">
              <a:buNone/>
            </a:pPr>
            <a:r>
              <a:rPr lang="en-GB" u="sng" dirty="0" smtClean="0"/>
              <a:t>MTR team </a:t>
            </a:r>
          </a:p>
          <a:p>
            <a:pPr marL="0" indent="0">
              <a:buNone/>
            </a:pPr>
            <a:r>
              <a:rPr lang="en-GB" dirty="0" smtClean="0"/>
              <a:t>Walt Orenstein</a:t>
            </a:r>
          </a:p>
          <a:p>
            <a:pPr marL="0" indent="0">
              <a:buNone/>
            </a:pPr>
            <a:r>
              <a:rPr lang="en-GB" dirty="0" smtClean="0"/>
              <a:t>Alan </a:t>
            </a:r>
            <a:r>
              <a:rPr lang="en-GB" dirty="0" err="1" smtClean="0"/>
              <a:t>Hinman</a:t>
            </a:r>
            <a:endParaRPr lang="en-GB" dirty="0" smtClean="0"/>
          </a:p>
          <a:p>
            <a:pPr marL="0" indent="0">
              <a:buNone/>
            </a:pPr>
            <a:r>
              <a:rPr lang="en-GB" dirty="0" smtClean="0"/>
              <a:t>Art Reingold</a:t>
            </a:r>
          </a:p>
          <a:p>
            <a:pPr marL="0" indent="0">
              <a:buNone/>
            </a:pPr>
            <a:r>
              <a:rPr lang="en-GB" dirty="0"/>
              <a:t>Benjamin Nkowane</a:t>
            </a:r>
          </a:p>
          <a:p>
            <a:pPr marL="0" indent="0">
              <a:buNone/>
            </a:pPr>
            <a:r>
              <a:rPr lang="en-GB" dirty="0"/>
              <a:t>Jean-Marc </a:t>
            </a:r>
            <a:r>
              <a:rPr lang="en-GB" dirty="0" smtClean="0"/>
              <a:t>Olivé</a:t>
            </a:r>
          </a:p>
          <a:p>
            <a:pPr marL="0" indent="0">
              <a:buNone/>
            </a:pPr>
            <a:endParaRPr lang="en-GB" dirty="0"/>
          </a:p>
          <a:p>
            <a:pPr marL="0" indent="0">
              <a:buNone/>
            </a:pPr>
            <a:r>
              <a:rPr lang="en-GB" dirty="0" smtClean="0"/>
              <a:t>Supported by</a:t>
            </a:r>
          </a:p>
          <a:p>
            <a:pPr marL="0" indent="0">
              <a:buNone/>
            </a:pPr>
            <a:r>
              <a:rPr lang="en-GB" dirty="0" smtClean="0"/>
              <a:t>Lisa Cairns</a:t>
            </a:r>
          </a:p>
          <a:p>
            <a:endParaRPr lang="en-GB" dirty="0"/>
          </a:p>
        </p:txBody>
      </p:sp>
      <p:sp>
        <p:nvSpPr>
          <p:cNvPr id="4" name="Slide Number Placeholder 3"/>
          <p:cNvSpPr>
            <a:spLocks noGrp="1"/>
          </p:cNvSpPr>
          <p:nvPr>
            <p:ph type="sldNum" sz="quarter" idx="12"/>
          </p:nvPr>
        </p:nvSpPr>
        <p:spPr/>
        <p:txBody>
          <a:bodyPr/>
          <a:lstStyle/>
          <a:p>
            <a:fld id="{95334607-36B4-415A-AB02-2AA149A2C99A}" type="slidenum">
              <a:rPr lang="en-US" smtClean="0"/>
              <a:t>27</a:t>
            </a:fld>
            <a:endParaRPr lang="en-US" dirty="0"/>
          </a:p>
        </p:txBody>
      </p:sp>
    </p:spTree>
    <p:extLst>
      <p:ext uri="{BB962C8B-B14F-4D97-AF65-F5344CB8AC3E}">
        <p14:creationId xmlns:p14="http://schemas.microsoft.com/office/powerpoint/2010/main" val="232855961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151592"/>
            <a:ext cx="9144000" cy="700272"/>
          </a:xfrm>
        </p:spPr>
        <p:txBody>
          <a:bodyPr>
            <a:normAutofit/>
          </a:bodyPr>
          <a:lstStyle/>
          <a:p>
            <a:r>
              <a:rPr lang="en-GB" sz="3600" b="1" dirty="0" smtClean="0">
                <a:solidFill>
                  <a:schemeClr val="tx2"/>
                </a:solidFill>
              </a:rPr>
              <a:t>Success in reaching 2015 goal and milestones</a:t>
            </a:r>
            <a:endParaRPr lang="en-US" sz="3600" b="1" dirty="0">
              <a:solidFill>
                <a:schemeClr val="tx2"/>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585667135"/>
              </p:ext>
            </p:extLst>
          </p:nvPr>
        </p:nvGraphicFramePr>
        <p:xfrm>
          <a:off x="179512" y="548680"/>
          <a:ext cx="8640960" cy="5904656"/>
        </p:xfrm>
        <a:graphic>
          <a:graphicData uri="http://schemas.openxmlformats.org/drawingml/2006/table">
            <a:tbl>
              <a:tblPr firstRow="1" firstCol="1" bandRow="1">
                <a:tableStyleId>{5C22544A-7EE6-4342-B048-85BDC9FD1C3A}</a:tableStyleId>
              </a:tblPr>
              <a:tblGrid>
                <a:gridCol w="4752528"/>
                <a:gridCol w="3888432"/>
              </a:tblGrid>
              <a:tr h="379666">
                <a:tc>
                  <a:txBody>
                    <a:bodyPr/>
                    <a:lstStyle/>
                    <a:p>
                      <a:pPr algn="ctr">
                        <a:spcAft>
                          <a:spcPts val="0"/>
                        </a:spcAft>
                      </a:pPr>
                      <a:r>
                        <a:rPr lang="en-US" sz="2000" dirty="0">
                          <a:effectLst/>
                        </a:rPr>
                        <a:t>2015 </a:t>
                      </a:r>
                      <a:r>
                        <a:rPr lang="en-US" sz="2000" dirty="0" smtClean="0">
                          <a:effectLst/>
                        </a:rPr>
                        <a:t>Goal</a:t>
                      </a:r>
                      <a:r>
                        <a:rPr lang="en-US" sz="2000" baseline="0" dirty="0" smtClean="0">
                          <a:effectLst/>
                        </a:rPr>
                        <a:t> or Milestone</a:t>
                      </a:r>
                      <a:endParaRPr lang="en-US" sz="2000" dirty="0">
                        <a:effectLst/>
                        <a:latin typeface="Calibri"/>
                        <a:ea typeface="Calibri"/>
                        <a:cs typeface="Arial"/>
                      </a:endParaRPr>
                    </a:p>
                  </a:txBody>
                  <a:tcPr marL="65992" marR="65992" marT="0" marB="0"/>
                </a:tc>
                <a:tc>
                  <a:txBody>
                    <a:bodyPr/>
                    <a:lstStyle/>
                    <a:p>
                      <a:pPr algn="ctr">
                        <a:spcAft>
                          <a:spcPts val="0"/>
                        </a:spcAft>
                      </a:pPr>
                      <a:r>
                        <a:rPr lang="en-US" sz="2000" dirty="0" smtClean="0">
                          <a:effectLst/>
                        </a:rPr>
                        <a:t>Evaluation (based on 2015 data)</a:t>
                      </a:r>
                      <a:endParaRPr lang="en-US" sz="2000" dirty="0">
                        <a:effectLst/>
                        <a:latin typeface="Calibri"/>
                        <a:ea typeface="Calibri"/>
                        <a:cs typeface="Arial"/>
                      </a:endParaRPr>
                    </a:p>
                  </a:txBody>
                  <a:tcPr marL="65992" marR="65992" marT="0" marB="0"/>
                </a:tc>
              </a:tr>
              <a:tr h="592672">
                <a:tc>
                  <a:txBody>
                    <a:bodyPr/>
                    <a:lstStyle/>
                    <a:p>
                      <a:pPr>
                        <a:spcAft>
                          <a:spcPts val="0"/>
                        </a:spcAft>
                      </a:pPr>
                      <a:r>
                        <a:rPr lang="en-GB" sz="2000" dirty="0" smtClean="0">
                          <a:effectLst/>
                          <a:latin typeface="Calibri"/>
                          <a:ea typeface="Calibri"/>
                          <a:cs typeface="Arial"/>
                        </a:rPr>
                        <a:t>Achieve </a:t>
                      </a:r>
                      <a:r>
                        <a:rPr lang="en-GB" sz="2000" u="sng" dirty="0" smtClean="0">
                          <a:effectLst/>
                          <a:latin typeface="Calibri"/>
                          <a:ea typeface="Calibri"/>
                          <a:cs typeface="Arial"/>
                        </a:rPr>
                        <a:t>&gt;</a:t>
                      </a:r>
                      <a:r>
                        <a:rPr lang="en-GB" sz="2000" u="none" dirty="0" smtClean="0">
                          <a:effectLst/>
                          <a:latin typeface="Calibri"/>
                          <a:ea typeface="Calibri"/>
                          <a:cs typeface="Arial"/>
                        </a:rPr>
                        <a:t> 95% reduction</a:t>
                      </a:r>
                      <a:r>
                        <a:rPr lang="en-GB" sz="2000" u="none" baseline="0" dirty="0" smtClean="0">
                          <a:effectLst/>
                          <a:latin typeface="Calibri"/>
                          <a:ea typeface="Calibri"/>
                          <a:cs typeface="Arial"/>
                        </a:rPr>
                        <a:t> in estimated measles mortality compared to 2000  </a:t>
                      </a:r>
                      <a:endParaRPr lang="en-US" sz="2000" dirty="0">
                        <a:effectLst/>
                        <a:latin typeface="Calibri"/>
                        <a:ea typeface="Calibri"/>
                        <a:cs typeface="Arial"/>
                      </a:endParaRPr>
                    </a:p>
                  </a:txBody>
                  <a:tcPr marL="65992" marR="65992" marT="0" marB="0"/>
                </a:tc>
                <a:tc>
                  <a:txBody>
                    <a:bodyPr/>
                    <a:lstStyle/>
                    <a:p>
                      <a:pPr>
                        <a:spcAft>
                          <a:spcPts val="0"/>
                        </a:spcAft>
                      </a:pPr>
                      <a:r>
                        <a:rPr lang="en-GB" sz="2000" dirty="0" smtClean="0">
                          <a:effectLst/>
                          <a:latin typeface="Calibri"/>
                          <a:ea typeface="Calibri"/>
                          <a:cs typeface="Arial"/>
                        </a:rPr>
                        <a:t>Reduction</a:t>
                      </a:r>
                      <a:r>
                        <a:rPr lang="en-GB" sz="2000" baseline="0" dirty="0" smtClean="0">
                          <a:effectLst/>
                          <a:latin typeface="Calibri"/>
                          <a:ea typeface="Calibri"/>
                          <a:cs typeface="Arial"/>
                        </a:rPr>
                        <a:t> of 79%*</a:t>
                      </a:r>
                      <a:endParaRPr lang="en-US" sz="2000" dirty="0">
                        <a:effectLst/>
                        <a:latin typeface="Calibri"/>
                        <a:ea typeface="Calibri"/>
                        <a:cs typeface="Arial"/>
                      </a:endParaRPr>
                    </a:p>
                  </a:txBody>
                  <a:tcPr marL="65992" marR="65992" marT="0" marB="0">
                    <a:solidFill>
                      <a:srgbClr val="FF0000"/>
                    </a:solidFill>
                  </a:tcPr>
                </a:tc>
              </a:tr>
              <a:tr h="592672">
                <a:tc>
                  <a:txBody>
                    <a:bodyPr/>
                    <a:lstStyle/>
                    <a:p>
                      <a:pPr>
                        <a:spcAft>
                          <a:spcPts val="0"/>
                        </a:spcAft>
                      </a:pPr>
                      <a:r>
                        <a:rPr lang="en-US" sz="2000" dirty="0" smtClean="0">
                          <a:effectLst/>
                        </a:rPr>
                        <a:t>Reduce </a:t>
                      </a:r>
                      <a:r>
                        <a:rPr lang="en-US" sz="2000" dirty="0">
                          <a:effectLst/>
                        </a:rPr>
                        <a:t>annual measles incidence to less than </a:t>
                      </a:r>
                      <a:r>
                        <a:rPr lang="en-US" sz="2000" dirty="0" smtClean="0">
                          <a:effectLst/>
                        </a:rPr>
                        <a:t>5 cases/million &amp; maintain </a:t>
                      </a:r>
                      <a:r>
                        <a:rPr lang="en-US" sz="2000" dirty="0">
                          <a:effectLst/>
                        </a:rPr>
                        <a:t>that level</a:t>
                      </a:r>
                      <a:endParaRPr lang="en-US" sz="2000" dirty="0">
                        <a:effectLst/>
                        <a:latin typeface="Calibri"/>
                        <a:ea typeface="Calibri"/>
                        <a:cs typeface="Arial"/>
                      </a:endParaRPr>
                    </a:p>
                  </a:txBody>
                  <a:tcPr marL="65992" marR="65992" marT="0" marB="0"/>
                </a:tc>
                <a:tc>
                  <a:txBody>
                    <a:bodyPr/>
                    <a:lstStyle/>
                    <a:p>
                      <a:pPr>
                        <a:spcAft>
                          <a:spcPts val="0"/>
                        </a:spcAft>
                      </a:pPr>
                      <a:r>
                        <a:rPr lang="en-US" sz="2000" dirty="0">
                          <a:effectLst/>
                        </a:rPr>
                        <a:t>Global incidence of </a:t>
                      </a:r>
                      <a:r>
                        <a:rPr lang="en-US" sz="2000" dirty="0" smtClean="0">
                          <a:effectLst/>
                        </a:rPr>
                        <a:t>36 per </a:t>
                      </a:r>
                      <a:r>
                        <a:rPr lang="en-US" sz="2000" dirty="0">
                          <a:effectLst/>
                        </a:rPr>
                        <a:t>million</a:t>
                      </a:r>
                      <a:endParaRPr lang="en-US" sz="2000" dirty="0">
                        <a:effectLst/>
                        <a:latin typeface="Calibri"/>
                        <a:ea typeface="Calibri"/>
                        <a:cs typeface="Arial"/>
                      </a:endParaRPr>
                    </a:p>
                  </a:txBody>
                  <a:tcPr marL="65992" marR="65992" marT="0" marB="0">
                    <a:solidFill>
                      <a:srgbClr val="FF0000"/>
                    </a:solidFill>
                  </a:tcPr>
                </a:tc>
              </a:tr>
              <a:tr h="916767">
                <a:tc>
                  <a:txBody>
                    <a:bodyPr/>
                    <a:lstStyle/>
                    <a:p>
                      <a:pPr>
                        <a:spcAft>
                          <a:spcPts val="0"/>
                        </a:spcAft>
                      </a:pPr>
                      <a:r>
                        <a:rPr lang="en-US" sz="2000" dirty="0">
                          <a:effectLst/>
                        </a:rPr>
                        <a:t>Achieve at least 90% </a:t>
                      </a:r>
                      <a:r>
                        <a:rPr lang="en-US" sz="2000" dirty="0" smtClean="0">
                          <a:effectLst/>
                        </a:rPr>
                        <a:t>MCV1 coverage nationally</a:t>
                      </a:r>
                      <a:r>
                        <a:rPr lang="en-US" sz="2000" dirty="0">
                          <a:effectLst/>
                        </a:rPr>
                        <a:t>, and </a:t>
                      </a:r>
                      <a:r>
                        <a:rPr lang="en-US" sz="2000" dirty="0" smtClean="0">
                          <a:effectLst/>
                        </a:rPr>
                        <a:t>&gt; 80</a:t>
                      </a:r>
                      <a:r>
                        <a:rPr lang="en-US" sz="2000" dirty="0">
                          <a:effectLst/>
                        </a:rPr>
                        <a:t>% </a:t>
                      </a:r>
                      <a:r>
                        <a:rPr lang="en-US" sz="2000" dirty="0" smtClean="0">
                          <a:effectLst/>
                        </a:rPr>
                        <a:t> coverage </a:t>
                      </a:r>
                      <a:r>
                        <a:rPr lang="en-US" sz="2000" dirty="0">
                          <a:effectLst/>
                        </a:rPr>
                        <a:t>in every district or equivalent administrative unit. </a:t>
                      </a:r>
                    </a:p>
                  </a:txBody>
                  <a:tcPr marL="65992" marR="65992" marT="0" marB="0"/>
                </a:tc>
                <a:tc>
                  <a:txBody>
                    <a:bodyPr/>
                    <a:lstStyle/>
                    <a:p>
                      <a:pPr>
                        <a:spcAft>
                          <a:spcPts val="0"/>
                        </a:spcAft>
                      </a:pPr>
                      <a:r>
                        <a:rPr lang="en-US" sz="2000" dirty="0">
                          <a:effectLst/>
                        </a:rPr>
                        <a:t>119 (61%) countries have </a:t>
                      </a:r>
                      <a:r>
                        <a:rPr lang="en-US" sz="2000" dirty="0" smtClean="0">
                          <a:effectLst/>
                        </a:rPr>
                        <a:t>MCV1 coverage &gt; </a:t>
                      </a:r>
                      <a:r>
                        <a:rPr lang="en-US" sz="2000" dirty="0">
                          <a:effectLst/>
                        </a:rPr>
                        <a:t>90% at national level.</a:t>
                      </a:r>
                      <a:endParaRPr lang="en-US" sz="2000" dirty="0">
                        <a:effectLst/>
                        <a:latin typeface="Calibri"/>
                        <a:ea typeface="Calibri"/>
                        <a:cs typeface="Arial"/>
                      </a:endParaRPr>
                    </a:p>
                  </a:txBody>
                  <a:tcPr marL="65992" marR="65992" marT="0" marB="0">
                    <a:solidFill>
                      <a:srgbClr val="FFC000"/>
                    </a:solidFill>
                  </a:tcPr>
                </a:tc>
              </a:tr>
              <a:tr h="1481680">
                <a:tc>
                  <a:txBody>
                    <a:bodyPr/>
                    <a:lstStyle/>
                    <a:p>
                      <a:pPr>
                        <a:spcAft>
                          <a:spcPts val="0"/>
                        </a:spcAft>
                      </a:pPr>
                      <a:r>
                        <a:rPr lang="en-US" sz="2000" dirty="0">
                          <a:effectLst/>
                        </a:rPr>
                        <a:t>Achieve at least 95% coverage with M, MR or MMR during SIAs in every district. </a:t>
                      </a:r>
                    </a:p>
                    <a:p>
                      <a:pPr>
                        <a:spcAft>
                          <a:spcPts val="0"/>
                        </a:spcAft>
                      </a:pPr>
                      <a:r>
                        <a:rPr lang="en-US" sz="2000" dirty="0">
                          <a:effectLst/>
                        </a:rPr>
                        <a:t> </a:t>
                      </a:r>
                      <a:endParaRPr lang="en-US" sz="2000" dirty="0">
                        <a:effectLst/>
                        <a:latin typeface="Calibri"/>
                        <a:ea typeface="Calibri"/>
                        <a:cs typeface="Arial"/>
                      </a:endParaRPr>
                    </a:p>
                  </a:txBody>
                  <a:tcPr marL="65992" marR="65992" marT="0" marB="0"/>
                </a:tc>
                <a:tc>
                  <a:txBody>
                    <a:bodyPr/>
                    <a:lstStyle/>
                    <a:p>
                      <a:pPr>
                        <a:spcAft>
                          <a:spcPts val="0"/>
                        </a:spcAft>
                      </a:pPr>
                      <a:r>
                        <a:rPr lang="en-US" sz="2000" dirty="0">
                          <a:effectLst/>
                        </a:rPr>
                        <a:t>Of </a:t>
                      </a:r>
                      <a:r>
                        <a:rPr lang="en-US" sz="2000" dirty="0" smtClean="0">
                          <a:effectLst/>
                        </a:rPr>
                        <a:t>104 SIAs from</a:t>
                      </a:r>
                      <a:r>
                        <a:rPr lang="en-US" sz="2000" baseline="0" dirty="0" smtClean="0">
                          <a:effectLst/>
                        </a:rPr>
                        <a:t> </a:t>
                      </a:r>
                      <a:r>
                        <a:rPr lang="en-US" sz="2000" dirty="0" smtClean="0">
                          <a:effectLst/>
                        </a:rPr>
                        <a:t>2013-2015,</a:t>
                      </a:r>
                      <a:r>
                        <a:rPr lang="en-US" sz="2000" baseline="0" dirty="0" smtClean="0">
                          <a:effectLst/>
                        </a:rPr>
                        <a:t> 52 (50%) had a reported coverage of ≥95%.  Only 19 conducted a post-SIA coverage survey; 9 (47%) </a:t>
                      </a:r>
                      <a:r>
                        <a:rPr lang="en-US" sz="2000" dirty="0" smtClean="0">
                          <a:effectLst/>
                        </a:rPr>
                        <a:t>reached </a:t>
                      </a:r>
                      <a:r>
                        <a:rPr lang="en-US" sz="2000" baseline="0" dirty="0" smtClean="0">
                          <a:effectLst/>
                        </a:rPr>
                        <a:t>≥95% </a:t>
                      </a:r>
                      <a:r>
                        <a:rPr lang="en-US" sz="2000" dirty="0" smtClean="0">
                          <a:effectLst/>
                        </a:rPr>
                        <a:t>national </a:t>
                      </a:r>
                      <a:r>
                        <a:rPr lang="en-US" sz="2000" dirty="0">
                          <a:effectLst/>
                        </a:rPr>
                        <a:t>coverage</a:t>
                      </a:r>
                      <a:endParaRPr lang="en-US" sz="2000" dirty="0">
                        <a:effectLst/>
                        <a:latin typeface="Calibri"/>
                        <a:ea typeface="Calibri"/>
                        <a:cs typeface="Arial"/>
                      </a:endParaRPr>
                    </a:p>
                  </a:txBody>
                  <a:tcPr marL="65992" marR="65992" marT="0" marB="0">
                    <a:solidFill>
                      <a:srgbClr val="FFC000"/>
                    </a:solidFill>
                  </a:tcPr>
                </a:tc>
              </a:tr>
              <a:tr h="1185344">
                <a:tc>
                  <a:txBody>
                    <a:bodyPr/>
                    <a:lstStyle/>
                    <a:p>
                      <a:pPr>
                        <a:spcAft>
                          <a:spcPts val="0"/>
                        </a:spcAft>
                      </a:pPr>
                      <a:r>
                        <a:rPr lang="en-US" sz="2000" dirty="0">
                          <a:effectLst/>
                        </a:rPr>
                        <a:t>Establish a rubella/CRS elimination goal in at least three additional WHO regions (i.e., in addition to the AMR and EUR that had established goals before 2012).</a:t>
                      </a:r>
                      <a:endParaRPr lang="en-US" sz="2000" dirty="0">
                        <a:effectLst/>
                        <a:latin typeface="Calibri"/>
                        <a:ea typeface="Calibri"/>
                        <a:cs typeface="Arial"/>
                      </a:endParaRPr>
                    </a:p>
                  </a:txBody>
                  <a:tcPr marL="65992" marR="65992" marT="0" marB="0"/>
                </a:tc>
                <a:tc>
                  <a:txBody>
                    <a:bodyPr/>
                    <a:lstStyle/>
                    <a:p>
                      <a:pPr>
                        <a:spcAft>
                          <a:spcPts val="0"/>
                        </a:spcAft>
                      </a:pPr>
                      <a:r>
                        <a:rPr lang="en-US" sz="2000" dirty="0">
                          <a:effectLst/>
                        </a:rPr>
                        <a:t>One additional region, WPR, has established a rubella elimination goal but no date is associated with it</a:t>
                      </a:r>
                      <a:endParaRPr lang="en-US" sz="2000" dirty="0">
                        <a:effectLst/>
                        <a:latin typeface="Calibri"/>
                        <a:ea typeface="Calibri"/>
                        <a:cs typeface="Arial"/>
                      </a:endParaRPr>
                    </a:p>
                  </a:txBody>
                  <a:tcPr marL="65992" marR="65992" marT="0" marB="0">
                    <a:solidFill>
                      <a:srgbClr val="FFC000"/>
                    </a:solidFill>
                  </a:tcPr>
                </a:tc>
              </a:tr>
              <a:tr h="645823">
                <a:tc>
                  <a:txBody>
                    <a:bodyPr/>
                    <a:lstStyle/>
                    <a:p>
                      <a:pPr hangingPunct="0">
                        <a:spcAft>
                          <a:spcPts val="0"/>
                        </a:spcAft>
                      </a:pPr>
                      <a:r>
                        <a:rPr lang="en-US" sz="2000" dirty="0">
                          <a:effectLst/>
                        </a:rPr>
                        <a:t>Establish a target date for the global eradication of measles</a:t>
                      </a:r>
                      <a:r>
                        <a:rPr lang="en-US" sz="2000" dirty="0" smtClean="0">
                          <a:effectLst/>
                        </a:rPr>
                        <a:t>.</a:t>
                      </a:r>
                      <a:endParaRPr lang="en-US" sz="2000" dirty="0">
                        <a:effectLst/>
                      </a:endParaRPr>
                    </a:p>
                  </a:txBody>
                  <a:tcPr marL="65992" marR="65992" marT="0" marB="0" anchor="ctr"/>
                </a:tc>
                <a:tc>
                  <a:txBody>
                    <a:bodyPr/>
                    <a:lstStyle/>
                    <a:p>
                      <a:pPr>
                        <a:spcAft>
                          <a:spcPts val="0"/>
                        </a:spcAft>
                      </a:pPr>
                      <a:r>
                        <a:rPr lang="en-US" sz="2000" dirty="0">
                          <a:effectLst/>
                        </a:rPr>
                        <a:t>No target date for global measles eradication established</a:t>
                      </a:r>
                      <a:endParaRPr lang="en-US" sz="2000" dirty="0">
                        <a:effectLst/>
                        <a:latin typeface="Calibri"/>
                        <a:ea typeface="Calibri"/>
                        <a:cs typeface="Arial"/>
                      </a:endParaRPr>
                    </a:p>
                  </a:txBody>
                  <a:tcPr marL="65992" marR="65992" marT="0" marB="0">
                    <a:solidFill>
                      <a:srgbClr val="FF0000"/>
                    </a:solidFill>
                  </a:tcPr>
                </a:tc>
              </a:tr>
            </a:tbl>
          </a:graphicData>
        </a:graphic>
      </p:graphicFrame>
      <p:sp>
        <p:nvSpPr>
          <p:cNvPr id="6" name="Rectangle 5"/>
          <p:cNvSpPr/>
          <p:nvPr/>
        </p:nvSpPr>
        <p:spPr>
          <a:xfrm>
            <a:off x="2250372" y="6606863"/>
            <a:ext cx="172783" cy="195644"/>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4327209" y="6619038"/>
            <a:ext cx="172783" cy="195644"/>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p:cNvSpPr txBox="1"/>
          <p:nvPr/>
        </p:nvSpPr>
        <p:spPr>
          <a:xfrm>
            <a:off x="1331640" y="6561753"/>
            <a:ext cx="952146" cy="307777"/>
          </a:xfrm>
          <a:prstGeom prst="rect">
            <a:avLst/>
          </a:prstGeom>
          <a:noFill/>
        </p:spPr>
        <p:txBody>
          <a:bodyPr wrap="square" rtlCol="0">
            <a:spAutoFit/>
          </a:bodyPr>
          <a:lstStyle/>
          <a:p>
            <a:r>
              <a:rPr lang="en-GB" sz="1400" b="1" dirty="0" smtClean="0"/>
              <a:t>Legend</a:t>
            </a:r>
            <a:endParaRPr lang="en-US" sz="1400" b="1" dirty="0"/>
          </a:p>
        </p:txBody>
      </p:sp>
      <p:sp>
        <p:nvSpPr>
          <p:cNvPr id="10" name="TextBox 9"/>
          <p:cNvSpPr txBox="1"/>
          <p:nvPr/>
        </p:nvSpPr>
        <p:spPr>
          <a:xfrm>
            <a:off x="2436344" y="6577607"/>
            <a:ext cx="2135656" cy="307777"/>
          </a:xfrm>
          <a:prstGeom prst="rect">
            <a:avLst/>
          </a:prstGeom>
          <a:noFill/>
        </p:spPr>
        <p:txBody>
          <a:bodyPr wrap="square" rtlCol="0">
            <a:spAutoFit/>
          </a:bodyPr>
          <a:lstStyle/>
          <a:p>
            <a:r>
              <a:rPr lang="en-GB" sz="1400" dirty="0" smtClean="0"/>
              <a:t>Little or no progress</a:t>
            </a:r>
            <a:endParaRPr lang="en-US" sz="1400" dirty="0"/>
          </a:p>
        </p:txBody>
      </p:sp>
      <p:sp>
        <p:nvSpPr>
          <p:cNvPr id="11" name="TextBox 10"/>
          <p:cNvSpPr txBox="1"/>
          <p:nvPr/>
        </p:nvSpPr>
        <p:spPr>
          <a:xfrm>
            <a:off x="4499992" y="6562971"/>
            <a:ext cx="5328592" cy="307777"/>
          </a:xfrm>
          <a:prstGeom prst="rect">
            <a:avLst/>
          </a:prstGeom>
          <a:noFill/>
        </p:spPr>
        <p:txBody>
          <a:bodyPr wrap="square" rtlCol="0">
            <a:spAutoFit/>
          </a:bodyPr>
          <a:lstStyle/>
          <a:p>
            <a:r>
              <a:rPr lang="en-GB" sz="1400" dirty="0" smtClean="0"/>
              <a:t>Some progress but inadequate to meet 2015 goals</a:t>
            </a:r>
          </a:p>
        </p:txBody>
      </p:sp>
      <p:sp>
        <p:nvSpPr>
          <p:cNvPr id="2" name="Slide Number Placeholder 1"/>
          <p:cNvSpPr>
            <a:spLocks noGrp="1"/>
          </p:cNvSpPr>
          <p:nvPr>
            <p:ph type="sldNum" sz="quarter" idx="12"/>
          </p:nvPr>
        </p:nvSpPr>
        <p:spPr/>
        <p:txBody>
          <a:bodyPr/>
          <a:lstStyle/>
          <a:p>
            <a:fld id="{95334607-36B4-415A-AB02-2AA149A2C99A}" type="slidenum">
              <a:rPr lang="en-US" smtClean="0"/>
              <a:t>3</a:t>
            </a:fld>
            <a:endParaRPr lang="en-US" dirty="0"/>
          </a:p>
        </p:txBody>
      </p:sp>
      <p:sp>
        <p:nvSpPr>
          <p:cNvPr id="12" name="TextBox 11"/>
          <p:cNvSpPr txBox="1"/>
          <p:nvPr/>
        </p:nvSpPr>
        <p:spPr>
          <a:xfrm>
            <a:off x="-72008" y="6361583"/>
            <a:ext cx="1907704" cy="307777"/>
          </a:xfrm>
          <a:prstGeom prst="rect">
            <a:avLst/>
          </a:prstGeom>
          <a:noFill/>
        </p:spPr>
        <p:txBody>
          <a:bodyPr wrap="square" rtlCol="0">
            <a:spAutoFit/>
          </a:bodyPr>
          <a:lstStyle/>
          <a:p>
            <a:r>
              <a:rPr lang="en-GB" sz="1400" b="1" dirty="0" smtClean="0"/>
              <a:t>* Preliminary  data</a:t>
            </a:r>
            <a:endParaRPr lang="en-US" sz="1400" b="1" dirty="0"/>
          </a:p>
        </p:txBody>
      </p:sp>
    </p:spTree>
    <p:extLst>
      <p:ext uri="{BB962C8B-B14F-4D97-AF65-F5344CB8AC3E}">
        <p14:creationId xmlns:p14="http://schemas.microsoft.com/office/powerpoint/2010/main" val="391176226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4624"/>
            <a:ext cx="8229600" cy="778098"/>
          </a:xfrm>
        </p:spPr>
        <p:txBody>
          <a:bodyPr/>
          <a:lstStyle/>
          <a:p>
            <a:r>
              <a:rPr lang="en-US" b="1" dirty="0" smtClean="0">
                <a:solidFill>
                  <a:schemeClr val="tx2"/>
                </a:solidFill>
              </a:rPr>
              <a:t>MTR Overview</a:t>
            </a:r>
            <a:endParaRPr lang="en-US" b="1" dirty="0">
              <a:solidFill>
                <a:schemeClr val="tx2"/>
              </a:solidFill>
            </a:endParaRPr>
          </a:p>
        </p:txBody>
      </p:sp>
      <p:sp>
        <p:nvSpPr>
          <p:cNvPr id="3" name="Content Placeholder 2"/>
          <p:cNvSpPr>
            <a:spLocks noGrp="1"/>
          </p:cNvSpPr>
          <p:nvPr>
            <p:ph idx="1"/>
          </p:nvPr>
        </p:nvSpPr>
        <p:spPr>
          <a:xfrm>
            <a:off x="446856" y="908720"/>
            <a:ext cx="8229600" cy="5517232"/>
          </a:xfrm>
        </p:spPr>
        <p:txBody>
          <a:bodyPr>
            <a:noAutofit/>
          </a:bodyPr>
          <a:lstStyle/>
          <a:p>
            <a:r>
              <a:rPr lang="en-US" sz="2800" dirty="0" smtClean="0"/>
              <a:t>Chaired by </a:t>
            </a:r>
            <a:r>
              <a:rPr lang="en-US" sz="2800" dirty="0" smtClean="0"/>
              <a:t>Professor</a:t>
            </a:r>
            <a:r>
              <a:rPr lang="en-US" sz="2800" dirty="0" smtClean="0"/>
              <a:t> </a:t>
            </a:r>
            <a:r>
              <a:rPr lang="en-US" sz="2800" dirty="0" smtClean="0"/>
              <a:t>Walt Orenstein </a:t>
            </a:r>
          </a:p>
          <a:p>
            <a:r>
              <a:rPr lang="en-US" sz="2800" dirty="0" smtClean="0"/>
              <a:t>68 recommendations made in 7 areas:</a:t>
            </a:r>
          </a:p>
          <a:p>
            <a:pPr lvl="1"/>
            <a:r>
              <a:rPr lang="en-US" dirty="0" smtClean="0"/>
              <a:t>Collaboration</a:t>
            </a:r>
          </a:p>
          <a:p>
            <a:pPr lvl="1"/>
            <a:r>
              <a:rPr lang="en-US" dirty="0" smtClean="0"/>
              <a:t>Communications</a:t>
            </a:r>
          </a:p>
          <a:p>
            <a:pPr lvl="1"/>
            <a:r>
              <a:rPr lang="en-US" dirty="0" err="1" smtClean="0"/>
              <a:t>Programme</a:t>
            </a:r>
            <a:r>
              <a:rPr lang="en-US" dirty="0" smtClean="0"/>
              <a:t> performance</a:t>
            </a:r>
          </a:p>
          <a:p>
            <a:pPr lvl="1"/>
            <a:r>
              <a:rPr lang="en-US" dirty="0" smtClean="0"/>
              <a:t>Surveillance</a:t>
            </a:r>
          </a:p>
          <a:p>
            <a:pPr lvl="1"/>
            <a:r>
              <a:rPr lang="en-US" dirty="0" smtClean="0"/>
              <a:t>Outbreaks</a:t>
            </a:r>
          </a:p>
          <a:p>
            <a:pPr lvl="1"/>
            <a:r>
              <a:rPr lang="en-US" dirty="0" smtClean="0"/>
              <a:t>Research </a:t>
            </a:r>
          </a:p>
          <a:p>
            <a:pPr lvl="1"/>
            <a:r>
              <a:rPr lang="en-US" dirty="0" smtClean="0"/>
              <a:t>Resourcing</a:t>
            </a:r>
          </a:p>
          <a:p>
            <a:r>
              <a:rPr lang="en-US" sz="2400" dirty="0" smtClean="0"/>
              <a:t>WHO tracks implementation and reports to SAGE</a:t>
            </a:r>
          </a:p>
        </p:txBody>
      </p:sp>
    </p:spTree>
    <p:extLst>
      <p:ext uri="{BB962C8B-B14F-4D97-AF65-F5344CB8AC3E}">
        <p14:creationId xmlns:p14="http://schemas.microsoft.com/office/powerpoint/2010/main" val="210140758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b="1" dirty="0" smtClean="0">
                <a:solidFill>
                  <a:schemeClr val="tx2"/>
                </a:solidFill>
              </a:rPr>
              <a:t>Major findings and conclusions (1)</a:t>
            </a:r>
            <a:endParaRPr lang="en-US" b="1" dirty="0">
              <a:solidFill>
                <a:schemeClr val="tx2"/>
              </a:solidFill>
            </a:endParaRPr>
          </a:p>
        </p:txBody>
      </p:sp>
      <p:sp>
        <p:nvSpPr>
          <p:cNvPr id="3" name="Content Placeholder 2"/>
          <p:cNvSpPr>
            <a:spLocks noGrp="1"/>
          </p:cNvSpPr>
          <p:nvPr>
            <p:ph idx="1"/>
          </p:nvPr>
        </p:nvSpPr>
        <p:spPr>
          <a:xfrm>
            <a:off x="457200" y="1340768"/>
            <a:ext cx="8229600" cy="5141168"/>
          </a:xfrm>
        </p:spPr>
        <p:txBody>
          <a:bodyPr>
            <a:normAutofit fontScale="92500" lnSpcReduction="10000"/>
          </a:bodyPr>
          <a:lstStyle/>
          <a:p>
            <a:r>
              <a:rPr lang="en-US" dirty="0"/>
              <a:t>Tremendous progress </a:t>
            </a:r>
            <a:r>
              <a:rPr lang="en-US" dirty="0" smtClean="0"/>
              <a:t>made </a:t>
            </a:r>
            <a:r>
              <a:rPr lang="en-US" dirty="0"/>
              <a:t>towards both measles and rubella elimination since </a:t>
            </a:r>
            <a:r>
              <a:rPr lang="en-US" dirty="0" smtClean="0"/>
              <a:t>2001  </a:t>
            </a:r>
          </a:p>
          <a:p>
            <a:r>
              <a:rPr lang="en-US" dirty="0" smtClean="0"/>
              <a:t>Significant </a:t>
            </a:r>
            <a:r>
              <a:rPr lang="en-US" dirty="0"/>
              <a:t>gains </a:t>
            </a:r>
            <a:r>
              <a:rPr lang="en-US" dirty="0" smtClean="0"/>
              <a:t>also made during 2012 </a:t>
            </a:r>
            <a:r>
              <a:rPr lang="en-US" dirty="0"/>
              <a:t>– 2015 </a:t>
            </a:r>
          </a:p>
          <a:p>
            <a:pPr lvl="1"/>
            <a:r>
              <a:rPr lang="en-US" dirty="0" smtClean="0"/>
              <a:t>23/194 </a:t>
            </a:r>
            <a:r>
              <a:rPr lang="en-US" dirty="0"/>
              <a:t>WHO </a:t>
            </a:r>
            <a:r>
              <a:rPr lang="en-US" dirty="0" smtClean="0"/>
              <a:t>Member States introduced MCV2</a:t>
            </a:r>
          </a:p>
          <a:p>
            <a:pPr lvl="2"/>
            <a:r>
              <a:rPr lang="en-GB" dirty="0" smtClean="0"/>
              <a:t>Global MCV2 coverage rose from 48% to 61%</a:t>
            </a:r>
            <a:endParaRPr lang="en-US" dirty="0" smtClean="0"/>
          </a:p>
          <a:p>
            <a:pPr lvl="1"/>
            <a:r>
              <a:rPr lang="en-US" dirty="0" smtClean="0"/>
              <a:t>17 countries introduced RCV in their schedule</a:t>
            </a:r>
          </a:p>
          <a:p>
            <a:pPr lvl="2"/>
            <a:r>
              <a:rPr lang="en-US" dirty="0" smtClean="0"/>
              <a:t>Global RCV coverage rose from 39% to 46%  </a:t>
            </a:r>
          </a:p>
          <a:p>
            <a:pPr lvl="1"/>
            <a:r>
              <a:rPr lang="en-US" dirty="0" smtClean="0"/>
              <a:t>4.25 million deaths estimated to have been averted during 2012 – 2014 relative to no vaccination</a:t>
            </a:r>
          </a:p>
          <a:p>
            <a:r>
              <a:rPr lang="en-US" dirty="0" smtClean="0"/>
              <a:t>However</a:t>
            </a:r>
            <a:r>
              <a:rPr lang="en-US" dirty="0"/>
              <a:t>, </a:t>
            </a:r>
            <a:r>
              <a:rPr lang="en-US" b="1" dirty="0" smtClean="0"/>
              <a:t>neither </a:t>
            </a:r>
            <a:r>
              <a:rPr lang="en-US" b="1" dirty="0"/>
              <a:t>measles nor rubella elimination </a:t>
            </a:r>
            <a:r>
              <a:rPr lang="en-US" b="1" dirty="0" smtClean="0"/>
              <a:t>on </a:t>
            </a:r>
            <a:r>
              <a:rPr lang="en-US" b="1" dirty="0"/>
              <a:t>track to achieve </a:t>
            </a:r>
            <a:r>
              <a:rPr lang="en-US" b="1" dirty="0" smtClean="0"/>
              <a:t>the goals</a:t>
            </a:r>
            <a:endParaRPr lang="en-US" dirty="0"/>
          </a:p>
          <a:p>
            <a:endParaRPr lang="en-US" dirty="0"/>
          </a:p>
        </p:txBody>
      </p:sp>
      <p:sp>
        <p:nvSpPr>
          <p:cNvPr id="4" name="Slide Number Placeholder 3"/>
          <p:cNvSpPr>
            <a:spLocks noGrp="1"/>
          </p:cNvSpPr>
          <p:nvPr>
            <p:ph type="sldNum" sz="quarter" idx="12"/>
          </p:nvPr>
        </p:nvSpPr>
        <p:spPr/>
        <p:txBody>
          <a:bodyPr/>
          <a:lstStyle/>
          <a:p>
            <a:fld id="{95334607-36B4-415A-AB02-2AA149A2C99A}" type="slidenum">
              <a:rPr lang="en-US" smtClean="0"/>
              <a:t>5</a:t>
            </a:fld>
            <a:endParaRPr lang="en-US" dirty="0"/>
          </a:p>
        </p:txBody>
      </p:sp>
    </p:spTree>
    <p:extLst>
      <p:ext uri="{BB962C8B-B14F-4D97-AF65-F5344CB8AC3E}">
        <p14:creationId xmlns:p14="http://schemas.microsoft.com/office/powerpoint/2010/main" val="29546676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b="1" dirty="0" smtClean="0">
                <a:solidFill>
                  <a:schemeClr val="tx2"/>
                </a:solidFill>
              </a:rPr>
              <a:t>Major findings and conclusions (2)</a:t>
            </a:r>
            <a:endParaRPr lang="en-US" b="1" dirty="0">
              <a:solidFill>
                <a:schemeClr val="tx2"/>
              </a:solidFill>
            </a:endParaRPr>
          </a:p>
        </p:txBody>
      </p:sp>
      <p:sp>
        <p:nvSpPr>
          <p:cNvPr id="3" name="Content Placeholder 2"/>
          <p:cNvSpPr>
            <a:spLocks noGrp="1"/>
          </p:cNvSpPr>
          <p:nvPr>
            <p:ph idx="1"/>
          </p:nvPr>
        </p:nvSpPr>
        <p:spPr>
          <a:xfrm>
            <a:off x="457200" y="1600200"/>
            <a:ext cx="8229600" cy="5141168"/>
          </a:xfrm>
        </p:spPr>
        <p:txBody>
          <a:bodyPr>
            <a:normAutofit fontScale="92500"/>
          </a:bodyPr>
          <a:lstStyle/>
          <a:p>
            <a:r>
              <a:rPr lang="en-US" dirty="0" smtClean="0"/>
              <a:t>The </a:t>
            </a:r>
            <a:r>
              <a:rPr lang="en-US" b="1" dirty="0"/>
              <a:t>strategies articulated </a:t>
            </a:r>
            <a:r>
              <a:rPr lang="en-US" b="1" dirty="0" smtClean="0"/>
              <a:t>are sound</a:t>
            </a:r>
            <a:r>
              <a:rPr lang="en-US" dirty="0" smtClean="0"/>
              <a:t>  </a:t>
            </a:r>
          </a:p>
          <a:p>
            <a:r>
              <a:rPr lang="en-US" dirty="0"/>
              <a:t>I</a:t>
            </a:r>
            <a:r>
              <a:rPr lang="en-US" dirty="0" smtClean="0"/>
              <a:t>mplementation has </a:t>
            </a:r>
            <a:r>
              <a:rPr lang="en-US" dirty="0"/>
              <a:t>been limited by </a:t>
            </a:r>
            <a:r>
              <a:rPr lang="en-US" b="1" dirty="0"/>
              <a:t>lack of </a:t>
            </a:r>
            <a:r>
              <a:rPr lang="en-US" b="1" dirty="0" smtClean="0"/>
              <a:t>country ownership</a:t>
            </a:r>
            <a:r>
              <a:rPr lang="en-US" dirty="0" smtClean="0"/>
              <a:t> and </a:t>
            </a:r>
            <a:r>
              <a:rPr lang="en-US" b="1" dirty="0" smtClean="0"/>
              <a:t>global </a:t>
            </a:r>
            <a:r>
              <a:rPr lang="en-US" b="1" dirty="0"/>
              <a:t>political </a:t>
            </a:r>
            <a:r>
              <a:rPr lang="en-US" b="1" dirty="0" smtClean="0"/>
              <a:t>will</a:t>
            </a:r>
            <a:r>
              <a:rPr lang="en-US" dirty="0" smtClean="0"/>
              <a:t>, </a:t>
            </a:r>
            <a:r>
              <a:rPr lang="en-US" dirty="0"/>
              <a:t>reflected in </a:t>
            </a:r>
            <a:r>
              <a:rPr lang="en-US" b="1" dirty="0"/>
              <a:t>insufficient </a:t>
            </a:r>
            <a:r>
              <a:rPr lang="en-US" b="1" dirty="0" smtClean="0"/>
              <a:t>resources</a:t>
            </a:r>
            <a:r>
              <a:rPr lang="en-US" dirty="0" smtClean="0"/>
              <a:t>  </a:t>
            </a:r>
          </a:p>
          <a:p>
            <a:r>
              <a:rPr lang="en-US" dirty="0" smtClean="0"/>
              <a:t>In </a:t>
            </a:r>
            <a:r>
              <a:rPr lang="en-US" dirty="0"/>
              <a:t>principle, the 2020 goals can still be </a:t>
            </a:r>
            <a:r>
              <a:rPr lang="en-US" dirty="0" smtClean="0"/>
              <a:t>reached </a:t>
            </a:r>
            <a:r>
              <a:rPr lang="en-US" u="sng" dirty="0" smtClean="0"/>
              <a:t>but</a:t>
            </a:r>
            <a:r>
              <a:rPr lang="en-US" dirty="0" smtClean="0"/>
              <a:t> doing </a:t>
            </a:r>
            <a:r>
              <a:rPr lang="en-US" dirty="0"/>
              <a:t>so would require </a:t>
            </a:r>
            <a:endParaRPr lang="en-US" dirty="0" smtClean="0"/>
          </a:p>
          <a:p>
            <a:pPr lvl="1"/>
            <a:r>
              <a:rPr lang="en-US" dirty="0" smtClean="0"/>
              <a:t>a </a:t>
            </a:r>
            <a:r>
              <a:rPr lang="en-US" dirty="0"/>
              <a:t>substantial escalation of political will and resources </a:t>
            </a:r>
            <a:endParaRPr lang="en-US" dirty="0" smtClean="0"/>
          </a:p>
          <a:p>
            <a:pPr lvl="1"/>
            <a:r>
              <a:rPr lang="en-US" dirty="0" smtClean="0"/>
              <a:t>heavy </a:t>
            </a:r>
            <a:r>
              <a:rPr lang="en-US" dirty="0"/>
              <a:t>reliance on supplementary immunization activities (SIAs</a:t>
            </a:r>
            <a:r>
              <a:rPr lang="en-US" dirty="0" smtClean="0"/>
              <a:t>)</a:t>
            </a:r>
          </a:p>
          <a:p>
            <a:pPr marL="0" indent="0">
              <a:buNone/>
            </a:pPr>
            <a:r>
              <a:rPr lang="en-US" dirty="0"/>
              <a:t> </a:t>
            </a:r>
          </a:p>
          <a:p>
            <a:endParaRPr lang="en-US" dirty="0"/>
          </a:p>
        </p:txBody>
      </p:sp>
      <p:sp>
        <p:nvSpPr>
          <p:cNvPr id="4" name="Slide Number Placeholder 3"/>
          <p:cNvSpPr>
            <a:spLocks noGrp="1"/>
          </p:cNvSpPr>
          <p:nvPr>
            <p:ph type="sldNum" sz="quarter" idx="12"/>
          </p:nvPr>
        </p:nvSpPr>
        <p:spPr/>
        <p:txBody>
          <a:bodyPr/>
          <a:lstStyle/>
          <a:p>
            <a:fld id="{95334607-36B4-415A-AB02-2AA149A2C99A}" type="slidenum">
              <a:rPr lang="en-US" smtClean="0"/>
              <a:t>6</a:t>
            </a:fld>
            <a:endParaRPr lang="en-US" dirty="0"/>
          </a:p>
        </p:txBody>
      </p:sp>
    </p:spTree>
    <p:extLst>
      <p:ext uri="{BB962C8B-B14F-4D97-AF65-F5344CB8AC3E}">
        <p14:creationId xmlns:p14="http://schemas.microsoft.com/office/powerpoint/2010/main" val="9901078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solidFill>
                  <a:schemeClr val="tx2"/>
                </a:solidFill>
              </a:rPr>
              <a:t>Major findings and conclusions (3)</a:t>
            </a:r>
            <a:endParaRPr lang="en-US" b="1" dirty="0">
              <a:solidFill>
                <a:schemeClr val="tx2"/>
              </a:solidFill>
            </a:endParaRPr>
          </a:p>
        </p:txBody>
      </p:sp>
      <p:sp>
        <p:nvSpPr>
          <p:cNvPr id="3" name="Content Placeholder 2"/>
          <p:cNvSpPr>
            <a:spLocks noGrp="1"/>
          </p:cNvSpPr>
          <p:nvPr>
            <p:ph idx="1"/>
          </p:nvPr>
        </p:nvSpPr>
        <p:spPr/>
        <p:txBody>
          <a:bodyPr>
            <a:normAutofit/>
          </a:bodyPr>
          <a:lstStyle/>
          <a:p>
            <a:pPr lvl="0"/>
            <a:r>
              <a:rPr lang="en-US" dirty="0"/>
              <a:t>I</a:t>
            </a:r>
            <a:r>
              <a:rPr lang="en-US" dirty="0" smtClean="0"/>
              <a:t>t </a:t>
            </a:r>
            <a:r>
              <a:rPr lang="en-US" dirty="0"/>
              <a:t>is </a:t>
            </a:r>
            <a:r>
              <a:rPr lang="en-US" b="1" dirty="0"/>
              <a:t>premature to set a timeframe for </a:t>
            </a:r>
            <a:r>
              <a:rPr lang="en-US" b="1" dirty="0" smtClean="0"/>
              <a:t>measles eradication </a:t>
            </a:r>
            <a:r>
              <a:rPr lang="en-US" b="1" dirty="0"/>
              <a:t>at this </a:t>
            </a:r>
            <a:r>
              <a:rPr lang="en-US" b="1" dirty="0" smtClean="0"/>
              <a:t>point</a:t>
            </a:r>
            <a:r>
              <a:rPr lang="en-US" dirty="0" smtClean="0"/>
              <a:t>  </a:t>
            </a:r>
          </a:p>
          <a:p>
            <a:pPr lvl="1"/>
            <a:r>
              <a:rPr lang="en-US" dirty="0" smtClean="0"/>
              <a:t>A </a:t>
            </a:r>
            <a:r>
              <a:rPr lang="en-US" dirty="0"/>
              <a:t>determination should be made, not later than 2020, whether a formal global goal for measles eradication should be set with timeframes for </a:t>
            </a:r>
            <a:r>
              <a:rPr lang="en-US" dirty="0" smtClean="0"/>
              <a:t>achievement</a:t>
            </a:r>
          </a:p>
          <a:p>
            <a:pPr lvl="1"/>
            <a:r>
              <a:rPr lang="en-US" dirty="0" smtClean="0"/>
              <a:t> </a:t>
            </a:r>
            <a:r>
              <a:rPr lang="en-US" dirty="0"/>
              <a:t>In the meantime, all regions should work toward achieving the regional elimination </a:t>
            </a:r>
            <a:r>
              <a:rPr lang="en-US" dirty="0" smtClean="0"/>
              <a:t>goals</a:t>
            </a:r>
            <a:endParaRPr lang="en-US" dirty="0"/>
          </a:p>
          <a:p>
            <a:endParaRPr lang="en-US" dirty="0"/>
          </a:p>
        </p:txBody>
      </p:sp>
      <p:sp>
        <p:nvSpPr>
          <p:cNvPr id="4" name="Slide Number Placeholder 3"/>
          <p:cNvSpPr>
            <a:spLocks noGrp="1"/>
          </p:cNvSpPr>
          <p:nvPr>
            <p:ph type="sldNum" sz="quarter" idx="12"/>
          </p:nvPr>
        </p:nvSpPr>
        <p:spPr/>
        <p:txBody>
          <a:bodyPr/>
          <a:lstStyle/>
          <a:p>
            <a:fld id="{95334607-36B4-415A-AB02-2AA149A2C99A}" type="slidenum">
              <a:rPr lang="en-US" smtClean="0"/>
              <a:t>7</a:t>
            </a:fld>
            <a:endParaRPr lang="en-US" dirty="0"/>
          </a:p>
        </p:txBody>
      </p:sp>
    </p:spTree>
    <p:extLst>
      <p:ext uri="{BB962C8B-B14F-4D97-AF65-F5344CB8AC3E}">
        <p14:creationId xmlns:p14="http://schemas.microsoft.com/office/powerpoint/2010/main" val="213365528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b="1" dirty="0" smtClean="0">
                <a:solidFill>
                  <a:schemeClr val="tx2"/>
                </a:solidFill>
              </a:rPr>
              <a:t>Increase emphasis on surveillance</a:t>
            </a:r>
            <a:endParaRPr lang="en-US" b="1" dirty="0">
              <a:solidFill>
                <a:schemeClr val="tx2"/>
              </a:solidFill>
            </a:endParaRPr>
          </a:p>
        </p:txBody>
      </p:sp>
      <p:sp>
        <p:nvSpPr>
          <p:cNvPr id="4" name="Content Placeholder 3"/>
          <p:cNvSpPr>
            <a:spLocks noGrp="1"/>
          </p:cNvSpPr>
          <p:nvPr>
            <p:ph idx="1"/>
          </p:nvPr>
        </p:nvSpPr>
        <p:spPr/>
        <p:txBody>
          <a:bodyPr>
            <a:normAutofit fontScale="92500" lnSpcReduction="10000"/>
          </a:bodyPr>
          <a:lstStyle/>
          <a:p>
            <a:r>
              <a:rPr lang="en-US" dirty="0" smtClean="0"/>
              <a:t>Re-orient program to </a:t>
            </a:r>
            <a:r>
              <a:rPr lang="en-US" b="1" dirty="0" smtClean="0"/>
              <a:t>increase emphasis on surveillance</a:t>
            </a:r>
            <a:r>
              <a:rPr lang="en-US" dirty="0" smtClean="0"/>
              <a:t> so that programmatic and strategic decisions are guided by disease data </a:t>
            </a:r>
          </a:p>
          <a:p>
            <a:r>
              <a:rPr lang="en-GB" dirty="0" smtClean="0"/>
              <a:t>Working to achieve </a:t>
            </a:r>
            <a:r>
              <a:rPr lang="en-GB" b="1" dirty="0" smtClean="0"/>
              <a:t>measles and rubella elimination can strengthen health systems</a:t>
            </a:r>
            <a:r>
              <a:rPr lang="en-GB" dirty="0" smtClean="0"/>
              <a:t> in general and immunization systems in particular</a:t>
            </a:r>
          </a:p>
          <a:p>
            <a:r>
              <a:rPr lang="en-US" b="1" dirty="0"/>
              <a:t>Strengthening of immunization systems is critical</a:t>
            </a:r>
            <a:r>
              <a:rPr lang="en-US" dirty="0"/>
              <a:t> to achieving regional elimination goals. </a:t>
            </a:r>
          </a:p>
          <a:p>
            <a:r>
              <a:rPr lang="en-GB" b="1" dirty="0" smtClean="0"/>
              <a:t>Disease </a:t>
            </a:r>
            <a:r>
              <a:rPr lang="en-GB" b="1" dirty="0"/>
              <a:t>incidence is the most important indicator of progress</a:t>
            </a:r>
          </a:p>
          <a:p>
            <a:endParaRPr lang="en-US" dirty="0" smtClean="0"/>
          </a:p>
          <a:p>
            <a:endParaRPr lang="en-US" dirty="0"/>
          </a:p>
        </p:txBody>
      </p:sp>
      <p:sp>
        <p:nvSpPr>
          <p:cNvPr id="3" name="Slide Number Placeholder 2"/>
          <p:cNvSpPr>
            <a:spLocks noGrp="1"/>
          </p:cNvSpPr>
          <p:nvPr>
            <p:ph type="sldNum" sz="quarter" idx="12"/>
          </p:nvPr>
        </p:nvSpPr>
        <p:spPr/>
        <p:txBody>
          <a:bodyPr/>
          <a:lstStyle/>
          <a:p>
            <a:fld id="{95334607-36B4-415A-AB02-2AA149A2C99A}" type="slidenum">
              <a:rPr lang="en-US" smtClean="0"/>
              <a:t>8</a:t>
            </a:fld>
            <a:endParaRPr lang="en-US" dirty="0"/>
          </a:p>
        </p:txBody>
      </p:sp>
    </p:spTree>
    <p:extLst>
      <p:ext uri="{BB962C8B-B14F-4D97-AF65-F5344CB8AC3E}">
        <p14:creationId xmlns:p14="http://schemas.microsoft.com/office/powerpoint/2010/main" val="97431290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chemeClr val="tx2"/>
                </a:solidFill>
              </a:rPr>
              <a:t>Surveillance </a:t>
            </a:r>
            <a:r>
              <a:rPr lang="en-US" b="1" dirty="0" smtClean="0">
                <a:solidFill>
                  <a:schemeClr val="tx2"/>
                </a:solidFill>
              </a:rPr>
              <a:t>recommendations</a:t>
            </a:r>
            <a:r>
              <a:rPr lang="en-GB" b="1" dirty="0">
                <a:solidFill>
                  <a:schemeClr val="tx2"/>
                </a:solidFill>
              </a:rPr>
              <a:t> – </a:t>
            </a:r>
            <a:r>
              <a:rPr lang="en-US" b="1" dirty="0">
                <a:solidFill>
                  <a:schemeClr val="tx2"/>
                </a:solidFill>
              </a:rPr>
              <a:t>status</a:t>
            </a:r>
            <a:endParaRPr lang="en-US" b="1" dirty="0">
              <a:solidFill>
                <a:schemeClr val="tx2"/>
              </a:solidFill>
            </a:endParaRPr>
          </a:p>
        </p:txBody>
      </p:sp>
      <p:sp>
        <p:nvSpPr>
          <p:cNvPr id="3" name="Content Placeholder 2"/>
          <p:cNvSpPr>
            <a:spLocks noGrp="1"/>
          </p:cNvSpPr>
          <p:nvPr>
            <p:ph idx="1"/>
          </p:nvPr>
        </p:nvSpPr>
        <p:spPr/>
        <p:txBody>
          <a:bodyPr>
            <a:normAutofit/>
          </a:bodyPr>
          <a:lstStyle/>
          <a:p>
            <a:r>
              <a:rPr lang="en-US" dirty="0" smtClean="0"/>
              <a:t>Develop </a:t>
            </a:r>
            <a:r>
              <a:rPr lang="en-US" dirty="0"/>
              <a:t>integrated case-based, lab-supported surveillance and report weekly to WHO</a:t>
            </a:r>
            <a:r>
              <a:rPr lang="en-US" dirty="0" smtClean="0"/>
              <a:t> </a:t>
            </a:r>
          </a:p>
          <a:p>
            <a:pPr lvl="1"/>
            <a:r>
              <a:rPr lang="en-US" sz="2800" dirty="0" smtClean="0"/>
              <a:t>Status:  Monthly reporting at present; weekly reporting very </a:t>
            </a:r>
            <a:r>
              <a:rPr lang="en-US" dirty="0" smtClean="0"/>
              <a:t>far in future </a:t>
            </a:r>
            <a:endParaRPr lang="en-US" sz="2800" dirty="0" smtClean="0"/>
          </a:p>
          <a:p>
            <a:r>
              <a:rPr lang="fr-FR" dirty="0" err="1" smtClean="0"/>
              <a:t>Implement</a:t>
            </a:r>
            <a:r>
              <a:rPr lang="fr-FR" dirty="0" smtClean="0"/>
              <a:t> </a:t>
            </a:r>
            <a:r>
              <a:rPr lang="fr-FR" dirty="0"/>
              <a:t>CRS </a:t>
            </a:r>
            <a:r>
              <a:rPr lang="fr-FR" dirty="0" err="1"/>
              <a:t>sentinel</a:t>
            </a:r>
            <a:r>
              <a:rPr lang="fr-FR" dirty="0"/>
              <a:t> or </a:t>
            </a:r>
            <a:r>
              <a:rPr lang="fr-FR" dirty="0" err="1"/>
              <a:t>nationwide</a:t>
            </a:r>
            <a:r>
              <a:rPr lang="fr-FR" dirty="0"/>
              <a:t> surveillance</a:t>
            </a:r>
            <a:r>
              <a:rPr lang="fr-FR" dirty="0" smtClean="0"/>
              <a:t> </a:t>
            </a:r>
          </a:p>
          <a:p>
            <a:pPr lvl="1"/>
            <a:r>
              <a:rPr lang="fr-FR" sz="2800" dirty="0" err="1" smtClean="0"/>
              <a:t>Status</a:t>
            </a:r>
            <a:r>
              <a:rPr lang="fr-FR" sz="2800" dirty="0" smtClean="0"/>
              <a:t>: </a:t>
            </a:r>
            <a:r>
              <a:rPr lang="fr-FR" sz="2800" dirty="0" err="1" smtClean="0"/>
              <a:t>Ongoing</a:t>
            </a:r>
            <a:r>
              <a:rPr lang="fr-FR" sz="2800" dirty="0" smtClean="0"/>
              <a:t> </a:t>
            </a:r>
            <a:r>
              <a:rPr lang="fr-FR" sz="2800" dirty="0" err="1" smtClean="0"/>
              <a:t>activity</a:t>
            </a:r>
            <a:r>
              <a:rPr lang="fr-FR" sz="2800" dirty="0" smtClean="0"/>
              <a:t>, </a:t>
            </a:r>
            <a:r>
              <a:rPr lang="fr-FR" sz="2800" dirty="0" err="1" smtClean="0"/>
              <a:t>spearheaded</a:t>
            </a:r>
            <a:r>
              <a:rPr lang="fr-FR" sz="2800" dirty="0" smtClean="0"/>
              <a:t> by CDC </a:t>
            </a:r>
            <a:endParaRPr lang="en-US" sz="2800" dirty="0"/>
          </a:p>
        </p:txBody>
      </p:sp>
    </p:spTree>
    <p:extLst>
      <p:ext uri="{BB962C8B-B14F-4D97-AF65-F5344CB8AC3E}">
        <p14:creationId xmlns:p14="http://schemas.microsoft.com/office/powerpoint/2010/main" val="152476225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8531</TotalTime>
  <Words>2093</Words>
  <Application>Microsoft Office PowerPoint</Application>
  <PresentationFormat>On-screen Show (4:3)</PresentationFormat>
  <Paragraphs>241</Paragraphs>
  <Slides>27</Slides>
  <Notes>15</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Office Theme</vt:lpstr>
      <vt:lpstr>Midterm Review of the Global Measles and Rubella Strategic Plan 2012 – 2020  Summary of the Findings and Implementation Status  </vt:lpstr>
      <vt:lpstr>Objectives of the Review</vt:lpstr>
      <vt:lpstr>Success in reaching 2015 goal and milestones</vt:lpstr>
      <vt:lpstr>MTR Overview</vt:lpstr>
      <vt:lpstr>Major findings and conclusions (1)</vt:lpstr>
      <vt:lpstr>Major findings and conclusions (2)</vt:lpstr>
      <vt:lpstr>Major findings and conclusions (3)</vt:lpstr>
      <vt:lpstr>Increase emphasis on surveillance</vt:lpstr>
      <vt:lpstr>Surveillance recommendations – status</vt:lpstr>
      <vt:lpstr>PowerPoint Presentation</vt:lpstr>
      <vt:lpstr>Population Immunity recommendations – status </vt:lpstr>
      <vt:lpstr>Outbreak preparedness and response</vt:lpstr>
      <vt:lpstr>Outbreaks recommendations – status</vt:lpstr>
      <vt:lpstr>Communications – recommendations</vt:lpstr>
      <vt:lpstr>Communications recommendations – status</vt:lpstr>
      <vt:lpstr>Research and development –  recommendations</vt:lpstr>
      <vt:lpstr>Research recommendations – status</vt:lpstr>
      <vt:lpstr>Polio transition – recommendations</vt:lpstr>
      <vt:lpstr>Resource Mobilization and Advocacy -  recommendations</vt:lpstr>
      <vt:lpstr>Resource mobilization – status</vt:lpstr>
      <vt:lpstr>PowerPoint Presentation</vt:lpstr>
      <vt:lpstr>Governance – recommendations</vt:lpstr>
      <vt:lpstr>Collaboration – status</vt:lpstr>
      <vt:lpstr>Programme performance – status</vt:lpstr>
      <vt:lpstr>Programme performance – status (2)</vt:lpstr>
      <vt:lpstr>Summary</vt:lpstr>
      <vt:lpstr>Acknowledgments</vt:lpstr>
    </vt:vector>
  </TitlesOfParts>
  <Company>Columbia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Midterm Review Update Global Measles and Rubella Strategic Plan 2012 – 2020</dc:title>
  <dc:creator>Columbia University</dc:creator>
  <cp:lastModifiedBy>BANERJEE, Kaushik</cp:lastModifiedBy>
  <cp:revision>392</cp:revision>
  <cp:lastPrinted>2016-10-05T16:01:02Z</cp:lastPrinted>
  <dcterms:created xsi:type="dcterms:W3CDTF">2016-03-01T00:09:48Z</dcterms:created>
  <dcterms:modified xsi:type="dcterms:W3CDTF">2017-09-07T17:44:36Z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y fmtid="{D5CDD505-2E9C-101B-9397-08002B2CF9AE}" pid="3" name="_AdHocReviewCycleID">
    <vt:i4>-1297817038</vt:i4>
  </property>
  <property fmtid="{D5CDD505-2E9C-101B-9397-08002B2CF9AE}" pid="4" name="_EmailSubject">
    <vt:lpwstr>Presentation on the MTR</vt:lpwstr>
  </property>
  <property fmtid="{D5CDD505-2E9C-101B-9397-08002B2CF9AE}" pid="5" name="_AuthorEmail">
    <vt:lpwstr>banerjeek@who.int</vt:lpwstr>
  </property>
  <property fmtid="{D5CDD505-2E9C-101B-9397-08002B2CF9AE}" pid="6" name="_AuthorEmailDisplayName">
    <vt:lpwstr>BANERJEE, Kaushik</vt:lpwstr>
  </property>
</Properties>
</file>