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70" r:id="rId3"/>
    <p:sldId id="258" r:id="rId4"/>
    <p:sldId id="266" r:id="rId5"/>
    <p:sldId id="267" r:id="rId6"/>
    <p:sldId id="268" r:id="rId7"/>
    <p:sldId id="260" r:id="rId8"/>
    <p:sldId id="261" r:id="rId9"/>
    <p:sldId id="272" r:id="rId10"/>
    <p:sldId id="262" r:id="rId11"/>
    <p:sldId id="263" r:id="rId12"/>
    <p:sldId id="264" r:id="rId13"/>
    <p:sldId id="265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179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D6157-DD07-4D46-8019-AB35E1DC34B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FCB318-FE31-44AF-B8B7-37B929B64E05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Disaster Management</a:t>
          </a:r>
        </a:p>
        <a:p>
          <a:r>
            <a:rPr lang="en-US" sz="1800" dirty="0" smtClean="0">
              <a:solidFill>
                <a:schemeClr val="tx1"/>
              </a:solidFill>
            </a:rPr>
            <a:t>Water Sanitation and Hygiene Promotion (WASH) Program</a:t>
          </a:r>
        </a:p>
        <a:p>
          <a:r>
            <a:rPr lang="en-US" sz="1800" dirty="0" smtClean="0">
              <a:solidFill>
                <a:schemeClr val="tx1"/>
              </a:solidFill>
            </a:rPr>
            <a:t>First Aid</a:t>
          </a:r>
        </a:p>
        <a:p>
          <a:r>
            <a:rPr lang="en-US" sz="1800" dirty="0" smtClean="0">
              <a:solidFill>
                <a:schemeClr val="tx1"/>
              </a:solidFill>
            </a:rPr>
            <a:t>National Blood Transfusion Service</a:t>
          </a:r>
        </a:p>
        <a:p>
          <a:r>
            <a:rPr lang="en-US" sz="1800" dirty="0" smtClean="0">
              <a:solidFill>
                <a:schemeClr val="tx1"/>
              </a:solidFill>
            </a:rPr>
            <a:t>Community Resilience Program(CPR)</a:t>
          </a:r>
        </a:p>
        <a:p>
          <a:r>
            <a:rPr lang="en-US" sz="2400" b="1" dirty="0" smtClean="0">
              <a:solidFill>
                <a:schemeClr val="tx1"/>
              </a:solidFill>
            </a:rPr>
            <a:t>Health Sector </a:t>
          </a:r>
          <a:endParaRPr lang="en-US" sz="2400" dirty="0" smtClean="0">
            <a:solidFill>
              <a:schemeClr val="tx1"/>
            </a:solidFill>
          </a:endParaRPr>
        </a:p>
        <a:p>
          <a:r>
            <a:rPr lang="en-US" sz="1800" dirty="0" smtClean="0">
              <a:solidFill>
                <a:schemeClr val="tx1"/>
              </a:solidFill>
            </a:rPr>
            <a:t>Partner and development(HV and Communication)</a:t>
          </a:r>
        </a:p>
        <a:p>
          <a:r>
            <a:rPr lang="en-US" sz="1800" dirty="0" smtClean="0">
              <a:solidFill>
                <a:schemeClr val="tx1"/>
              </a:solidFill>
            </a:rPr>
            <a:t>Gender and Inclusion</a:t>
          </a:r>
        </a:p>
        <a:p>
          <a:r>
            <a:rPr lang="en-US" sz="1800" dirty="0" smtClean="0">
              <a:solidFill>
                <a:schemeClr val="tx1"/>
              </a:solidFill>
            </a:rPr>
            <a:t>Organizational Development</a:t>
          </a:r>
        </a:p>
        <a:p>
          <a:r>
            <a:rPr lang="en-US" sz="1800" dirty="0" smtClean="0">
              <a:solidFill>
                <a:schemeClr val="tx1"/>
              </a:solidFill>
            </a:rPr>
            <a:t>Junior and Youth Activities</a:t>
          </a:r>
        </a:p>
        <a:p>
          <a:r>
            <a:rPr lang="en-US" sz="1800" dirty="0" smtClean="0">
              <a:solidFill>
                <a:schemeClr val="tx1"/>
              </a:solidFill>
            </a:rPr>
            <a:t>PMER Capacity and Enhancement Program </a:t>
          </a:r>
        </a:p>
        <a:p>
          <a:r>
            <a:rPr lang="en-US" sz="1800" dirty="0" smtClean="0">
              <a:solidFill>
                <a:schemeClr val="tx1"/>
              </a:solidFill>
            </a:rPr>
            <a:t>Finance Development and Resource Mobilization</a:t>
          </a:r>
          <a:endParaRPr lang="en-US" sz="1800" dirty="0">
            <a:solidFill>
              <a:schemeClr val="tx1"/>
            </a:solidFill>
          </a:endParaRPr>
        </a:p>
      </dgm:t>
    </dgm:pt>
    <dgm:pt modelId="{66093630-B465-4BE0-A95B-B4C4F166FA78}" type="parTrans" cxnId="{A03638F3-D773-467A-BC11-7590625FD435}">
      <dgm:prSet/>
      <dgm:spPr/>
      <dgm:t>
        <a:bodyPr/>
        <a:lstStyle/>
        <a:p>
          <a:endParaRPr lang="en-US"/>
        </a:p>
      </dgm:t>
    </dgm:pt>
    <dgm:pt modelId="{56AA5BDE-0731-4930-AACD-E8811E67C642}" type="sibTrans" cxnId="{A03638F3-D773-467A-BC11-7590625FD435}">
      <dgm:prSet/>
      <dgm:spPr/>
      <dgm:t>
        <a:bodyPr/>
        <a:lstStyle/>
        <a:p>
          <a:endParaRPr lang="en-US"/>
        </a:p>
      </dgm:t>
    </dgm:pt>
    <dgm:pt modelId="{11138DDF-2774-4971-954A-89F641853043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Community Eye Care and Health Promotion Program</a:t>
          </a:r>
          <a:endParaRPr lang="en-US" dirty="0"/>
        </a:p>
      </dgm:t>
    </dgm:pt>
    <dgm:pt modelId="{0D694CAA-17FB-47BD-8DEF-D6D88A40B2F3}" type="sibTrans" cxnId="{089D73E0-F283-4CAB-A6F8-0FB56E32EE48}">
      <dgm:prSet/>
      <dgm:spPr/>
      <dgm:t>
        <a:bodyPr/>
        <a:lstStyle/>
        <a:p>
          <a:endParaRPr lang="en-US"/>
        </a:p>
      </dgm:t>
    </dgm:pt>
    <dgm:pt modelId="{4FE02294-25B3-4735-A042-9B64C795C2C4}" type="parTrans" cxnId="{089D73E0-F283-4CAB-A6F8-0FB56E32EE48}">
      <dgm:prSet/>
      <dgm:spPr/>
      <dgm:t>
        <a:bodyPr/>
        <a:lstStyle/>
        <a:p>
          <a:endParaRPr lang="en-US"/>
        </a:p>
      </dgm:t>
    </dgm:pt>
    <dgm:pt modelId="{6C4DBF7A-1A3F-47E6-ABE8-BCC75F9CDC90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Eye Hospital and Community Eye Care Centers</a:t>
          </a:r>
          <a:endParaRPr lang="en-US" dirty="0"/>
        </a:p>
      </dgm:t>
    </dgm:pt>
    <dgm:pt modelId="{652F6047-1F33-4057-ADEB-714DCB9A07C3}" type="sibTrans" cxnId="{3B73EFE1-4AF5-485C-BD8D-27C9675C3683}">
      <dgm:prSet/>
      <dgm:spPr/>
      <dgm:t>
        <a:bodyPr/>
        <a:lstStyle/>
        <a:p>
          <a:endParaRPr lang="en-US"/>
        </a:p>
      </dgm:t>
    </dgm:pt>
    <dgm:pt modelId="{5343BF54-2C92-40E5-BAD0-B371F55F02EC}" type="parTrans" cxnId="{3B73EFE1-4AF5-485C-BD8D-27C9675C3683}">
      <dgm:prSet/>
      <dgm:spPr/>
      <dgm:t>
        <a:bodyPr/>
        <a:lstStyle/>
        <a:p>
          <a:endParaRPr lang="en-US"/>
        </a:p>
      </dgm:t>
    </dgm:pt>
    <dgm:pt modelId="{85DA3F19-B05D-47F6-9E39-6EA42EDB24F8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Nepal Blood Transfusion Service</a:t>
          </a:r>
          <a:endParaRPr lang="en-US" dirty="0"/>
        </a:p>
      </dgm:t>
    </dgm:pt>
    <dgm:pt modelId="{D056132B-293E-40F1-A60E-4E5CF03FD3AE}" type="sibTrans" cxnId="{C14FF6A9-1D8B-4CD2-914E-428220B366AC}">
      <dgm:prSet/>
      <dgm:spPr/>
      <dgm:t>
        <a:bodyPr/>
        <a:lstStyle/>
        <a:p>
          <a:endParaRPr lang="en-US"/>
        </a:p>
      </dgm:t>
    </dgm:pt>
    <dgm:pt modelId="{49642B27-8B05-41F6-9385-C38643C98D26}" type="parTrans" cxnId="{C14FF6A9-1D8B-4CD2-914E-428220B366AC}">
      <dgm:prSet/>
      <dgm:spPr/>
      <dgm:t>
        <a:bodyPr/>
        <a:lstStyle/>
        <a:p>
          <a:endParaRPr lang="en-US"/>
        </a:p>
      </dgm:t>
    </dgm:pt>
    <dgm:pt modelId="{BC28EF16-A599-47AF-A23E-DA68AFE2CC7D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Emergency Transportation (Ambulance Service)</a:t>
          </a:r>
          <a:endParaRPr lang="en-US" dirty="0"/>
        </a:p>
      </dgm:t>
    </dgm:pt>
    <dgm:pt modelId="{9172BCFE-4449-4A18-9C28-81745AE3A995}" type="parTrans" cxnId="{CB81C7C4-B5FE-481F-9732-558E56BAEA8D}">
      <dgm:prSet/>
      <dgm:spPr/>
      <dgm:t>
        <a:bodyPr/>
        <a:lstStyle/>
        <a:p>
          <a:endParaRPr lang="en-US"/>
        </a:p>
      </dgm:t>
    </dgm:pt>
    <dgm:pt modelId="{F05E5252-D0C7-4024-9469-AE49669625BD}" type="sibTrans" cxnId="{CB81C7C4-B5FE-481F-9732-558E56BAEA8D}">
      <dgm:prSet/>
      <dgm:spPr/>
      <dgm:t>
        <a:bodyPr/>
        <a:lstStyle/>
        <a:p>
          <a:endParaRPr lang="en-US"/>
        </a:p>
      </dgm:t>
    </dgm:pt>
    <dgm:pt modelId="{81E3BB31-75AF-4105-9C0C-F18886F44DBA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Capacity Building in Emergency Health</a:t>
          </a:r>
          <a:endParaRPr lang="en-US" dirty="0"/>
        </a:p>
      </dgm:t>
    </dgm:pt>
    <dgm:pt modelId="{B93677A6-F0DE-4A19-B8D3-C84023DA8844}" type="parTrans" cxnId="{D6CAA92C-05F0-4489-B80D-EEA62CB9F441}">
      <dgm:prSet/>
      <dgm:spPr/>
      <dgm:t>
        <a:bodyPr/>
        <a:lstStyle/>
        <a:p>
          <a:endParaRPr lang="en-US"/>
        </a:p>
      </dgm:t>
    </dgm:pt>
    <dgm:pt modelId="{5946B3F0-9568-4F37-984D-98B6AAAADA70}" type="sibTrans" cxnId="{D6CAA92C-05F0-4489-B80D-EEA62CB9F441}">
      <dgm:prSet/>
      <dgm:spPr/>
      <dgm:t>
        <a:bodyPr/>
        <a:lstStyle/>
        <a:p>
          <a:endParaRPr lang="en-US"/>
        </a:p>
      </dgm:t>
    </dgm:pt>
    <dgm:pt modelId="{C80EE27D-1319-4653-B9E0-1AD5AA6CE95A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Maternal and Child Health</a:t>
          </a:r>
          <a:endParaRPr lang="en-US" dirty="0"/>
        </a:p>
      </dgm:t>
    </dgm:pt>
    <dgm:pt modelId="{6FD903F4-3E8D-4EAE-BCE5-634F472A3C23}" type="parTrans" cxnId="{692F4C70-4B87-46ED-A694-F9D2C99947D6}">
      <dgm:prSet/>
      <dgm:spPr/>
      <dgm:t>
        <a:bodyPr/>
        <a:lstStyle/>
        <a:p>
          <a:endParaRPr lang="en-US"/>
        </a:p>
      </dgm:t>
    </dgm:pt>
    <dgm:pt modelId="{B7C78A9D-934E-4A57-9A50-B860CE9C80B2}" type="sibTrans" cxnId="{692F4C70-4B87-46ED-A694-F9D2C99947D6}">
      <dgm:prSet/>
      <dgm:spPr/>
      <dgm:t>
        <a:bodyPr/>
        <a:lstStyle/>
        <a:p>
          <a:endParaRPr lang="en-US"/>
        </a:p>
      </dgm:t>
    </dgm:pt>
    <dgm:pt modelId="{6EB05153-69CE-48CD-BB7E-C910F3038983}" type="pres">
      <dgm:prSet presAssocID="{B60D6157-DD07-4D46-8019-AB35E1DC34B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0E4077-2316-4ED8-8784-365AFD8628C4}" type="pres">
      <dgm:prSet presAssocID="{05FCB318-FE31-44AF-B8B7-37B929B64E05}" presName="root1" presStyleCnt="0"/>
      <dgm:spPr/>
    </dgm:pt>
    <dgm:pt modelId="{3A9919E9-221C-412C-958D-AFC18F38FAF1}" type="pres">
      <dgm:prSet presAssocID="{05FCB318-FE31-44AF-B8B7-37B929B64E05}" presName="LevelOneTextNode" presStyleLbl="node0" presStyleIdx="0" presStyleCnt="1" custAng="5400000" custScaleX="740212" custScaleY="105522" custLinFactNeighborX="-70683" custLinFactNeighborY="13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FFE01A-84F3-45B0-BB44-10DE52212CCE}" type="pres">
      <dgm:prSet presAssocID="{05FCB318-FE31-44AF-B8B7-37B929B64E05}" presName="level2hierChild" presStyleCnt="0"/>
      <dgm:spPr/>
    </dgm:pt>
    <dgm:pt modelId="{2BB9F1C2-FFD2-409B-91BE-BC744364F884}" type="pres">
      <dgm:prSet presAssocID="{49642B27-8B05-41F6-9385-C38643C98D26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F88D1CC9-B85E-44DE-9FE3-059B94F7EA6F}" type="pres">
      <dgm:prSet presAssocID="{49642B27-8B05-41F6-9385-C38643C98D26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6A64879-3C9C-41E7-875E-95B32D136922}" type="pres">
      <dgm:prSet presAssocID="{85DA3F19-B05D-47F6-9E39-6EA42EDB24F8}" presName="root2" presStyleCnt="0"/>
      <dgm:spPr/>
    </dgm:pt>
    <dgm:pt modelId="{0608FF34-9857-4830-80D1-FE1C62B7CFD9}" type="pres">
      <dgm:prSet presAssocID="{85DA3F19-B05D-47F6-9E39-6EA42EDB24F8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4C2488-F57D-4A80-B8EA-5FB6472D52B0}" type="pres">
      <dgm:prSet presAssocID="{85DA3F19-B05D-47F6-9E39-6EA42EDB24F8}" presName="level3hierChild" presStyleCnt="0"/>
      <dgm:spPr/>
    </dgm:pt>
    <dgm:pt modelId="{C8B49763-1B81-4E74-AFD9-B39AE55AE66D}" type="pres">
      <dgm:prSet presAssocID="{5343BF54-2C92-40E5-BAD0-B371F55F02EC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1B62AAEB-D006-4E0C-AD88-C59EE4A4AA48}" type="pres">
      <dgm:prSet presAssocID="{5343BF54-2C92-40E5-BAD0-B371F55F02E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819A17A7-3B27-4E47-B6D1-B91F1B9DBC70}" type="pres">
      <dgm:prSet presAssocID="{6C4DBF7A-1A3F-47E6-ABE8-BCC75F9CDC90}" presName="root2" presStyleCnt="0"/>
      <dgm:spPr/>
    </dgm:pt>
    <dgm:pt modelId="{BD0855E7-9C6F-4E38-8543-DE8A6411C543}" type="pres">
      <dgm:prSet presAssocID="{6C4DBF7A-1A3F-47E6-ABE8-BCC75F9CDC90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80F360-8FE3-48DA-B54B-412AC0350321}" type="pres">
      <dgm:prSet presAssocID="{6C4DBF7A-1A3F-47E6-ABE8-BCC75F9CDC90}" presName="level3hierChild" presStyleCnt="0"/>
      <dgm:spPr/>
    </dgm:pt>
    <dgm:pt modelId="{750570F4-7995-44C5-BBBD-CA7744D4D34E}" type="pres">
      <dgm:prSet presAssocID="{4FE02294-25B3-4735-A042-9B64C795C2C4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FB81A449-CC06-405E-B80B-7C5D255184E7}" type="pres">
      <dgm:prSet presAssocID="{4FE02294-25B3-4735-A042-9B64C795C2C4}" presName="connTx" presStyleLbl="parChTrans1D2" presStyleIdx="2" presStyleCnt="6"/>
      <dgm:spPr/>
      <dgm:t>
        <a:bodyPr/>
        <a:lstStyle/>
        <a:p>
          <a:endParaRPr lang="en-US"/>
        </a:p>
      </dgm:t>
    </dgm:pt>
    <dgm:pt modelId="{396E7F97-EE6B-4184-A1D6-8C34E2352495}" type="pres">
      <dgm:prSet presAssocID="{11138DDF-2774-4971-954A-89F641853043}" presName="root2" presStyleCnt="0"/>
      <dgm:spPr/>
    </dgm:pt>
    <dgm:pt modelId="{2B858B71-755B-4A92-82CA-F4F061385BB5}" type="pres">
      <dgm:prSet presAssocID="{11138DDF-2774-4971-954A-89F641853043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B800C9-644C-4B56-85EC-5F85AAD44BC6}" type="pres">
      <dgm:prSet presAssocID="{11138DDF-2774-4971-954A-89F641853043}" presName="level3hierChild" presStyleCnt="0"/>
      <dgm:spPr/>
    </dgm:pt>
    <dgm:pt modelId="{8CCE1A11-03D0-4141-B9F9-D46D4E2697CB}" type="pres">
      <dgm:prSet presAssocID="{9172BCFE-4449-4A18-9C28-81745AE3A995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3AC9923C-4476-466E-9C21-1927E09CA017}" type="pres">
      <dgm:prSet presAssocID="{9172BCFE-4449-4A18-9C28-81745AE3A995}" presName="connTx" presStyleLbl="parChTrans1D2" presStyleIdx="3" presStyleCnt="6"/>
      <dgm:spPr/>
      <dgm:t>
        <a:bodyPr/>
        <a:lstStyle/>
        <a:p>
          <a:endParaRPr lang="en-US"/>
        </a:p>
      </dgm:t>
    </dgm:pt>
    <dgm:pt modelId="{15A131C5-2E12-48D1-9615-C8BA6EBEFCC8}" type="pres">
      <dgm:prSet presAssocID="{BC28EF16-A599-47AF-A23E-DA68AFE2CC7D}" presName="root2" presStyleCnt="0"/>
      <dgm:spPr/>
    </dgm:pt>
    <dgm:pt modelId="{1BBB3352-6363-439F-A681-0437C0BEBAA3}" type="pres">
      <dgm:prSet presAssocID="{BC28EF16-A599-47AF-A23E-DA68AFE2CC7D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8100E9-997D-48A6-8CE5-6785851D5D04}" type="pres">
      <dgm:prSet presAssocID="{BC28EF16-A599-47AF-A23E-DA68AFE2CC7D}" presName="level3hierChild" presStyleCnt="0"/>
      <dgm:spPr/>
    </dgm:pt>
    <dgm:pt modelId="{26715158-F2A9-4328-AB95-23A0707670B6}" type="pres">
      <dgm:prSet presAssocID="{B93677A6-F0DE-4A19-B8D3-C84023DA8844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21FDF956-B96A-44FF-B66C-30666ABC6D5A}" type="pres">
      <dgm:prSet presAssocID="{B93677A6-F0DE-4A19-B8D3-C84023DA8844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243260E-A2CB-4BC9-883D-A121BD20DE05}" type="pres">
      <dgm:prSet presAssocID="{81E3BB31-75AF-4105-9C0C-F18886F44DBA}" presName="root2" presStyleCnt="0"/>
      <dgm:spPr/>
    </dgm:pt>
    <dgm:pt modelId="{E09201C7-030A-48DE-8F9E-909E3BA6CF35}" type="pres">
      <dgm:prSet presAssocID="{81E3BB31-75AF-4105-9C0C-F18886F44DBA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5D2CEC-CFC8-403C-B514-812FEF7B8E1B}" type="pres">
      <dgm:prSet presAssocID="{81E3BB31-75AF-4105-9C0C-F18886F44DBA}" presName="level3hierChild" presStyleCnt="0"/>
      <dgm:spPr/>
    </dgm:pt>
    <dgm:pt modelId="{6073BD54-1E29-4490-A5FD-29E6BCAA42AA}" type="pres">
      <dgm:prSet presAssocID="{6FD903F4-3E8D-4EAE-BCE5-634F472A3C23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4F6AC955-9153-4DEC-B0FC-9903DB531211}" type="pres">
      <dgm:prSet presAssocID="{6FD903F4-3E8D-4EAE-BCE5-634F472A3C23}" presName="connTx" presStyleLbl="parChTrans1D2" presStyleIdx="5" presStyleCnt="6"/>
      <dgm:spPr/>
      <dgm:t>
        <a:bodyPr/>
        <a:lstStyle/>
        <a:p>
          <a:endParaRPr lang="en-US"/>
        </a:p>
      </dgm:t>
    </dgm:pt>
    <dgm:pt modelId="{347FFC1D-769E-43A2-AE3D-0D715D0F8BD1}" type="pres">
      <dgm:prSet presAssocID="{C80EE27D-1319-4653-B9E0-1AD5AA6CE95A}" presName="root2" presStyleCnt="0"/>
      <dgm:spPr/>
    </dgm:pt>
    <dgm:pt modelId="{E4C38EC4-AB02-44AA-A73A-952EDB0BB50E}" type="pres">
      <dgm:prSet presAssocID="{C80EE27D-1319-4653-B9E0-1AD5AA6CE95A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370DDF-B4A1-4B7F-B0E4-1FF0D0BB15BF}" type="pres">
      <dgm:prSet presAssocID="{C80EE27D-1319-4653-B9E0-1AD5AA6CE95A}" presName="level3hierChild" presStyleCnt="0"/>
      <dgm:spPr/>
    </dgm:pt>
  </dgm:ptLst>
  <dgm:cxnLst>
    <dgm:cxn modelId="{40D87E57-772F-42EE-B3F9-B6B2241972E1}" type="presOf" srcId="{5343BF54-2C92-40E5-BAD0-B371F55F02EC}" destId="{1B62AAEB-D006-4E0C-AD88-C59EE4A4AA48}" srcOrd="1" destOrd="0" presId="urn:microsoft.com/office/officeart/2008/layout/HorizontalMultiLevelHierarchy"/>
    <dgm:cxn modelId="{C14FF6A9-1D8B-4CD2-914E-428220B366AC}" srcId="{05FCB318-FE31-44AF-B8B7-37B929B64E05}" destId="{85DA3F19-B05D-47F6-9E39-6EA42EDB24F8}" srcOrd="0" destOrd="0" parTransId="{49642B27-8B05-41F6-9385-C38643C98D26}" sibTransId="{D056132B-293E-40F1-A60E-4E5CF03FD3AE}"/>
    <dgm:cxn modelId="{6804FB97-8821-43A3-BA24-7163E8A44B2A}" type="presOf" srcId="{05FCB318-FE31-44AF-B8B7-37B929B64E05}" destId="{3A9919E9-221C-412C-958D-AFC18F38FAF1}" srcOrd="0" destOrd="0" presId="urn:microsoft.com/office/officeart/2008/layout/HorizontalMultiLevelHierarchy"/>
    <dgm:cxn modelId="{4D30B810-DF3D-407C-9AD1-0A7386F82759}" type="presOf" srcId="{4FE02294-25B3-4735-A042-9B64C795C2C4}" destId="{FB81A449-CC06-405E-B80B-7C5D255184E7}" srcOrd="1" destOrd="0" presId="urn:microsoft.com/office/officeart/2008/layout/HorizontalMultiLevelHierarchy"/>
    <dgm:cxn modelId="{0F6A7115-A545-4764-A2A4-3B14381FAF2D}" type="presOf" srcId="{B93677A6-F0DE-4A19-B8D3-C84023DA8844}" destId="{26715158-F2A9-4328-AB95-23A0707670B6}" srcOrd="0" destOrd="0" presId="urn:microsoft.com/office/officeart/2008/layout/HorizontalMultiLevelHierarchy"/>
    <dgm:cxn modelId="{1A226107-DACE-456E-BC19-21F770146D01}" type="presOf" srcId="{B60D6157-DD07-4D46-8019-AB35E1DC34B9}" destId="{6EB05153-69CE-48CD-BB7E-C910F3038983}" srcOrd="0" destOrd="0" presId="urn:microsoft.com/office/officeart/2008/layout/HorizontalMultiLevelHierarchy"/>
    <dgm:cxn modelId="{005620C5-D03D-403B-89BB-1915BCDF7D77}" type="presOf" srcId="{BC28EF16-A599-47AF-A23E-DA68AFE2CC7D}" destId="{1BBB3352-6363-439F-A681-0437C0BEBAA3}" srcOrd="0" destOrd="0" presId="urn:microsoft.com/office/officeart/2008/layout/HorizontalMultiLevelHierarchy"/>
    <dgm:cxn modelId="{092DAC8E-4468-4506-9D38-7A957B9B341D}" type="presOf" srcId="{5343BF54-2C92-40E5-BAD0-B371F55F02EC}" destId="{C8B49763-1B81-4E74-AFD9-B39AE55AE66D}" srcOrd="0" destOrd="0" presId="urn:microsoft.com/office/officeart/2008/layout/HorizontalMultiLevelHierarchy"/>
    <dgm:cxn modelId="{D6CAA92C-05F0-4489-B80D-EEA62CB9F441}" srcId="{05FCB318-FE31-44AF-B8B7-37B929B64E05}" destId="{81E3BB31-75AF-4105-9C0C-F18886F44DBA}" srcOrd="4" destOrd="0" parTransId="{B93677A6-F0DE-4A19-B8D3-C84023DA8844}" sibTransId="{5946B3F0-9568-4F37-984D-98B6AAAADA70}"/>
    <dgm:cxn modelId="{BCE4C032-23B8-49CC-ACB0-70F18972B495}" type="presOf" srcId="{9172BCFE-4449-4A18-9C28-81745AE3A995}" destId="{3AC9923C-4476-466E-9C21-1927E09CA017}" srcOrd="1" destOrd="0" presId="urn:microsoft.com/office/officeart/2008/layout/HorizontalMultiLevelHierarchy"/>
    <dgm:cxn modelId="{42C49FAC-F886-4FA3-B10A-7ABF14ACBF02}" type="presOf" srcId="{B93677A6-F0DE-4A19-B8D3-C84023DA8844}" destId="{21FDF956-B96A-44FF-B66C-30666ABC6D5A}" srcOrd="1" destOrd="0" presId="urn:microsoft.com/office/officeart/2008/layout/HorizontalMultiLevelHierarchy"/>
    <dgm:cxn modelId="{3B73EFE1-4AF5-485C-BD8D-27C9675C3683}" srcId="{05FCB318-FE31-44AF-B8B7-37B929B64E05}" destId="{6C4DBF7A-1A3F-47E6-ABE8-BCC75F9CDC90}" srcOrd="1" destOrd="0" parTransId="{5343BF54-2C92-40E5-BAD0-B371F55F02EC}" sibTransId="{652F6047-1F33-4057-ADEB-714DCB9A07C3}"/>
    <dgm:cxn modelId="{8596944C-393E-484E-BF9D-B6AA222C1800}" type="presOf" srcId="{85DA3F19-B05D-47F6-9E39-6EA42EDB24F8}" destId="{0608FF34-9857-4830-80D1-FE1C62B7CFD9}" srcOrd="0" destOrd="0" presId="urn:microsoft.com/office/officeart/2008/layout/HorizontalMultiLevelHierarchy"/>
    <dgm:cxn modelId="{089D73E0-F283-4CAB-A6F8-0FB56E32EE48}" srcId="{05FCB318-FE31-44AF-B8B7-37B929B64E05}" destId="{11138DDF-2774-4971-954A-89F641853043}" srcOrd="2" destOrd="0" parTransId="{4FE02294-25B3-4735-A042-9B64C795C2C4}" sibTransId="{0D694CAA-17FB-47BD-8DEF-D6D88A40B2F3}"/>
    <dgm:cxn modelId="{C5150E08-8DD1-4B32-94F7-126C10440ED4}" type="presOf" srcId="{6FD903F4-3E8D-4EAE-BCE5-634F472A3C23}" destId="{4F6AC955-9153-4DEC-B0FC-9903DB531211}" srcOrd="1" destOrd="0" presId="urn:microsoft.com/office/officeart/2008/layout/HorizontalMultiLevelHierarchy"/>
    <dgm:cxn modelId="{782DB897-D6CA-4C8D-B047-7958749A9733}" type="presOf" srcId="{4FE02294-25B3-4735-A042-9B64C795C2C4}" destId="{750570F4-7995-44C5-BBBD-CA7744D4D34E}" srcOrd="0" destOrd="0" presId="urn:microsoft.com/office/officeart/2008/layout/HorizontalMultiLevelHierarchy"/>
    <dgm:cxn modelId="{8D63E241-49D3-40BB-95E0-15963047AAF4}" type="presOf" srcId="{C80EE27D-1319-4653-B9E0-1AD5AA6CE95A}" destId="{E4C38EC4-AB02-44AA-A73A-952EDB0BB50E}" srcOrd="0" destOrd="0" presId="urn:microsoft.com/office/officeart/2008/layout/HorizontalMultiLevelHierarchy"/>
    <dgm:cxn modelId="{78361A42-EE43-4E20-A91E-610C1CDE7B7A}" type="presOf" srcId="{9172BCFE-4449-4A18-9C28-81745AE3A995}" destId="{8CCE1A11-03D0-4141-B9F9-D46D4E2697CB}" srcOrd="0" destOrd="0" presId="urn:microsoft.com/office/officeart/2008/layout/HorizontalMultiLevelHierarchy"/>
    <dgm:cxn modelId="{D2180B27-DAEE-48D8-9675-ECF45BD1BDAD}" type="presOf" srcId="{6C4DBF7A-1A3F-47E6-ABE8-BCC75F9CDC90}" destId="{BD0855E7-9C6F-4E38-8543-DE8A6411C543}" srcOrd="0" destOrd="0" presId="urn:microsoft.com/office/officeart/2008/layout/HorizontalMultiLevelHierarchy"/>
    <dgm:cxn modelId="{B5299528-54F2-434B-A8AB-E93CD241E7D2}" type="presOf" srcId="{81E3BB31-75AF-4105-9C0C-F18886F44DBA}" destId="{E09201C7-030A-48DE-8F9E-909E3BA6CF35}" srcOrd="0" destOrd="0" presId="urn:microsoft.com/office/officeart/2008/layout/HorizontalMultiLevelHierarchy"/>
    <dgm:cxn modelId="{1D3ED828-2451-4246-9B74-58D5DA8C32B9}" type="presOf" srcId="{6FD903F4-3E8D-4EAE-BCE5-634F472A3C23}" destId="{6073BD54-1E29-4490-A5FD-29E6BCAA42AA}" srcOrd="0" destOrd="0" presId="urn:microsoft.com/office/officeart/2008/layout/HorizontalMultiLevelHierarchy"/>
    <dgm:cxn modelId="{C90AB5A3-2666-49C6-83D3-FEF6BEC1D274}" type="presOf" srcId="{11138DDF-2774-4971-954A-89F641853043}" destId="{2B858B71-755B-4A92-82CA-F4F061385BB5}" srcOrd="0" destOrd="0" presId="urn:microsoft.com/office/officeart/2008/layout/HorizontalMultiLevelHierarchy"/>
    <dgm:cxn modelId="{11B21966-4EA8-4DDC-8717-81A699355057}" type="presOf" srcId="{49642B27-8B05-41F6-9385-C38643C98D26}" destId="{2BB9F1C2-FFD2-409B-91BE-BC744364F884}" srcOrd="0" destOrd="0" presId="urn:microsoft.com/office/officeart/2008/layout/HorizontalMultiLevelHierarchy"/>
    <dgm:cxn modelId="{CB81C7C4-B5FE-481F-9732-558E56BAEA8D}" srcId="{05FCB318-FE31-44AF-B8B7-37B929B64E05}" destId="{BC28EF16-A599-47AF-A23E-DA68AFE2CC7D}" srcOrd="3" destOrd="0" parTransId="{9172BCFE-4449-4A18-9C28-81745AE3A995}" sibTransId="{F05E5252-D0C7-4024-9469-AE49669625BD}"/>
    <dgm:cxn modelId="{692F4C70-4B87-46ED-A694-F9D2C99947D6}" srcId="{05FCB318-FE31-44AF-B8B7-37B929B64E05}" destId="{C80EE27D-1319-4653-B9E0-1AD5AA6CE95A}" srcOrd="5" destOrd="0" parTransId="{6FD903F4-3E8D-4EAE-BCE5-634F472A3C23}" sibTransId="{B7C78A9D-934E-4A57-9A50-B860CE9C80B2}"/>
    <dgm:cxn modelId="{DD0718B3-B61C-4863-A4BB-4A52A334328C}" type="presOf" srcId="{49642B27-8B05-41F6-9385-C38643C98D26}" destId="{F88D1CC9-B85E-44DE-9FE3-059B94F7EA6F}" srcOrd="1" destOrd="0" presId="urn:microsoft.com/office/officeart/2008/layout/HorizontalMultiLevelHierarchy"/>
    <dgm:cxn modelId="{A03638F3-D773-467A-BC11-7590625FD435}" srcId="{B60D6157-DD07-4D46-8019-AB35E1DC34B9}" destId="{05FCB318-FE31-44AF-B8B7-37B929B64E05}" srcOrd="0" destOrd="0" parTransId="{66093630-B465-4BE0-A95B-B4C4F166FA78}" sibTransId="{56AA5BDE-0731-4930-AACD-E8811E67C642}"/>
    <dgm:cxn modelId="{177BFC3A-C238-49C5-9FAA-DE67A0227837}" type="presParOf" srcId="{6EB05153-69CE-48CD-BB7E-C910F3038983}" destId="{750E4077-2316-4ED8-8784-365AFD8628C4}" srcOrd="0" destOrd="0" presId="urn:microsoft.com/office/officeart/2008/layout/HorizontalMultiLevelHierarchy"/>
    <dgm:cxn modelId="{CFE76545-586E-445D-A69C-20676344604F}" type="presParOf" srcId="{750E4077-2316-4ED8-8784-365AFD8628C4}" destId="{3A9919E9-221C-412C-958D-AFC18F38FAF1}" srcOrd="0" destOrd="0" presId="urn:microsoft.com/office/officeart/2008/layout/HorizontalMultiLevelHierarchy"/>
    <dgm:cxn modelId="{8C1CCFD6-0985-485A-9706-EEC1F6411C7E}" type="presParOf" srcId="{750E4077-2316-4ED8-8784-365AFD8628C4}" destId="{15FFE01A-84F3-45B0-BB44-10DE52212CCE}" srcOrd="1" destOrd="0" presId="urn:microsoft.com/office/officeart/2008/layout/HorizontalMultiLevelHierarchy"/>
    <dgm:cxn modelId="{E3631995-373E-4686-B250-6A26CA6DA01B}" type="presParOf" srcId="{15FFE01A-84F3-45B0-BB44-10DE52212CCE}" destId="{2BB9F1C2-FFD2-409B-91BE-BC744364F884}" srcOrd="0" destOrd="0" presId="urn:microsoft.com/office/officeart/2008/layout/HorizontalMultiLevelHierarchy"/>
    <dgm:cxn modelId="{9B786331-79AD-4217-93C2-BEA05035832E}" type="presParOf" srcId="{2BB9F1C2-FFD2-409B-91BE-BC744364F884}" destId="{F88D1CC9-B85E-44DE-9FE3-059B94F7EA6F}" srcOrd="0" destOrd="0" presId="urn:microsoft.com/office/officeart/2008/layout/HorizontalMultiLevelHierarchy"/>
    <dgm:cxn modelId="{BC4C3F3E-3996-4D3F-A261-B974B729B081}" type="presParOf" srcId="{15FFE01A-84F3-45B0-BB44-10DE52212CCE}" destId="{36A64879-3C9C-41E7-875E-95B32D136922}" srcOrd="1" destOrd="0" presId="urn:microsoft.com/office/officeart/2008/layout/HorizontalMultiLevelHierarchy"/>
    <dgm:cxn modelId="{E94D08BF-FF8C-4279-B9DD-A13790F4F697}" type="presParOf" srcId="{36A64879-3C9C-41E7-875E-95B32D136922}" destId="{0608FF34-9857-4830-80D1-FE1C62B7CFD9}" srcOrd="0" destOrd="0" presId="urn:microsoft.com/office/officeart/2008/layout/HorizontalMultiLevelHierarchy"/>
    <dgm:cxn modelId="{5716B2E8-AC00-4915-B725-D2CC2F1D7D97}" type="presParOf" srcId="{36A64879-3C9C-41E7-875E-95B32D136922}" destId="{A14C2488-F57D-4A80-B8EA-5FB6472D52B0}" srcOrd="1" destOrd="0" presId="urn:microsoft.com/office/officeart/2008/layout/HorizontalMultiLevelHierarchy"/>
    <dgm:cxn modelId="{CE41018C-1BEA-4FA9-A861-B6A4644F4D47}" type="presParOf" srcId="{15FFE01A-84F3-45B0-BB44-10DE52212CCE}" destId="{C8B49763-1B81-4E74-AFD9-B39AE55AE66D}" srcOrd="2" destOrd="0" presId="urn:microsoft.com/office/officeart/2008/layout/HorizontalMultiLevelHierarchy"/>
    <dgm:cxn modelId="{705B1289-799C-4C43-9D7F-AC8BB3E06A55}" type="presParOf" srcId="{C8B49763-1B81-4E74-AFD9-B39AE55AE66D}" destId="{1B62AAEB-D006-4E0C-AD88-C59EE4A4AA48}" srcOrd="0" destOrd="0" presId="urn:microsoft.com/office/officeart/2008/layout/HorizontalMultiLevelHierarchy"/>
    <dgm:cxn modelId="{27D0A7BD-620E-4ACC-B499-B9940C5DF8F0}" type="presParOf" srcId="{15FFE01A-84F3-45B0-BB44-10DE52212CCE}" destId="{819A17A7-3B27-4E47-B6D1-B91F1B9DBC70}" srcOrd="3" destOrd="0" presId="urn:microsoft.com/office/officeart/2008/layout/HorizontalMultiLevelHierarchy"/>
    <dgm:cxn modelId="{5A42C2C7-B1CE-4D22-9CE2-904E8E4A0DD6}" type="presParOf" srcId="{819A17A7-3B27-4E47-B6D1-B91F1B9DBC70}" destId="{BD0855E7-9C6F-4E38-8543-DE8A6411C543}" srcOrd="0" destOrd="0" presId="urn:microsoft.com/office/officeart/2008/layout/HorizontalMultiLevelHierarchy"/>
    <dgm:cxn modelId="{5DF2609D-2E5B-4F12-A993-CE620553AF44}" type="presParOf" srcId="{819A17A7-3B27-4E47-B6D1-B91F1B9DBC70}" destId="{1380F360-8FE3-48DA-B54B-412AC0350321}" srcOrd="1" destOrd="0" presId="urn:microsoft.com/office/officeart/2008/layout/HorizontalMultiLevelHierarchy"/>
    <dgm:cxn modelId="{D8DA7A2B-5F90-4FE2-8F00-7122994760CA}" type="presParOf" srcId="{15FFE01A-84F3-45B0-BB44-10DE52212CCE}" destId="{750570F4-7995-44C5-BBBD-CA7744D4D34E}" srcOrd="4" destOrd="0" presId="urn:microsoft.com/office/officeart/2008/layout/HorizontalMultiLevelHierarchy"/>
    <dgm:cxn modelId="{19E6C4F4-F30B-4707-9106-76F0E754C93A}" type="presParOf" srcId="{750570F4-7995-44C5-BBBD-CA7744D4D34E}" destId="{FB81A449-CC06-405E-B80B-7C5D255184E7}" srcOrd="0" destOrd="0" presId="urn:microsoft.com/office/officeart/2008/layout/HorizontalMultiLevelHierarchy"/>
    <dgm:cxn modelId="{4F734170-C462-42BA-8999-7855C3B084F9}" type="presParOf" srcId="{15FFE01A-84F3-45B0-BB44-10DE52212CCE}" destId="{396E7F97-EE6B-4184-A1D6-8C34E2352495}" srcOrd="5" destOrd="0" presId="urn:microsoft.com/office/officeart/2008/layout/HorizontalMultiLevelHierarchy"/>
    <dgm:cxn modelId="{FF57E1A8-7F4D-4E8A-97C3-0A2A1080056E}" type="presParOf" srcId="{396E7F97-EE6B-4184-A1D6-8C34E2352495}" destId="{2B858B71-755B-4A92-82CA-F4F061385BB5}" srcOrd="0" destOrd="0" presId="urn:microsoft.com/office/officeart/2008/layout/HorizontalMultiLevelHierarchy"/>
    <dgm:cxn modelId="{EF84CED9-9FC5-4C05-8895-36A715F04938}" type="presParOf" srcId="{396E7F97-EE6B-4184-A1D6-8C34E2352495}" destId="{20B800C9-644C-4B56-85EC-5F85AAD44BC6}" srcOrd="1" destOrd="0" presId="urn:microsoft.com/office/officeart/2008/layout/HorizontalMultiLevelHierarchy"/>
    <dgm:cxn modelId="{EBB07E5A-908E-4B43-8DDC-4D7AB2872BE7}" type="presParOf" srcId="{15FFE01A-84F3-45B0-BB44-10DE52212CCE}" destId="{8CCE1A11-03D0-4141-B9F9-D46D4E2697CB}" srcOrd="6" destOrd="0" presId="urn:microsoft.com/office/officeart/2008/layout/HorizontalMultiLevelHierarchy"/>
    <dgm:cxn modelId="{311F1F79-4DEA-4607-8885-C2B8D9193524}" type="presParOf" srcId="{8CCE1A11-03D0-4141-B9F9-D46D4E2697CB}" destId="{3AC9923C-4476-466E-9C21-1927E09CA017}" srcOrd="0" destOrd="0" presId="urn:microsoft.com/office/officeart/2008/layout/HorizontalMultiLevelHierarchy"/>
    <dgm:cxn modelId="{9B07E5B3-0B3A-4292-AB0B-6E14F43C9DBE}" type="presParOf" srcId="{15FFE01A-84F3-45B0-BB44-10DE52212CCE}" destId="{15A131C5-2E12-48D1-9615-C8BA6EBEFCC8}" srcOrd="7" destOrd="0" presId="urn:microsoft.com/office/officeart/2008/layout/HorizontalMultiLevelHierarchy"/>
    <dgm:cxn modelId="{87971A56-29A0-4A57-BFE7-4741AE58867D}" type="presParOf" srcId="{15A131C5-2E12-48D1-9615-C8BA6EBEFCC8}" destId="{1BBB3352-6363-439F-A681-0437C0BEBAA3}" srcOrd="0" destOrd="0" presId="urn:microsoft.com/office/officeart/2008/layout/HorizontalMultiLevelHierarchy"/>
    <dgm:cxn modelId="{5B19A119-9C28-47B5-A89C-4DA0C0EC1D0A}" type="presParOf" srcId="{15A131C5-2E12-48D1-9615-C8BA6EBEFCC8}" destId="{B68100E9-997D-48A6-8CE5-6785851D5D04}" srcOrd="1" destOrd="0" presId="urn:microsoft.com/office/officeart/2008/layout/HorizontalMultiLevelHierarchy"/>
    <dgm:cxn modelId="{26DA89DB-D1EC-4092-8797-453BAFC49946}" type="presParOf" srcId="{15FFE01A-84F3-45B0-BB44-10DE52212CCE}" destId="{26715158-F2A9-4328-AB95-23A0707670B6}" srcOrd="8" destOrd="0" presId="urn:microsoft.com/office/officeart/2008/layout/HorizontalMultiLevelHierarchy"/>
    <dgm:cxn modelId="{3C47E838-6E57-4014-8B3E-E90C91EA6EA7}" type="presParOf" srcId="{26715158-F2A9-4328-AB95-23A0707670B6}" destId="{21FDF956-B96A-44FF-B66C-30666ABC6D5A}" srcOrd="0" destOrd="0" presId="urn:microsoft.com/office/officeart/2008/layout/HorizontalMultiLevelHierarchy"/>
    <dgm:cxn modelId="{889ADC1E-DD7F-4475-83E5-B4233DD6706E}" type="presParOf" srcId="{15FFE01A-84F3-45B0-BB44-10DE52212CCE}" destId="{B243260E-A2CB-4BC9-883D-A121BD20DE05}" srcOrd="9" destOrd="0" presId="urn:microsoft.com/office/officeart/2008/layout/HorizontalMultiLevelHierarchy"/>
    <dgm:cxn modelId="{7D7676B2-011D-472D-937E-BCEC4D797391}" type="presParOf" srcId="{B243260E-A2CB-4BC9-883D-A121BD20DE05}" destId="{E09201C7-030A-48DE-8F9E-909E3BA6CF35}" srcOrd="0" destOrd="0" presId="urn:microsoft.com/office/officeart/2008/layout/HorizontalMultiLevelHierarchy"/>
    <dgm:cxn modelId="{EFD977B1-CF04-4B3F-BA58-C160AB495BB1}" type="presParOf" srcId="{B243260E-A2CB-4BC9-883D-A121BD20DE05}" destId="{075D2CEC-CFC8-403C-B514-812FEF7B8E1B}" srcOrd="1" destOrd="0" presId="urn:microsoft.com/office/officeart/2008/layout/HorizontalMultiLevelHierarchy"/>
    <dgm:cxn modelId="{D16A6E44-EF78-4DAF-9773-C2C58A361430}" type="presParOf" srcId="{15FFE01A-84F3-45B0-BB44-10DE52212CCE}" destId="{6073BD54-1E29-4490-A5FD-29E6BCAA42AA}" srcOrd="10" destOrd="0" presId="urn:microsoft.com/office/officeart/2008/layout/HorizontalMultiLevelHierarchy"/>
    <dgm:cxn modelId="{17319989-5027-43BE-8989-704CF66E795C}" type="presParOf" srcId="{6073BD54-1E29-4490-A5FD-29E6BCAA42AA}" destId="{4F6AC955-9153-4DEC-B0FC-9903DB531211}" srcOrd="0" destOrd="0" presId="urn:microsoft.com/office/officeart/2008/layout/HorizontalMultiLevelHierarchy"/>
    <dgm:cxn modelId="{C7DEEE3E-49DB-4D43-96F1-4D89311BE7FD}" type="presParOf" srcId="{15FFE01A-84F3-45B0-BB44-10DE52212CCE}" destId="{347FFC1D-769E-43A2-AE3D-0D715D0F8BD1}" srcOrd="11" destOrd="0" presId="urn:microsoft.com/office/officeart/2008/layout/HorizontalMultiLevelHierarchy"/>
    <dgm:cxn modelId="{79722695-49B7-42A9-916F-85ED01A383F3}" type="presParOf" srcId="{347FFC1D-769E-43A2-AE3D-0D715D0F8BD1}" destId="{E4C38EC4-AB02-44AA-A73A-952EDB0BB50E}" srcOrd="0" destOrd="0" presId="urn:microsoft.com/office/officeart/2008/layout/HorizontalMultiLevelHierarchy"/>
    <dgm:cxn modelId="{BE12DA6A-F7D9-4E31-851C-DA245D07BED1}" type="presParOf" srcId="{347FFC1D-769E-43A2-AE3D-0D715D0F8BD1}" destId="{D1370DDF-B4A1-4B7F-B0E4-1FF0D0BB15B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3BD54-1E29-4490-A5FD-29E6BCAA42AA}">
      <dsp:nvSpPr>
        <dsp:cNvPr id="0" name=""/>
        <dsp:cNvSpPr/>
      </dsp:nvSpPr>
      <dsp:spPr>
        <a:xfrm>
          <a:off x="6725240" y="2914878"/>
          <a:ext cx="1094234" cy="2509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7117" y="0"/>
              </a:lnTo>
              <a:lnTo>
                <a:pt x="547117" y="2509103"/>
              </a:lnTo>
              <a:lnTo>
                <a:pt x="1094234" y="25091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7203924" y="4100997"/>
        <a:ext cx="136866" cy="136866"/>
      </dsp:txXfrm>
    </dsp:sp>
    <dsp:sp modelId="{26715158-F2A9-4328-AB95-23A0707670B6}">
      <dsp:nvSpPr>
        <dsp:cNvPr id="0" name=""/>
        <dsp:cNvSpPr/>
      </dsp:nvSpPr>
      <dsp:spPr>
        <a:xfrm>
          <a:off x="6725240" y="2914878"/>
          <a:ext cx="1094234" cy="1505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7117" y="0"/>
              </a:lnTo>
              <a:lnTo>
                <a:pt x="547117" y="1505462"/>
              </a:lnTo>
              <a:lnTo>
                <a:pt x="1094234" y="15054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7225829" y="3621081"/>
        <a:ext cx="93055" cy="93055"/>
      </dsp:txXfrm>
    </dsp:sp>
    <dsp:sp modelId="{8CCE1A11-03D0-4141-B9F9-D46D4E2697CB}">
      <dsp:nvSpPr>
        <dsp:cNvPr id="0" name=""/>
        <dsp:cNvSpPr/>
      </dsp:nvSpPr>
      <dsp:spPr>
        <a:xfrm>
          <a:off x="6725240" y="2914878"/>
          <a:ext cx="1094234" cy="501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7117" y="0"/>
              </a:lnTo>
              <a:lnTo>
                <a:pt x="547117" y="501820"/>
              </a:lnTo>
              <a:lnTo>
                <a:pt x="1094234" y="5018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42262" y="3135693"/>
        <a:ext cx="60190" cy="60190"/>
      </dsp:txXfrm>
    </dsp:sp>
    <dsp:sp modelId="{750570F4-7995-44C5-BBBD-CA7744D4D34E}">
      <dsp:nvSpPr>
        <dsp:cNvPr id="0" name=""/>
        <dsp:cNvSpPr/>
      </dsp:nvSpPr>
      <dsp:spPr>
        <a:xfrm>
          <a:off x="6725240" y="2413057"/>
          <a:ext cx="1094234" cy="501820"/>
        </a:xfrm>
        <a:custGeom>
          <a:avLst/>
          <a:gdLst/>
          <a:ahLst/>
          <a:cxnLst/>
          <a:rect l="0" t="0" r="0" b="0"/>
          <a:pathLst>
            <a:path>
              <a:moveTo>
                <a:pt x="0" y="501820"/>
              </a:moveTo>
              <a:lnTo>
                <a:pt x="547117" y="501820"/>
              </a:lnTo>
              <a:lnTo>
                <a:pt x="547117" y="0"/>
              </a:lnTo>
              <a:lnTo>
                <a:pt x="10942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42262" y="2633872"/>
        <a:ext cx="60190" cy="60190"/>
      </dsp:txXfrm>
    </dsp:sp>
    <dsp:sp modelId="{C8B49763-1B81-4E74-AFD9-B39AE55AE66D}">
      <dsp:nvSpPr>
        <dsp:cNvPr id="0" name=""/>
        <dsp:cNvSpPr/>
      </dsp:nvSpPr>
      <dsp:spPr>
        <a:xfrm>
          <a:off x="6725240" y="1409416"/>
          <a:ext cx="1094234" cy="1505462"/>
        </a:xfrm>
        <a:custGeom>
          <a:avLst/>
          <a:gdLst/>
          <a:ahLst/>
          <a:cxnLst/>
          <a:rect l="0" t="0" r="0" b="0"/>
          <a:pathLst>
            <a:path>
              <a:moveTo>
                <a:pt x="0" y="1505462"/>
              </a:moveTo>
              <a:lnTo>
                <a:pt x="547117" y="1505462"/>
              </a:lnTo>
              <a:lnTo>
                <a:pt x="547117" y="0"/>
              </a:lnTo>
              <a:lnTo>
                <a:pt x="10942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7225829" y="2115619"/>
        <a:ext cx="93055" cy="93055"/>
      </dsp:txXfrm>
    </dsp:sp>
    <dsp:sp modelId="{2BB9F1C2-FFD2-409B-91BE-BC744364F884}">
      <dsp:nvSpPr>
        <dsp:cNvPr id="0" name=""/>
        <dsp:cNvSpPr/>
      </dsp:nvSpPr>
      <dsp:spPr>
        <a:xfrm>
          <a:off x="6725240" y="405774"/>
          <a:ext cx="1094234" cy="2509103"/>
        </a:xfrm>
        <a:custGeom>
          <a:avLst/>
          <a:gdLst/>
          <a:ahLst/>
          <a:cxnLst/>
          <a:rect l="0" t="0" r="0" b="0"/>
          <a:pathLst>
            <a:path>
              <a:moveTo>
                <a:pt x="0" y="2509103"/>
              </a:moveTo>
              <a:lnTo>
                <a:pt x="547117" y="2509103"/>
              </a:lnTo>
              <a:lnTo>
                <a:pt x="547117" y="0"/>
              </a:lnTo>
              <a:lnTo>
                <a:pt x="10942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7203924" y="1591893"/>
        <a:ext cx="136866" cy="136866"/>
      </dsp:txXfrm>
    </dsp:sp>
    <dsp:sp modelId="{3A9919E9-221C-412C-958D-AFC18F38FAF1}">
      <dsp:nvSpPr>
        <dsp:cNvPr id="0" name=""/>
        <dsp:cNvSpPr/>
      </dsp:nvSpPr>
      <dsp:spPr>
        <a:xfrm>
          <a:off x="1524005" y="-56751"/>
          <a:ext cx="4459210" cy="594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Disaster Management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Water Sanitation and Hygiene Promotion (WASH) Program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First Aid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National Blood Transfusion Service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Community Resilience Program(CPR)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Health Sector </a:t>
          </a:r>
          <a:endParaRPr lang="en-US" sz="24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Partner and development(HV and Communication)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Gender and Inclusion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Organizational Development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Junior and Youth Activities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PMER Capacity and Enhancement Program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Finance Development and Resource Mobilization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524005" y="-56751"/>
        <a:ext cx="4459210" cy="5943259"/>
      </dsp:txXfrm>
    </dsp:sp>
    <dsp:sp modelId="{0608FF34-9857-4830-80D1-FE1C62B7CFD9}">
      <dsp:nvSpPr>
        <dsp:cNvPr id="0" name=""/>
        <dsp:cNvSpPr/>
      </dsp:nvSpPr>
      <dsp:spPr>
        <a:xfrm>
          <a:off x="7819474" y="4318"/>
          <a:ext cx="2633555" cy="8029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Nepal Blood Transfusion Service</a:t>
          </a:r>
          <a:endParaRPr lang="en-US" sz="1900" kern="1200" dirty="0"/>
        </a:p>
      </dsp:txBody>
      <dsp:txXfrm>
        <a:off x="7819474" y="4318"/>
        <a:ext cx="2633555" cy="802913"/>
      </dsp:txXfrm>
    </dsp:sp>
    <dsp:sp modelId="{BD0855E7-9C6F-4E38-8543-DE8A6411C543}">
      <dsp:nvSpPr>
        <dsp:cNvPr id="0" name=""/>
        <dsp:cNvSpPr/>
      </dsp:nvSpPr>
      <dsp:spPr>
        <a:xfrm>
          <a:off x="7819474" y="1007959"/>
          <a:ext cx="2633555" cy="8029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Eye Hospital and Community Eye Care Centers</a:t>
          </a:r>
          <a:endParaRPr lang="en-US" sz="1900" kern="1200" dirty="0"/>
        </a:p>
      </dsp:txBody>
      <dsp:txXfrm>
        <a:off x="7819474" y="1007959"/>
        <a:ext cx="2633555" cy="802913"/>
      </dsp:txXfrm>
    </dsp:sp>
    <dsp:sp modelId="{2B858B71-755B-4A92-82CA-F4F061385BB5}">
      <dsp:nvSpPr>
        <dsp:cNvPr id="0" name=""/>
        <dsp:cNvSpPr/>
      </dsp:nvSpPr>
      <dsp:spPr>
        <a:xfrm>
          <a:off x="7819474" y="2011601"/>
          <a:ext cx="2633555" cy="8029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Community Eye Care and Health Promotion Program</a:t>
          </a:r>
          <a:endParaRPr lang="en-US" sz="1900" kern="1200" dirty="0"/>
        </a:p>
      </dsp:txBody>
      <dsp:txXfrm>
        <a:off x="7819474" y="2011601"/>
        <a:ext cx="2633555" cy="802913"/>
      </dsp:txXfrm>
    </dsp:sp>
    <dsp:sp modelId="{1BBB3352-6363-439F-A681-0437C0BEBAA3}">
      <dsp:nvSpPr>
        <dsp:cNvPr id="0" name=""/>
        <dsp:cNvSpPr/>
      </dsp:nvSpPr>
      <dsp:spPr>
        <a:xfrm>
          <a:off x="7819474" y="3015242"/>
          <a:ext cx="2633555" cy="8029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Emergency Transportation (Ambulance Service)</a:t>
          </a:r>
          <a:endParaRPr lang="en-US" sz="1900" kern="1200" dirty="0"/>
        </a:p>
      </dsp:txBody>
      <dsp:txXfrm>
        <a:off x="7819474" y="3015242"/>
        <a:ext cx="2633555" cy="802913"/>
      </dsp:txXfrm>
    </dsp:sp>
    <dsp:sp modelId="{E09201C7-030A-48DE-8F9E-909E3BA6CF35}">
      <dsp:nvSpPr>
        <dsp:cNvPr id="0" name=""/>
        <dsp:cNvSpPr/>
      </dsp:nvSpPr>
      <dsp:spPr>
        <a:xfrm>
          <a:off x="7819474" y="4018884"/>
          <a:ext cx="2633555" cy="8029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Capacity Building in Emergency Health</a:t>
          </a:r>
          <a:endParaRPr lang="en-US" sz="1900" kern="1200" dirty="0"/>
        </a:p>
      </dsp:txBody>
      <dsp:txXfrm>
        <a:off x="7819474" y="4018884"/>
        <a:ext cx="2633555" cy="802913"/>
      </dsp:txXfrm>
    </dsp:sp>
    <dsp:sp modelId="{E4C38EC4-AB02-44AA-A73A-952EDB0BB50E}">
      <dsp:nvSpPr>
        <dsp:cNvPr id="0" name=""/>
        <dsp:cNvSpPr/>
      </dsp:nvSpPr>
      <dsp:spPr>
        <a:xfrm>
          <a:off x="7819474" y="5022525"/>
          <a:ext cx="2633555" cy="8029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Maternal and Child Health</a:t>
          </a:r>
          <a:endParaRPr lang="en-US" sz="1900" kern="1200" dirty="0"/>
        </a:p>
      </dsp:txBody>
      <dsp:txXfrm>
        <a:off x="7819474" y="5022525"/>
        <a:ext cx="2633555" cy="802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08337-86D5-41C2-B7BD-E4BA79504A57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9EFCB-3521-4467-9015-7C87875B8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1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9EFCB-3521-4467-9015-7C87875B86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95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9EFCB-3521-4467-9015-7C87875B86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5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9EFCB-3521-4467-9015-7C87875B86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49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9EFCB-3521-4467-9015-7C87875B86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4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9EFCB-3521-4467-9015-7C87875B86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38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9EFCB-3521-4467-9015-7C87875B86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24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9EFCB-3521-4467-9015-7C87875B86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80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9EFCB-3521-4467-9015-7C87875B86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41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9EFCB-3521-4467-9015-7C87875B86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39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9EFCB-3521-4467-9015-7C87875B86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15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9EFCB-3521-4467-9015-7C87875B86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84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9EFCB-3521-4467-9015-7C87875B86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71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9EFCB-3521-4467-9015-7C87875B86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5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355E-DB11-4D96-BD8A-8B6272847B7C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8574-2097-41DC-98B2-31C2E5EE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1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355E-DB11-4D96-BD8A-8B6272847B7C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8574-2097-41DC-98B2-31C2E5EE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1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355E-DB11-4D96-BD8A-8B6272847B7C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8574-2097-41DC-98B2-31C2E5EE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6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355E-DB11-4D96-BD8A-8B6272847B7C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8574-2097-41DC-98B2-31C2E5EE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355E-DB11-4D96-BD8A-8B6272847B7C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8574-2097-41DC-98B2-31C2E5EE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1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355E-DB11-4D96-BD8A-8B6272847B7C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8574-2097-41DC-98B2-31C2E5EE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1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355E-DB11-4D96-BD8A-8B6272847B7C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8574-2097-41DC-98B2-31C2E5EE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3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355E-DB11-4D96-BD8A-8B6272847B7C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8574-2097-41DC-98B2-31C2E5EE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355E-DB11-4D96-BD8A-8B6272847B7C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8574-2097-41DC-98B2-31C2E5EE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7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355E-DB11-4D96-BD8A-8B6272847B7C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8574-2097-41DC-98B2-31C2E5EE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0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355E-DB11-4D96-BD8A-8B6272847B7C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8574-2097-41DC-98B2-31C2E5EE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8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355E-DB11-4D96-BD8A-8B6272847B7C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8574-2097-41DC-98B2-31C2E5EE9D6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9" y="106531"/>
            <a:ext cx="1878496" cy="38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8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3559"/>
            <a:ext cx="12192000" cy="1185333"/>
          </a:xfrm>
        </p:spPr>
        <p:txBody>
          <a:bodyPr>
            <a:normAutofit/>
          </a:bodyPr>
          <a:lstStyle/>
          <a:p>
            <a:r>
              <a:rPr lang="en-US" sz="4400" u="sng" dirty="0" smtClean="0"/>
              <a:t>14</a:t>
            </a:r>
            <a:r>
              <a:rPr lang="en-US" sz="4400" u="sng" baseline="30000" dirty="0" smtClean="0"/>
              <a:t>th</a:t>
            </a:r>
            <a:r>
              <a:rPr lang="en-US" sz="4400" u="sng" dirty="0" smtClean="0"/>
              <a:t> Measles and Rubella Initiative Meeting</a:t>
            </a:r>
            <a:r>
              <a:rPr lang="en-US" u="sng" dirty="0" smtClean="0"/>
              <a:t> 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6667" y="4956706"/>
            <a:ext cx="4572000" cy="156262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Mona Aryal</a:t>
            </a:r>
          </a:p>
          <a:p>
            <a:r>
              <a:rPr lang="en-US" sz="1600" dirty="0" smtClean="0"/>
              <a:t>HOD, Health Service Department</a:t>
            </a:r>
          </a:p>
          <a:p>
            <a:r>
              <a:rPr lang="en-US" sz="1600" dirty="0" smtClean="0"/>
              <a:t>Nepal Red Cross Society</a:t>
            </a:r>
          </a:p>
          <a:p>
            <a:r>
              <a:rPr lang="en-US" sz="1600" dirty="0" smtClean="0"/>
              <a:t>National Headquarter</a:t>
            </a: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4667" y="1748892"/>
            <a:ext cx="12022666" cy="8659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</a:t>
            </a:r>
          </a:p>
          <a:p>
            <a:r>
              <a:rPr lang="en-US" sz="5800" dirty="0" smtClean="0">
                <a:solidFill>
                  <a:srgbClr val="FF0000"/>
                </a:solidFill>
              </a:rPr>
              <a:t>Nepal Red Cross Society’s Initiative</a:t>
            </a:r>
            <a:endParaRPr lang="en-US" sz="5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2977737"/>
            <a:ext cx="5664292" cy="333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5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Routine Immunization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Besides the involvement in program activities during the implementation period, NRCS volunteers support Female Community Health Volunteers and District Public Health Office to disseminate messages on immunization/schedule/venue regularly.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NRCS Junior Circle volunteers also actively participate (as volunteers) in various immunization campaigns routinely.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08" y="192505"/>
            <a:ext cx="3375307" cy="20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activities to support measles and rubella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NRCS shows active presence in the immunization working group meetings at the Central Level</a:t>
            </a:r>
          </a:p>
          <a:p>
            <a:r>
              <a:rPr lang="en-US" dirty="0" smtClean="0"/>
              <a:t>At the district level, NRCS is also a member of District Immunization Service Committee</a:t>
            </a:r>
          </a:p>
          <a:p>
            <a:r>
              <a:rPr lang="en-US" dirty="0" smtClean="0"/>
              <a:t>Discussions with various Partner National Societies to support NRCS program plan in achieving country targets of Measles Elimination and Rubella/Congenital Rubella Syndrome(CRS) control in Nepal (Strategy 2015-2019)</a:t>
            </a:r>
          </a:p>
          <a:p>
            <a:r>
              <a:rPr lang="en-US" dirty="0" smtClean="0"/>
              <a:t>Immunization is one of the key component in NRCS health strategy and plan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Differences in capacity of District Health System in various districts(leadership, administration, stakeholders presence and involvement in the immunization program)</a:t>
            </a:r>
          </a:p>
          <a:p>
            <a:r>
              <a:rPr lang="en-US" dirty="0" smtClean="0"/>
              <a:t>Differences in capacity of NRCS district Chapters and Sub Chapters</a:t>
            </a:r>
          </a:p>
          <a:p>
            <a:r>
              <a:rPr lang="en-US" dirty="0" smtClean="0"/>
              <a:t>Geographical constraints</a:t>
            </a:r>
          </a:p>
          <a:p>
            <a:r>
              <a:rPr lang="en-US" dirty="0" smtClean="0"/>
              <a:t>Internal migration </a:t>
            </a:r>
          </a:p>
          <a:p>
            <a:r>
              <a:rPr lang="en-US" dirty="0" smtClean="0"/>
              <a:t>Hard to reach/vulnerable population: rural and urban</a:t>
            </a:r>
          </a:p>
          <a:p>
            <a:r>
              <a:rPr lang="en-US" dirty="0" smtClean="0"/>
              <a:t>Funds </a:t>
            </a:r>
          </a:p>
          <a:p>
            <a:r>
              <a:rPr lang="en-US" dirty="0" smtClean="0"/>
              <a:t>Recurring disaster/Current disaster (earthquake)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12295"/>
            <a:ext cx="3886200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Key learning points</a:t>
            </a:r>
          </a:p>
          <a:p>
            <a:pPr lvl="0"/>
            <a:r>
              <a:rPr lang="en-GB" dirty="0" smtClean="0"/>
              <a:t>NRCS can play a supportive role in the coordination at both district and community level</a:t>
            </a:r>
            <a:endParaRPr lang="en-US" dirty="0"/>
          </a:p>
          <a:p>
            <a:pPr lvl="0"/>
            <a:r>
              <a:rPr lang="en-US" dirty="0" smtClean="0"/>
              <a:t>Participation of Junior/Youth Red Cross volunteers can support the social mobilization program</a:t>
            </a:r>
          </a:p>
          <a:p>
            <a:pPr lvl="0"/>
            <a:r>
              <a:rPr lang="en-US" dirty="0" smtClean="0"/>
              <a:t>Dissemination </a:t>
            </a:r>
            <a:r>
              <a:rPr lang="en-US" dirty="0"/>
              <a:t>of message in local language is more effective in reaching the target </a:t>
            </a:r>
            <a:r>
              <a:rPr lang="en-US" dirty="0" smtClean="0"/>
              <a:t>population</a:t>
            </a:r>
          </a:p>
          <a:p>
            <a:pPr lvl="0"/>
            <a:r>
              <a:rPr lang="en-US" dirty="0" smtClean="0"/>
              <a:t>It is important to involve the community, local stakeholders as well in the program planning process</a:t>
            </a:r>
          </a:p>
          <a:p>
            <a:pPr lvl="0"/>
            <a:r>
              <a:rPr lang="en-US" dirty="0" smtClean="0"/>
              <a:t>Involvement of FCHVs and women/mother’s group in the local community show greater impacts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53" y="236788"/>
            <a:ext cx="4203031" cy="191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0091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7" y="982133"/>
            <a:ext cx="4999512" cy="3818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79" y="982133"/>
            <a:ext cx="5304421" cy="381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6223" y="3187843"/>
            <a:ext cx="12045777" cy="70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Vision: </a:t>
            </a:r>
            <a:r>
              <a:rPr lang="en-US" sz="2000" dirty="0" smtClean="0"/>
              <a:t>to </a:t>
            </a:r>
            <a:r>
              <a:rPr lang="en-US" sz="2000" dirty="0"/>
              <a:t>provide immediate relief to human suffering and reduce vulnerability, under the Fundamental Principles of the Red Cross, </a:t>
            </a: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4751944"/>
            <a:ext cx="120457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Mission: </a:t>
            </a:r>
            <a:r>
              <a:rPr lang="en-US" sz="2000" dirty="0" smtClean="0"/>
              <a:t>relieve </a:t>
            </a:r>
            <a:r>
              <a:rPr lang="en-US" sz="2000" dirty="0"/>
              <a:t>human suffering and to reduce </a:t>
            </a:r>
            <a:r>
              <a:rPr lang="en-US" sz="2000" dirty="0" smtClean="0"/>
              <a:t>vulnerability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-1" y="1817832"/>
            <a:ext cx="12045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The </a:t>
            </a:r>
            <a:r>
              <a:rPr lang="en-US" sz="2000" dirty="0" smtClean="0"/>
              <a:t>largest humanitarian organizational with its network in all the 75 districts of Nepal with its </a:t>
            </a:r>
            <a:r>
              <a:rPr lang="en-US" sz="2000" dirty="0"/>
              <a:t>million plus members, 90,000 volunteers and </a:t>
            </a:r>
            <a:r>
              <a:rPr lang="en-US" sz="2000" dirty="0" smtClean="0"/>
              <a:t>hundreds </a:t>
            </a:r>
            <a:r>
              <a:rPr lang="en-US" sz="2000" dirty="0"/>
              <a:t>of staff.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565" y="225083"/>
            <a:ext cx="11989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Nepal Red Cross Society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At a glance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727"/>
            <a:ext cx="5012267" cy="85876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Key Program and services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9344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9352196"/>
              </p:ext>
            </p:extLst>
          </p:nvPr>
        </p:nvGraphicFramePr>
        <p:xfrm>
          <a:off x="389466" y="812800"/>
          <a:ext cx="11802534" cy="5829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478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9919E9-221C-412C-958D-AFC18F38F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A9919E9-221C-412C-958D-AFC18F38F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B9F1C2-FFD2-409B-91BE-BC744364F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2BB9F1C2-FFD2-409B-91BE-BC744364F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08FF34-9857-4830-80D1-FE1C62B7C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608FF34-9857-4830-80D1-FE1C62B7C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49763-1B81-4E74-AFD9-B39AE55AE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C8B49763-1B81-4E74-AFD9-B39AE55AE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0855E7-9C6F-4E38-8543-DE8A6411C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D0855E7-9C6F-4E38-8543-DE8A6411C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0570F4-7995-44C5-BBBD-CA7744D4D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750570F4-7995-44C5-BBBD-CA7744D4D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858B71-755B-4A92-82CA-F4F061385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2B858B71-755B-4A92-82CA-F4F061385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CE1A11-03D0-4141-B9F9-D46D4E269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CCE1A11-03D0-4141-B9F9-D46D4E269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BB3352-6363-439F-A681-0437C0BEB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1BBB3352-6363-439F-A681-0437C0BEBA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715158-F2A9-4328-AB95-23A070767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6715158-F2A9-4328-AB95-23A0707670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9201C7-030A-48DE-8F9E-909E3BA6C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E09201C7-030A-48DE-8F9E-909E3BA6C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73BD54-1E29-4490-A5FD-29E6BCAA4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6073BD54-1E29-4490-A5FD-29E6BCAA4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C38EC4-AB02-44AA-A73A-952EDB0BB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E4C38EC4-AB02-44AA-A73A-952EDB0BB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598" y="182245"/>
            <a:ext cx="9877023" cy="54927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Disease </a:t>
            </a:r>
            <a:r>
              <a:rPr lang="en-US" sz="4000" b="1" dirty="0"/>
              <a:t>Burden 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609581"/>
              </p:ext>
            </p:extLst>
          </p:nvPr>
        </p:nvGraphicFramePr>
        <p:xfrm>
          <a:off x="519598" y="841877"/>
          <a:ext cx="10514226" cy="5534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318"/>
                <a:gridCol w="1978416"/>
                <a:gridCol w="2202388"/>
                <a:gridCol w="1555358"/>
                <a:gridCol w="2005375"/>
                <a:gridCol w="1752371"/>
              </a:tblGrid>
              <a:tr h="15693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Year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 no. of reported suspected measles cases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suspected measles outbreak investigated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(%) of outbreak</a:t>
                      </a:r>
                      <a:r>
                        <a:rPr lang="en-US" sz="1400" baseline="0" dirty="0" smtClean="0"/>
                        <a:t> confirmed as measles outbreaks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</a:t>
                      </a:r>
                      <a:r>
                        <a:rPr lang="en-US" sz="1400" baseline="0" dirty="0" smtClean="0"/>
                        <a:t> (%) of outbreak confirmed as rubella cases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</a:t>
                      </a:r>
                      <a:r>
                        <a:rPr lang="en-US" sz="1400" baseline="0" dirty="0" smtClean="0"/>
                        <a:t>(%) of outbreak confirmed as mixed measles and rubella outbreaks</a:t>
                      </a:r>
                      <a:endParaRPr lang="en-US" sz="1400" dirty="0"/>
                    </a:p>
                  </a:txBody>
                  <a:tcPr marL="110267" marR="110267"/>
                </a:tc>
              </a:tr>
              <a:tr h="3303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2003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13,344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67**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41(61)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**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***</a:t>
                      </a:r>
                      <a:endParaRPr lang="en-US" sz="1400" dirty="0"/>
                    </a:p>
                  </a:txBody>
                  <a:tcPr marL="110267" marR="110267"/>
                </a:tc>
              </a:tr>
              <a:tr h="3303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2004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12,047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197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138(70)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13(7)</a:t>
                      </a:r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11(6)</a:t>
                      </a:r>
                      <a:endParaRPr lang="en-US" sz="1400" dirty="0"/>
                    </a:p>
                  </a:txBody>
                  <a:tcPr marL="110267" marR="110267"/>
                </a:tc>
              </a:tr>
              <a:tr h="3303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2005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2,023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1(2)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36(78)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2(4)</a:t>
                      </a:r>
                      <a:endParaRPr lang="en-US" sz="1400" dirty="0"/>
                    </a:p>
                  </a:txBody>
                  <a:tcPr marL="110267" marR="110267"/>
                </a:tc>
              </a:tr>
              <a:tr h="3303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2006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2,838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2(6.5)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24(77)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1(3)</a:t>
                      </a:r>
                      <a:endParaRPr lang="en-US" sz="1400" dirty="0"/>
                    </a:p>
                  </a:txBody>
                  <a:tcPr marL="110267" marR="110267"/>
                </a:tc>
              </a:tr>
              <a:tr h="3303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2007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1,415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21+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3(14)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11(52)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1(5)</a:t>
                      </a:r>
                      <a:endParaRPr lang="en-US" sz="1400" dirty="0"/>
                    </a:p>
                  </a:txBody>
                  <a:tcPr marL="110267" marR="110267"/>
                </a:tc>
              </a:tr>
              <a:tr h="3303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2008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2,089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39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6(15)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27(69)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1(2.5)</a:t>
                      </a:r>
                      <a:endParaRPr lang="en-US" sz="1400" dirty="0"/>
                    </a:p>
                  </a:txBody>
                  <a:tcPr marL="110267" marR="110267"/>
                </a:tc>
              </a:tr>
              <a:tr h="3303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2009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4,340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66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2(3)</a:t>
                      </a:r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57(89)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110267" marR="110267"/>
                </a:tc>
              </a:tr>
              <a:tr h="3303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2010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2,550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7(21)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19(58)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2(6)</a:t>
                      </a:r>
                      <a:endParaRPr lang="en-US" sz="1400" dirty="0"/>
                    </a:p>
                  </a:txBody>
                  <a:tcPr marL="110267" marR="110267"/>
                </a:tc>
              </a:tr>
              <a:tr h="3303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734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22(35)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31(49)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4(6)</a:t>
                      </a:r>
                      <a:endParaRPr lang="en-US" sz="1400" dirty="0"/>
                    </a:p>
                  </a:txBody>
                  <a:tcPr marL="110267" marR="110267"/>
                </a:tc>
              </a:tr>
              <a:tr h="3303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2012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791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68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16(24)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32(48)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7(11)</a:t>
                      </a:r>
                      <a:endParaRPr lang="en-US" sz="1400" dirty="0"/>
                    </a:p>
                  </a:txBody>
                  <a:tcPr marL="110267" marR="110267"/>
                </a:tc>
              </a:tr>
              <a:tr h="3303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2013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335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0(0)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110267" marR="110267"/>
                </a:tc>
              </a:tr>
              <a:tr h="3303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2014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353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0(0)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110267" marR="110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110267" marR="110267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2542" y="637592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JRF WHO-UNICEF/WHO-IPD, HMIS/</a:t>
            </a:r>
            <a:r>
              <a:rPr lang="en-US" sz="1400" dirty="0" err="1"/>
              <a:t>DoHS</a:t>
            </a:r>
            <a:r>
              <a:rPr lang="en-US" sz="1400" dirty="0"/>
              <a:t>/</a:t>
            </a:r>
            <a:r>
              <a:rPr lang="en-US" sz="1400" dirty="0" err="1"/>
              <a:t>MoHP</a:t>
            </a:r>
            <a:r>
              <a:rPr lang="en-US" sz="1400" dirty="0"/>
              <a:t>,**Outbreak investigation and laboratory testing started in March 2003;***Lab-confirmed for rubella specific IgM did not started until January 2004;”+* Samples QNS from 2 outbreaks</a:t>
            </a:r>
          </a:p>
        </p:txBody>
      </p:sp>
    </p:spTree>
    <p:extLst>
      <p:ext uri="{BB962C8B-B14F-4D97-AF65-F5344CB8AC3E}">
        <p14:creationId xmlns:p14="http://schemas.microsoft.com/office/powerpoint/2010/main" val="42989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0" y="574800"/>
            <a:ext cx="10628242" cy="5732155"/>
          </a:xfrm>
        </p:spPr>
      </p:pic>
    </p:spTree>
    <p:extLst>
      <p:ext uri="{BB962C8B-B14F-4D97-AF65-F5344CB8AC3E}">
        <p14:creationId xmlns:p14="http://schemas.microsoft.com/office/powerpoint/2010/main" val="66790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2" y="463640"/>
            <a:ext cx="10920211" cy="5872765"/>
          </a:xfrm>
        </p:spPr>
      </p:pic>
      <p:sp>
        <p:nvSpPr>
          <p:cNvPr id="2" name="TextBox 1"/>
          <p:cNvSpPr txBox="1"/>
          <p:nvPr/>
        </p:nvSpPr>
        <p:spPr>
          <a:xfrm>
            <a:off x="942535" y="6336405"/>
            <a:ext cx="638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Measles surveillance, WHO-IPD, Nepal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5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Working in partnership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NRCS headquarters coordinates with Ministry of Health and Population (</a:t>
            </a:r>
            <a:r>
              <a:rPr lang="en-US" dirty="0" err="1"/>
              <a:t>MoHP</a:t>
            </a:r>
            <a:r>
              <a:rPr lang="en-US" dirty="0"/>
              <a:t>), World Health Organization (WHO) and UNICEF at </a:t>
            </a:r>
            <a:r>
              <a:rPr lang="en-US" dirty="0" smtClean="0"/>
              <a:t>the national </a:t>
            </a:r>
            <a:r>
              <a:rPr lang="en-US" dirty="0"/>
              <a:t>level </a:t>
            </a:r>
            <a:r>
              <a:rPr lang="en-US" dirty="0" smtClean="0"/>
              <a:t>and their sub ordinate units at the district level</a:t>
            </a:r>
            <a:endParaRPr lang="en-US" dirty="0"/>
          </a:p>
          <a:p>
            <a:pPr lvl="0"/>
            <a:r>
              <a:rPr lang="en-US" dirty="0"/>
              <a:t>NRCS district chapters works in close coordination with district public health office (DPHO)/ district health office (DHO), municipality office and district education office in the </a:t>
            </a:r>
            <a:r>
              <a:rPr lang="en-US" dirty="0" err="1"/>
              <a:t>programme</a:t>
            </a:r>
            <a:r>
              <a:rPr lang="en-US" dirty="0"/>
              <a:t> districts.</a:t>
            </a:r>
          </a:p>
          <a:p>
            <a:pPr lvl="0"/>
            <a:r>
              <a:rPr lang="en-US" dirty="0"/>
              <a:t> At </a:t>
            </a:r>
            <a:r>
              <a:rPr lang="en-US" dirty="0" smtClean="0"/>
              <a:t>community level</a:t>
            </a:r>
            <a:r>
              <a:rPr lang="en-US" dirty="0"/>
              <a:t>, NRCS volunteers work closely with female community health volunteer (FCHV) of </a:t>
            </a:r>
            <a:r>
              <a:rPr lang="en-US" dirty="0" smtClean="0"/>
              <a:t>Government, Junior/Youth Red Cross Circle, Mothers Group, Teacher Sponsors, Community Leaders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Immunization Campaigns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/>
              <a:t>Past Campaigns</a:t>
            </a:r>
          </a:p>
          <a:p>
            <a:r>
              <a:rPr lang="en-US" sz="2000" dirty="0" smtClean="0"/>
              <a:t>Nepal Red Cross Social Mobilization for Measles/Polio/Integrated Campaign in 2008 in 17 districts (1258 volunteers mobilized)</a:t>
            </a:r>
          </a:p>
          <a:p>
            <a:r>
              <a:rPr lang="en-US" sz="2000" dirty="0" smtClean="0"/>
              <a:t>Social Mobilization for Measles Campaign in 2009 in 11 districts (over 700 volunteers mobilized)</a:t>
            </a:r>
          </a:p>
          <a:p>
            <a:r>
              <a:rPr lang="en-US" sz="2000" dirty="0" smtClean="0"/>
              <a:t>Social Mobilization for National Immunization Day in 2011 in 14 districts (595 volunteers mobilized)</a:t>
            </a:r>
          </a:p>
          <a:p>
            <a:r>
              <a:rPr lang="en-US" sz="2000" dirty="0"/>
              <a:t>Measles Rubella Social Mobilization Campaign </a:t>
            </a:r>
            <a:r>
              <a:rPr lang="en-US" sz="2000" dirty="0" smtClean="0"/>
              <a:t>2012 in </a:t>
            </a:r>
            <a:r>
              <a:rPr lang="en-US" sz="2000" dirty="0"/>
              <a:t>30 municipalities of 22 </a:t>
            </a:r>
            <a:r>
              <a:rPr lang="en-US" sz="2000" dirty="0" smtClean="0"/>
              <a:t>districts</a:t>
            </a:r>
            <a:r>
              <a:rPr lang="en-US" sz="2000" dirty="0"/>
              <a:t> </a:t>
            </a:r>
            <a:r>
              <a:rPr lang="en-US" sz="2000" dirty="0" smtClean="0"/>
              <a:t>(over 1000 volunteers and supervisors oriented and mobilized)</a:t>
            </a:r>
          </a:p>
          <a:p>
            <a:r>
              <a:rPr lang="en-US" sz="2000" dirty="0" smtClean="0"/>
              <a:t>Social Mobilization for Total Immunization 2015 in 2 districts (405 volunteers and 8 supervisors mobilized)</a:t>
            </a:r>
          </a:p>
          <a:p>
            <a:pPr marL="0" indent="0">
              <a:buNone/>
            </a:pPr>
            <a:r>
              <a:rPr lang="en-US" sz="2000" b="1" dirty="0"/>
              <a:t>C</a:t>
            </a:r>
            <a:r>
              <a:rPr lang="en-US" sz="2000" b="1" dirty="0" smtClean="0"/>
              <a:t>urrent Campaign</a:t>
            </a:r>
          </a:p>
          <a:p>
            <a:r>
              <a:rPr lang="en-US" sz="2000" dirty="0"/>
              <a:t>Social mobilization for Measles Rubella Campaign in </a:t>
            </a:r>
            <a:r>
              <a:rPr lang="en-US" sz="2000" dirty="0" smtClean="0"/>
              <a:t>14 most earthquake affected districts  of Nepal</a:t>
            </a:r>
            <a:r>
              <a:rPr lang="en-US" sz="2000" dirty="0"/>
              <a:t>, </a:t>
            </a:r>
            <a:r>
              <a:rPr lang="en-US" sz="2000" dirty="0" smtClean="0"/>
              <a:t>2015 (435 volunteers mobilized)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57" y="182562"/>
            <a:ext cx="3952153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Immunization Campaigns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Role of NRCS in the campaigns</a:t>
            </a:r>
          </a:p>
          <a:p>
            <a:r>
              <a:rPr lang="en-US" sz="2000" dirty="0" smtClean="0"/>
              <a:t>As an auxiliary to government NRCS took part in in the campaigns through social mobilization activities. </a:t>
            </a:r>
          </a:p>
          <a:p>
            <a:r>
              <a:rPr lang="en-US" sz="2000" dirty="0" smtClean="0"/>
              <a:t>Activities such as door to door visits, mass awareness rallies, distribution of IEC materials, display of banners with campaign messages at strategic locations 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Future Campaigns </a:t>
            </a:r>
          </a:p>
          <a:p>
            <a:r>
              <a:rPr lang="en-US" sz="2000" dirty="0" smtClean="0"/>
              <a:t>NRCS is planning to support Ministry of Health and Population in achieving country targets of Measles Elimination and Rubella/Congenital Rubella Syndrome(CRS) control in Nepal (Strategy 2015-2019)</a:t>
            </a:r>
          </a:p>
          <a:p>
            <a:r>
              <a:rPr lang="en-US" sz="2000" dirty="0" smtClean="0"/>
              <a:t>Discussions with various Partner National Societies to support NRCS program plan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794" y="222504"/>
            <a:ext cx="2937633" cy="171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946</Words>
  <Application>Microsoft Office PowerPoint</Application>
  <PresentationFormat>Widescreen</PresentationFormat>
  <Paragraphs>174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14th Measles and Rubella Initiative Meeting </vt:lpstr>
      <vt:lpstr>PowerPoint Presentation</vt:lpstr>
      <vt:lpstr>Key Program and services</vt:lpstr>
      <vt:lpstr>Disease Burden </vt:lpstr>
      <vt:lpstr>PowerPoint Presentation</vt:lpstr>
      <vt:lpstr>PowerPoint Presentation</vt:lpstr>
      <vt:lpstr>Working in partnership </vt:lpstr>
      <vt:lpstr>Immunization Campaigns</vt:lpstr>
      <vt:lpstr>Immunization Campaigns</vt:lpstr>
      <vt:lpstr>Routine Immunization</vt:lpstr>
      <vt:lpstr>Other activities to support measles and rubella</vt:lpstr>
      <vt:lpstr>Key Challenges</vt:lpstr>
      <vt:lpstr>Key learning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Noney Bhattarai</dc:creator>
  <cp:lastModifiedBy>Mona</cp:lastModifiedBy>
  <cp:revision>75</cp:revision>
  <dcterms:created xsi:type="dcterms:W3CDTF">2015-09-05T07:03:25Z</dcterms:created>
  <dcterms:modified xsi:type="dcterms:W3CDTF">2015-09-11T14:22:19Z</dcterms:modified>
</cp:coreProperties>
</file>