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5" r:id="rId2"/>
    <p:sldId id="285" r:id="rId3"/>
    <p:sldId id="301" r:id="rId4"/>
    <p:sldId id="296" r:id="rId5"/>
    <p:sldId id="298" r:id="rId6"/>
    <p:sldId id="299" r:id="rId7"/>
    <p:sldId id="302" r:id="rId8"/>
    <p:sldId id="297" r:id="rId9"/>
    <p:sldId id="30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0BB5D-021D-4F2B-A646-96BAA32AF7C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82985-3EAA-454F-AAF7-07CEF919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2985-3EAA-454F-AAF7-07CEF919FB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3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2985-3EAA-454F-AAF7-07CEF919FB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3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2985-3EAA-454F-AAF7-07CEF919FB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3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0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7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5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7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0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F7B12-C43A-5342-A455-690DDD331F0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DCBD-DC0D-8E4A-B1B0-173A2C05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d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775" y="914399"/>
            <a:ext cx="10668000" cy="3277773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1294228" y="1913500"/>
            <a:ext cx="6372664" cy="1688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olfax Light"/>
                <a:cs typeface="Colfax Light"/>
              </a:rPr>
              <a:t>“How Individuals Can Make a </a:t>
            </a:r>
            <a:r>
              <a:rPr lang="en-US" sz="2400" dirty="0" smtClean="0">
                <a:latin typeface="Colfax Light"/>
                <a:cs typeface="Colfax Light"/>
              </a:rPr>
              <a:t>Difference” </a:t>
            </a:r>
          </a:p>
          <a:p>
            <a:r>
              <a:rPr lang="en-US" sz="2400" dirty="0" smtClean="0">
                <a:latin typeface="Colfax Light"/>
                <a:cs typeface="Colfax Light"/>
              </a:rPr>
              <a:t>M&amp;RI Annual Meeting</a:t>
            </a:r>
          </a:p>
          <a:p>
            <a:endParaRPr lang="en-US" sz="2400" dirty="0">
              <a:latin typeface="Colfax Light"/>
              <a:cs typeface="Colfax Light"/>
            </a:endParaRPr>
          </a:p>
          <a:p>
            <a:r>
              <a:rPr lang="en-US" sz="2400" dirty="0" smtClean="0">
                <a:latin typeface="Colfax Light"/>
                <a:cs typeface="Colfax Light"/>
              </a:rPr>
              <a:t>Erin Hohlfelder @</a:t>
            </a:r>
            <a:r>
              <a:rPr lang="en-US" sz="2400" dirty="0" err="1" smtClean="0">
                <a:latin typeface="Colfax Light"/>
                <a:cs typeface="Colfax Light"/>
              </a:rPr>
              <a:t>Global_ErinH</a:t>
            </a:r>
            <a:endParaRPr lang="en-US" sz="2400" dirty="0" smtClean="0">
              <a:latin typeface="Colfax Light"/>
              <a:cs typeface="Colfax Light"/>
            </a:endParaRPr>
          </a:p>
          <a:p>
            <a:r>
              <a:rPr lang="en-US" sz="2400" dirty="0" smtClean="0">
                <a:latin typeface="Colfax Light"/>
                <a:cs typeface="Colfax Light"/>
              </a:rPr>
              <a:t>Global Health Policy Director</a:t>
            </a:r>
            <a:endParaRPr lang="en-US" sz="2400" dirty="0">
              <a:latin typeface="Colfax Light"/>
              <a:cs typeface="Colfax Light"/>
            </a:endParaRPr>
          </a:p>
        </p:txBody>
      </p:sp>
      <p:pic>
        <p:nvPicPr>
          <p:cNvPr id="6" name="Picture 5" descr="logo-board-pr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81" y="5429250"/>
            <a:ext cx="1096433" cy="10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-brush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6500"/>
            <a:ext cx="9144000" cy="4572000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476250" y="464937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olfax Light"/>
                <a:cs typeface="Colfax Light"/>
              </a:rPr>
              <a:t>4 Key Questions: USG Advocacy</a:t>
            </a:r>
            <a:endParaRPr lang="en-US" dirty="0">
              <a:latin typeface="Colfax Light"/>
              <a:cs typeface="Colfax Ligh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47700" y="2620329"/>
            <a:ext cx="7861300" cy="2935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SzPct val="50000"/>
              <a:buNone/>
            </a:pPr>
            <a:endParaRPr lang="en-US" sz="4800" baseline="30000" dirty="0">
              <a:solidFill>
                <a:schemeClr val="tx1">
                  <a:lumMod val="75000"/>
                  <a:lumOff val="25000"/>
                </a:schemeClr>
              </a:solidFill>
              <a:latin typeface="Colfax Light"/>
              <a:cs typeface="Colfax Light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57674" y="2806144"/>
            <a:ext cx="8785604" cy="2564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Who is our target?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What is our ask? / What does success look like?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What are our messages?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What are our tactics?</a:t>
            </a:r>
            <a:endParaRPr lang="en-US" dirty="0">
              <a:solidFill>
                <a:schemeClr val="bg1"/>
              </a:solidFill>
              <a:latin typeface="Colfax Light" pitchFamily="34" charset="0"/>
              <a:cs typeface="Colfax Regular"/>
            </a:endParaRPr>
          </a:p>
          <a:p>
            <a:pPr algn="l"/>
            <a:endParaRPr lang="en-US" dirty="0"/>
          </a:p>
        </p:txBody>
      </p:sp>
      <p:pic>
        <p:nvPicPr>
          <p:cNvPr id="7" name="Picture 6" descr="logo-board-pr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67" y="5381423"/>
            <a:ext cx="1096433" cy="10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-brush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6500"/>
            <a:ext cx="9144000" cy="4572000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320136" y="479805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olfax Light"/>
                <a:cs typeface="Colfax Light"/>
              </a:rPr>
              <a:t>Case study: 2014 </a:t>
            </a:r>
            <a:r>
              <a:rPr lang="en-US" dirty="0" err="1" smtClean="0">
                <a:latin typeface="Colfax Light"/>
                <a:cs typeface="Colfax Light"/>
              </a:rPr>
              <a:t>Gavi</a:t>
            </a:r>
            <a:r>
              <a:rPr lang="en-US" dirty="0" smtClean="0">
                <a:latin typeface="Colfax Light"/>
                <a:cs typeface="Colfax Light"/>
              </a:rPr>
              <a:t>/vaccines</a:t>
            </a:r>
            <a:endParaRPr lang="en-US" dirty="0">
              <a:latin typeface="Colfax Light"/>
              <a:cs typeface="Colfax Ligh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47700" y="2620329"/>
            <a:ext cx="7861300" cy="2935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SzPct val="50000"/>
              <a:buNone/>
            </a:pPr>
            <a:endParaRPr lang="en-US" sz="4800" baseline="30000" dirty="0">
              <a:solidFill>
                <a:schemeClr val="tx1">
                  <a:lumMod val="75000"/>
                  <a:lumOff val="25000"/>
                </a:schemeClr>
              </a:solidFill>
              <a:latin typeface="Colfax Light"/>
              <a:cs typeface="Colfax Light"/>
            </a:endParaRPr>
          </a:p>
        </p:txBody>
      </p:sp>
      <p:pic>
        <p:nvPicPr>
          <p:cNvPr id="7" name="Picture 6" descr="logo-board-pr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67" y="5381423"/>
            <a:ext cx="1096433" cy="10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-brush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6500"/>
            <a:ext cx="9144000" cy="4572000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476250" y="464937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olfax Light"/>
                <a:cs typeface="Colfax Light"/>
              </a:rPr>
              <a:t>Who is our target?</a:t>
            </a:r>
            <a:endParaRPr lang="en-US" dirty="0">
              <a:latin typeface="Colfax Light"/>
              <a:cs typeface="Colfax Ligh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47700" y="2620329"/>
            <a:ext cx="7861300" cy="2935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SzPct val="50000"/>
              <a:buNone/>
            </a:pPr>
            <a:endParaRPr lang="en-US" sz="4800" baseline="30000" dirty="0">
              <a:solidFill>
                <a:schemeClr val="tx1">
                  <a:lumMod val="75000"/>
                  <a:lumOff val="25000"/>
                </a:schemeClr>
              </a:solidFill>
              <a:latin typeface="Colfax Light"/>
              <a:cs typeface="Colfax Light"/>
            </a:endParaRPr>
          </a:p>
        </p:txBody>
      </p:sp>
      <p:pic>
        <p:nvPicPr>
          <p:cNvPr id="7" name="Picture 6" descr="logo-board-pr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67" y="5381423"/>
            <a:ext cx="1096433" cy="1096433"/>
          </a:xfrm>
          <a:prstGeom prst="rect">
            <a:avLst/>
          </a:prstGeom>
        </p:spPr>
      </p:pic>
      <p:pic>
        <p:nvPicPr>
          <p:cNvPr id="1026" name="Picture 2" descr="http://images.politico.com/global/2013/02/28/130228_white_house_ap_328_6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620329"/>
            <a:ext cx="4172492" cy="22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utsidethebeltway.com/wp-content/uploads/2014/11/House-of-Representatives-113th-Congr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77" y="2620328"/>
            <a:ext cx="3768519" cy="21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-brush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6500"/>
            <a:ext cx="9144000" cy="4572000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476250" y="464937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olfax Light"/>
                <a:cs typeface="Colfax Light"/>
              </a:rPr>
              <a:t>What is our ask?</a:t>
            </a:r>
            <a:endParaRPr lang="en-US" dirty="0">
              <a:latin typeface="Colfax Light"/>
              <a:cs typeface="Colfax Ligh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47700" y="2620329"/>
            <a:ext cx="7861300" cy="2935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SzPct val="50000"/>
              <a:buNone/>
            </a:pPr>
            <a:endParaRPr lang="en-US" sz="4800" baseline="30000" dirty="0">
              <a:solidFill>
                <a:schemeClr val="tx1">
                  <a:lumMod val="75000"/>
                  <a:lumOff val="25000"/>
                </a:schemeClr>
              </a:solidFill>
              <a:latin typeface="Colfax Light"/>
              <a:cs typeface="Colfax Light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57674" y="2806144"/>
            <a:ext cx="8785604" cy="256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Previous US contributions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Wider US budget constraints/considerations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Gavi’s</a:t>
            </a: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 overall ambition and need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Political “sell-ability”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olfax Light" pitchFamily="34" charset="0"/>
              <a:cs typeface="Colfax Regular"/>
            </a:endParaRPr>
          </a:p>
          <a:p>
            <a:pPr algn="l"/>
            <a:endParaRPr lang="en-US" dirty="0"/>
          </a:p>
        </p:txBody>
      </p:sp>
      <p:pic>
        <p:nvPicPr>
          <p:cNvPr id="7" name="Picture 6" descr="logo-board-pr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67" y="5381423"/>
            <a:ext cx="1096433" cy="109643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76250" y="5791200"/>
            <a:ext cx="82472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97620" y="5496812"/>
            <a:ext cx="601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lfax Light"/>
              </a:rPr>
              <a:t>$1 billion/4 years + MNCH protection</a:t>
            </a:r>
            <a:endParaRPr lang="en-US" sz="2800" dirty="0">
              <a:solidFill>
                <a:schemeClr val="bg1"/>
              </a:solidFill>
              <a:latin typeface="Colfax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06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-brush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6500"/>
            <a:ext cx="9144000" cy="4572000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476250" y="464937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olfax Light"/>
                <a:cs typeface="Colfax Light"/>
              </a:rPr>
              <a:t>What are our messages? (1/2)</a:t>
            </a:r>
            <a:endParaRPr lang="en-US" dirty="0">
              <a:latin typeface="Colfax Light"/>
              <a:cs typeface="Colfax Ligh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47700" y="2620329"/>
            <a:ext cx="7861300" cy="2935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SzPct val="50000"/>
              <a:buNone/>
            </a:pPr>
            <a:endParaRPr lang="en-US" sz="4800" baseline="30000" dirty="0">
              <a:solidFill>
                <a:schemeClr val="tx1">
                  <a:lumMod val="75000"/>
                  <a:lumOff val="25000"/>
                </a:schemeClr>
              </a:solidFill>
              <a:latin typeface="Colfax Light"/>
              <a:cs typeface="Colfax Light"/>
            </a:endParaRPr>
          </a:p>
        </p:txBody>
      </p:sp>
      <p:pic>
        <p:nvPicPr>
          <p:cNvPr id="7" name="Picture 6" descr="logo-board-pr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67" y="5381423"/>
            <a:ext cx="1096433" cy="10964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8309" y="2176567"/>
            <a:ext cx="5025481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https://www.youtube.com/watch?v=K0InE83pM6s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88" y="2701656"/>
            <a:ext cx="4944404" cy="27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371920" y="5880408"/>
            <a:ext cx="82472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93291" y="5586020"/>
            <a:ext cx="246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lfax Light"/>
              </a:rPr>
              <a:t>#</a:t>
            </a:r>
            <a:r>
              <a:rPr lang="en-US" sz="2800" dirty="0" err="1" smtClean="0">
                <a:solidFill>
                  <a:schemeClr val="bg1"/>
                </a:solidFill>
                <a:latin typeface="Colfax Light"/>
              </a:rPr>
              <a:t>everyparent</a:t>
            </a:r>
            <a:endParaRPr lang="en-US" sz="2800" dirty="0">
              <a:solidFill>
                <a:schemeClr val="bg1"/>
              </a:solidFill>
              <a:latin typeface="Colfax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5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-brush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6500"/>
            <a:ext cx="9144000" cy="4572000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476250" y="464937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olfax Light"/>
                <a:cs typeface="Colfax Light"/>
              </a:rPr>
              <a:t>What are our messages? (2/2)</a:t>
            </a:r>
            <a:endParaRPr lang="en-US" dirty="0">
              <a:latin typeface="Colfax Light"/>
              <a:cs typeface="Colfax Ligh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47700" y="2620329"/>
            <a:ext cx="7861300" cy="2935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SzPct val="50000"/>
              <a:buNone/>
            </a:pPr>
            <a:endParaRPr lang="en-US" sz="4800" baseline="30000" dirty="0">
              <a:solidFill>
                <a:schemeClr val="tx1">
                  <a:lumMod val="75000"/>
                  <a:lumOff val="25000"/>
                </a:schemeClr>
              </a:solidFill>
              <a:latin typeface="Colfax Light"/>
              <a:cs typeface="Colfax Light"/>
            </a:endParaRPr>
          </a:p>
        </p:txBody>
      </p:sp>
      <p:pic>
        <p:nvPicPr>
          <p:cNvPr id="7" name="Picture 6" descr="logo-board-pr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67" y="5381423"/>
            <a:ext cx="1096433" cy="1096433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157674" y="2806144"/>
            <a:ext cx="8785604" cy="2564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White House/Congress: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Links with EPCMD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Moral case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Economic case</a:t>
            </a:r>
            <a:endParaRPr lang="en-US" dirty="0" smtClean="0">
              <a:solidFill>
                <a:schemeClr val="bg1"/>
              </a:solidFill>
              <a:latin typeface="Colfax Light" pitchFamily="34" charset="0"/>
              <a:cs typeface="Colfax Regular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Clear, measurable impact</a:t>
            </a:r>
            <a:endParaRPr lang="en-US" dirty="0">
              <a:solidFill>
                <a:schemeClr val="bg1"/>
              </a:solidFill>
              <a:latin typeface="Colfax Light" pitchFamily="34" charset="0"/>
              <a:cs typeface="Colfax Regular"/>
            </a:endParaRPr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-brush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6500"/>
            <a:ext cx="9144000" cy="4572000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476250" y="464937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olfax Light"/>
                <a:cs typeface="Colfax Light"/>
              </a:rPr>
              <a:t>What are our tactics?</a:t>
            </a:r>
            <a:endParaRPr lang="en-US" dirty="0">
              <a:latin typeface="Colfax Light"/>
              <a:cs typeface="Colfax Ligh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47700" y="2620329"/>
            <a:ext cx="7861300" cy="2935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SzPct val="50000"/>
              <a:buNone/>
            </a:pPr>
            <a:endParaRPr lang="en-US" sz="4800" baseline="30000" dirty="0">
              <a:solidFill>
                <a:schemeClr val="tx1">
                  <a:lumMod val="75000"/>
                  <a:lumOff val="25000"/>
                </a:schemeClr>
              </a:solidFill>
              <a:latin typeface="Colfax Light"/>
              <a:cs typeface="Colfax Light"/>
            </a:endParaRPr>
          </a:p>
        </p:txBody>
      </p:sp>
      <p:pic>
        <p:nvPicPr>
          <p:cNvPr id="7" name="Picture 6" descr="logo-board-pr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67" y="5381423"/>
            <a:ext cx="1096433" cy="1096433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157674" y="1958652"/>
            <a:ext cx="8785604" cy="256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Traditional petition + creative delivery with partners</a:t>
            </a:r>
            <a:endParaRPr lang="en-US" sz="2400" dirty="0" smtClean="0">
              <a:solidFill>
                <a:schemeClr val="bg1"/>
              </a:solidFill>
              <a:latin typeface="Colfax Light" pitchFamily="34" charset="0"/>
              <a:cs typeface="Colfax 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Call and tweet @</a:t>
            </a:r>
            <a:r>
              <a:rPr lang="en-US" sz="2400" dirty="0" err="1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WhiteHouse</a:t>
            </a:r>
            <a:endParaRPr lang="en-US" sz="2400" dirty="0" smtClean="0">
              <a:solidFill>
                <a:schemeClr val="bg1"/>
              </a:solidFill>
              <a:latin typeface="Colfax Light" pitchFamily="34" charset="0"/>
              <a:cs typeface="Colfax 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Inaugural Instagram campaign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Grasstops</a:t>
            </a:r>
            <a:r>
              <a:rPr lang="en-US" sz="24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 strategy (including Mom Blogger summit)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Insider advocacy</a:t>
            </a:r>
            <a:endParaRPr lang="en-US" sz="2400" dirty="0">
              <a:solidFill>
                <a:schemeClr val="bg1"/>
              </a:solidFill>
              <a:latin typeface="Colfax Light" pitchFamily="34" charset="0"/>
              <a:cs typeface="Colfax Regular"/>
            </a:endParaRPr>
          </a:p>
          <a:p>
            <a:pPr algn="l"/>
            <a:endParaRPr lang="en-US" dirty="0"/>
          </a:p>
        </p:txBody>
      </p:sp>
      <p:pic>
        <p:nvPicPr>
          <p:cNvPr id="3074" name="Picture 2" descr="IMG_2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8" y="4282068"/>
            <a:ext cx="3445726" cy="22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90" y="3796934"/>
            <a:ext cx="2506539" cy="295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-brush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6500"/>
            <a:ext cx="9144000" cy="4572000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476250" y="464937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olfax Light"/>
                <a:cs typeface="Colfax Light"/>
              </a:rPr>
              <a:t>Lessons Learned</a:t>
            </a:r>
            <a:endParaRPr lang="en-US" dirty="0">
              <a:latin typeface="Colfax Light"/>
              <a:cs typeface="Colfax Ligh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47700" y="2620329"/>
            <a:ext cx="7861300" cy="2935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SzPct val="50000"/>
              <a:buNone/>
            </a:pPr>
            <a:endParaRPr lang="en-US" sz="4800" baseline="30000" dirty="0">
              <a:solidFill>
                <a:schemeClr val="tx1">
                  <a:lumMod val="75000"/>
                  <a:lumOff val="25000"/>
                </a:schemeClr>
              </a:solidFill>
              <a:latin typeface="Colfax Light"/>
              <a:cs typeface="Colfax Light"/>
            </a:endParaRPr>
          </a:p>
        </p:txBody>
      </p:sp>
      <p:pic>
        <p:nvPicPr>
          <p:cNvPr id="7" name="Picture 6" descr="logo-board-pr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67" y="5381423"/>
            <a:ext cx="1096433" cy="1096433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157674" y="2341756"/>
            <a:ext cx="8351326" cy="3587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Individual actions matter (especially when they go beyond the petition)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Most </a:t>
            </a:r>
            <a:r>
              <a:rPr lang="en-US" sz="3100" dirty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A</a:t>
            </a:r>
            <a:r>
              <a:rPr lang="en-US" sz="31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mericans can separate personal </a:t>
            </a:r>
            <a:r>
              <a:rPr lang="en-US" sz="3100" dirty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views on vaccines and support for global </a:t>
            </a:r>
            <a:r>
              <a:rPr lang="en-US" sz="31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campaigns (but don’t engage the trolls!)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“Feel good” campaigns can still work if done right</a:t>
            </a:r>
            <a:endParaRPr lang="en-US" sz="3100" dirty="0">
              <a:solidFill>
                <a:schemeClr val="bg1"/>
              </a:solidFill>
              <a:latin typeface="Colfax Light" pitchFamily="34" charset="0"/>
              <a:cs typeface="Colfax 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Partnerships matter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Can’t divorce specific campaign from wider advocacy efforts on related issues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  <a:latin typeface="Colfax Light" pitchFamily="34" charset="0"/>
                <a:cs typeface="Colfax Regular"/>
              </a:rPr>
              <a:t>Saying thank you matters</a:t>
            </a:r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221</Words>
  <Application>Microsoft Office PowerPoint</Application>
  <PresentationFormat>On-screen Show (4:3)</PresentationFormat>
  <Paragraphs>43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Garner</dc:creator>
  <cp:lastModifiedBy>Erin Hohlfelder</cp:lastModifiedBy>
  <cp:revision>37</cp:revision>
  <dcterms:created xsi:type="dcterms:W3CDTF">2015-02-02T17:18:05Z</dcterms:created>
  <dcterms:modified xsi:type="dcterms:W3CDTF">2015-09-15T14:52:26Z</dcterms:modified>
</cp:coreProperties>
</file>