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4"/>
    <p:sldMasterId id="2147483799" r:id="rId5"/>
  </p:sldMasterIdLst>
  <p:notesMasterIdLst>
    <p:notesMasterId r:id="rId24"/>
  </p:notesMasterIdLst>
  <p:sldIdLst>
    <p:sldId id="2147374304" r:id="rId6"/>
    <p:sldId id="2147374264" r:id="rId7"/>
    <p:sldId id="276" r:id="rId8"/>
    <p:sldId id="2147374255" r:id="rId9"/>
    <p:sldId id="2147374257" r:id="rId10"/>
    <p:sldId id="2147374265" r:id="rId11"/>
    <p:sldId id="2147374256" r:id="rId12"/>
    <p:sldId id="2147374305" r:id="rId13"/>
    <p:sldId id="2147374298" r:id="rId14"/>
    <p:sldId id="2147374302" r:id="rId15"/>
    <p:sldId id="2147374262" r:id="rId16"/>
    <p:sldId id="2147374220" r:id="rId17"/>
    <p:sldId id="2147374308" r:id="rId18"/>
    <p:sldId id="2147374310" r:id="rId19"/>
    <p:sldId id="2147374309" r:id="rId20"/>
    <p:sldId id="2147374311" r:id="rId21"/>
    <p:sldId id="2147374312" r:id="rId22"/>
    <p:sldId id="214737430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BFF372-58F9-8980-9749-2E61C20F6CDC}" name="Thomas Cherian" initials="TC" userId="S::cheriant@mmglobalhealth.org::f19be478-50fa-4493-8202-99296a05d73a" providerId="AD"/>
  <p188:author id="{65341087-74A7-C233-FD44-1F33F9CF6E62}" name="Karen Hennessey" initials="KH" userId="S::hennesseyk_mmglobalhealth.org#ext#@worldhealthorg.onmicrosoft.com::1aaae370-ea39-4f20-99ce-5504ad55d3cc" providerId="AD"/>
  <p188:author id="{BB576A8A-1E23-7AB3-74B0-A222CA303207}" name="HAGAN, José" initials="HJ" userId="S::haganj@who.int::ba3a8fb9-1d34-46b4-98e4-62c1aed78ebc" providerId="AD"/>
  <p188:author id="{A4836DAF-CA06-3291-10B0-2B4EA8D31422}" name="Karen Hennessey" initials="KH" userId="S::hennesseyk@mmglobalhealth.org::6d0a98dd-b680-43df-a73c-e971f0082463" providerId="AD"/>
  <p188:author id="{A43169E0-B999-F374-08A9-6798CA75E651}" name="Thomas Cherian" initials="TC" userId="Thomas Cheria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96A"/>
    <a:srgbClr val="4472C4"/>
    <a:srgbClr val="A6BAD3"/>
    <a:srgbClr val="7E9BBF"/>
    <a:srgbClr val="809DC1"/>
    <a:srgbClr val="44546A"/>
    <a:srgbClr val="FF7C80"/>
    <a:srgbClr val="1F4E79"/>
    <a:srgbClr val="C55A11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793" autoAdjust="0"/>
  </p:normalViewPr>
  <p:slideViewPr>
    <p:cSldViewPr snapToGrid="0">
      <p:cViewPr varScale="1">
        <p:scale>
          <a:sx n="86" d="100"/>
          <a:sy n="86" d="100"/>
        </p:scale>
        <p:origin x="15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412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AN, José" userId="ba3a8fb9-1d34-46b4-98e4-62c1aed78ebc" providerId="ADAL" clId="{5C2639BF-2CFA-4419-A614-E7C90F0730EE}"/>
    <pc:docChg chg="modSld">
      <pc:chgData name="HAGAN, José" userId="ba3a8fb9-1d34-46b4-98e4-62c1aed78ebc" providerId="ADAL" clId="{5C2639BF-2CFA-4419-A614-E7C90F0730EE}" dt="2024-03-03T21:35:49.976" v="8" actId="6549"/>
      <pc:docMkLst>
        <pc:docMk/>
      </pc:docMkLst>
      <pc:sldChg chg="modNotesTx">
        <pc:chgData name="HAGAN, José" userId="ba3a8fb9-1d34-46b4-98e4-62c1aed78ebc" providerId="ADAL" clId="{5C2639BF-2CFA-4419-A614-E7C90F0730EE}" dt="2024-03-03T21:35:06.585" v="0" actId="6549"/>
        <pc:sldMkLst>
          <pc:docMk/>
          <pc:sldMk cId="3902604015" sldId="276"/>
        </pc:sldMkLst>
      </pc:sldChg>
      <pc:sldChg chg="modNotesTx">
        <pc:chgData name="HAGAN, José" userId="ba3a8fb9-1d34-46b4-98e4-62c1aed78ebc" providerId="ADAL" clId="{5C2639BF-2CFA-4419-A614-E7C90F0730EE}" dt="2024-03-03T21:35:49.976" v="8" actId="6549"/>
        <pc:sldMkLst>
          <pc:docMk/>
          <pc:sldMk cId="4031645540" sldId="2147374220"/>
        </pc:sldMkLst>
      </pc:sldChg>
      <pc:sldChg chg="modNotesTx">
        <pc:chgData name="HAGAN, José" userId="ba3a8fb9-1d34-46b4-98e4-62c1aed78ebc" providerId="ADAL" clId="{5C2639BF-2CFA-4419-A614-E7C90F0730EE}" dt="2024-03-03T21:35:11.436" v="1" actId="6549"/>
        <pc:sldMkLst>
          <pc:docMk/>
          <pc:sldMk cId="3242485914" sldId="2147374255"/>
        </pc:sldMkLst>
      </pc:sldChg>
      <pc:sldChg chg="modNotesTx">
        <pc:chgData name="HAGAN, José" userId="ba3a8fb9-1d34-46b4-98e4-62c1aed78ebc" providerId="ADAL" clId="{5C2639BF-2CFA-4419-A614-E7C90F0730EE}" dt="2024-03-03T21:35:24.157" v="4" actId="6549"/>
        <pc:sldMkLst>
          <pc:docMk/>
          <pc:sldMk cId="2414953395" sldId="2147374256"/>
        </pc:sldMkLst>
      </pc:sldChg>
      <pc:sldChg chg="modNotesTx">
        <pc:chgData name="HAGAN, José" userId="ba3a8fb9-1d34-46b4-98e4-62c1aed78ebc" providerId="ADAL" clId="{5C2639BF-2CFA-4419-A614-E7C90F0730EE}" dt="2024-03-03T21:35:16.035" v="2" actId="6549"/>
        <pc:sldMkLst>
          <pc:docMk/>
          <pc:sldMk cId="709215042" sldId="2147374257"/>
        </pc:sldMkLst>
      </pc:sldChg>
      <pc:sldChg chg="modNotesTx">
        <pc:chgData name="HAGAN, José" userId="ba3a8fb9-1d34-46b4-98e4-62c1aed78ebc" providerId="ADAL" clId="{5C2639BF-2CFA-4419-A614-E7C90F0730EE}" dt="2024-03-03T21:35:44.409" v="7" actId="6549"/>
        <pc:sldMkLst>
          <pc:docMk/>
          <pc:sldMk cId="1003089035" sldId="2147374262"/>
        </pc:sldMkLst>
      </pc:sldChg>
      <pc:sldChg chg="modNotesTx">
        <pc:chgData name="HAGAN, José" userId="ba3a8fb9-1d34-46b4-98e4-62c1aed78ebc" providerId="ADAL" clId="{5C2639BF-2CFA-4419-A614-E7C90F0730EE}" dt="2024-03-03T21:35:20.348" v="3" actId="6549"/>
        <pc:sldMkLst>
          <pc:docMk/>
          <pc:sldMk cId="1226339033" sldId="2147374265"/>
        </pc:sldMkLst>
      </pc:sldChg>
      <pc:sldChg chg="modNotesTx">
        <pc:chgData name="HAGAN, José" userId="ba3a8fb9-1d34-46b4-98e4-62c1aed78ebc" providerId="ADAL" clId="{5C2639BF-2CFA-4419-A614-E7C90F0730EE}" dt="2024-03-03T21:35:32.731" v="6" actId="6549"/>
        <pc:sldMkLst>
          <pc:docMk/>
          <pc:sldMk cId="1767069044" sldId="2147374298"/>
        </pc:sldMkLst>
      </pc:sldChg>
      <pc:sldChg chg="modNotesTx">
        <pc:chgData name="HAGAN, José" userId="ba3a8fb9-1d34-46b4-98e4-62c1aed78ebc" providerId="ADAL" clId="{5C2639BF-2CFA-4419-A614-E7C90F0730EE}" dt="2024-03-03T21:35:28.986" v="5" actId="6549"/>
        <pc:sldMkLst>
          <pc:docMk/>
          <pc:sldMk cId="2158989182" sldId="214737430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93EF9-D2E9-4A16-B366-E65CA26E125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8F4DFE-9842-4230-BD59-DCCFC95B187D}">
      <dgm:prSet phldrT="[Text]"/>
      <dgm:spPr/>
      <dgm:t>
        <a:bodyPr/>
        <a:lstStyle/>
        <a:p>
          <a:pPr>
            <a:buNone/>
          </a:pPr>
          <a:r>
            <a:rPr lang="en-US" b="1" dirty="0">
              <a:solidFill>
                <a:schemeClr val="tx2"/>
              </a:solidFill>
            </a:rPr>
            <a:t>“Think Tank” consultations</a:t>
          </a:r>
        </a:p>
      </dgm:t>
    </dgm:pt>
    <dgm:pt modelId="{F55B5791-30A1-4634-A116-5DC10329C0C3}" type="parTrans" cxnId="{77A8824C-A8D1-4352-971D-5721C1B90E5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443E72F-920A-4FBC-9EAD-CA4F2C72CE8F}" type="sibTrans" cxnId="{77A8824C-A8D1-4352-971D-5721C1B90E5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90D1F08-E7A5-48F3-9369-F594BDF8C893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dirty="0">
              <a:solidFill>
                <a:schemeClr val="tx2"/>
              </a:solidFill>
            </a:rPr>
            <a:t>Concept</a:t>
          </a:r>
        </a:p>
      </dgm:t>
    </dgm:pt>
    <dgm:pt modelId="{DD6B9962-C0D9-4B59-8264-5B5944384D02}" type="parTrans" cxnId="{2947145B-6D82-4684-80B4-AE5CC63B1A8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33289A4-F656-494B-9F71-4A03F654D20D}" type="sibTrans" cxnId="{2947145B-6D82-4684-80B4-AE5CC63B1A8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F5F6EF1-8E69-44D8-9FEE-14CA34A5D6EB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dirty="0">
              <a:solidFill>
                <a:schemeClr val="tx2"/>
              </a:solidFill>
            </a:rPr>
            <a:t>Surveillance</a:t>
          </a:r>
        </a:p>
      </dgm:t>
    </dgm:pt>
    <dgm:pt modelId="{A42CF3C5-0B45-40A9-A31C-421BD1DE6807}" type="parTrans" cxnId="{8390F6D1-2835-443A-B6F2-3E76061BDBD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E0CF6A9-DA4F-4FA1-A96D-A71F3F3D926D}" type="sibTrans" cxnId="{8390F6D1-2835-443A-B6F2-3E76061BDBD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0480955-EB87-4E13-9196-0AAE67CE26CC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Draft framework</a:t>
          </a:r>
        </a:p>
      </dgm:t>
    </dgm:pt>
    <dgm:pt modelId="{C6B5814A-E382-43BB-841A-C0D52A13D4AD}" type="parTrans" cxnId="{D19FC553-17A6-4A2E-B763-EC771C50189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B709CF1-5D93-40D8-B4EC-AF076DC477DE}" type="sibTrans" cxnId="{D19FC553-17A6-4A2E-B763-EC771C50189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95AD7F6-1577-4964-AFEE-3A56A1DAFDB5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Final product</a:t>
          </a:r>
        </a:p>
      </dgm:t>
    </dgm:pt>
    <dgm:pt modelId="{52F9569E-DD74-454C-868C-014167893F05}" type="parTrans" cxnId="{15068E61-9237-49DD-9599-A902B00C89D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0C62A24-49E3-47C5-B345-9791D4B9DB1E}" type="sibTrans" cxnId="{15068E61-9237-49DD-9599-A902B00C89D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9BB7D3C-A1EA-420D-B45C-1052158472B1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Outbreaks</a:t>
          </a:r>
        </a:p>
      </dgm:t>
    </dgm:pt>
    <dgm:pt modelId="{F840B116-37D8-491E-BBAB-4BE3B1C50AE9}" type="parTrans" cxnId="{727B9588-354B-49FA-8412-72A0DCDDD77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3373940-1CE1-4EFA-B378-3A2DAF1D01BC}" type="sibTrans" cxnId="{727B9588-354B-49FA-8412-72A0DCDDD77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63A0762-DEA2-4B10-B6BA-A6F4E5953873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Vaccination</a:t>
          </a:r>
        </a:p>
      </dgm:t>
    </dgm:pt>
    <dgm:pt modelId="{D2CAC034-8A2E-4E54-BF02-4F4119FBEDB1}" type="parTrans" cxnId="{3A61822E-9B11-4A19-8A80-8BDA01C77EC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AF2A7C8-7BE3-4D52-922E-787AF281C698}" type="sibTrans" cxnId="{3A61822E-9B11-4A19-8A80-8BDA01C77EC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A199482-D985-4E13-8D1C-F9FC77ABBF67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Background paper</a:t>
          </a:r>
        </a:p>
      </dgm:t>
    </dgm:pt>
    <dgm:pt modelId="{8D52CB34-2F3D-444F-BEBB-5EF9D851F337}" type="parTrans" cxnId="{0AF5FC97-1F2A-4603-AE96-F663B0034D6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AB55B6C-F193-467D-B4F0-B5D0312083D5}" type="sibTrans" cxnId="{0AF5FC97-1F2A-4603-AE96-F663B0034D6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D522C5D-566C-4C72-BDB6-8CE7FBE0A78C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Stakeholder consultation</a:t>
          </a:r>
        </a:p>
      </dgm:t>
    </dgm:pt>
    <dgm:pt modelId="{6C61F027-18F7-4698-847B-186889AC9162}" type="parTrans" cxnId="{3E36ACA0-8E3E-470E-AF1C-DE327389DF1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EBA4BB9-577A-4F7C-8EBE-94871738A585}" type="sibTrans" cxnId="{3E36ACA0-8E3E-470E-AF1C-DE327389DF1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90CB2BD-0BBD-41E2-9086-E9F0EB6C6058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Review of existing guidance</a:t>
          </a:r>
        </a:p>
      </dgm:t>
    </dgm:pt>
    <dgm:pt modelId="{C8CF1835-048D-4821-9039-D555EE7D3611}" type="parTrans" cxnId="{AF582756-B4D4-4A01-805B-BE9B2A6FA23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F2A4602B-D114-46F2-808F-C234CE005162}" type="sibTrans" cxnId="{AF582756-B4D4-4A01-805B-BE9B2A6FA23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58F8019-5D48-4196-BA87-60739EC8E053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Articulation of concept</a:t>
          </a:r>
        </a:p>
      </dgm:t>
    </dgm:pt>
    <dgm:pt modelId="{2A18C03B-6589-491C-9E1A-79CB42BA78AA}" type="parTrans" cxnId="{0A9CA859-789B-470B-A1EE-BEA34C3125C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0C6E907-4D0A-4A30-AC85-7BD94BE20B19}" type="sibTrans" cxnId="{0A9CA859-789B-470B-A1EE-BEA34C3125C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1AC49B2-6CD8-4B32-A62D-FD674E84639B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Socialization with stakeholders</a:t>
          </a:r>
        </a:p>
      </dgm:t>
    </dgm:pt>
    <dgm:pt modelId="{357E358E-B6FD-4902-958A-2FA4C37FB426}" type="parTrans" cxnId="{B2ED5D2F-C6CF-4531-B1B0-4C6EDAACBFF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BD1FC30-7273-4398-A12F-679A36A64164}" type="sibTrans" cxnId="{B2ED5D2F-C6CF-4531-B1B0-4C6EDAACBFF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BAECBE6-10E6-4474-A855-C139543D3D96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In-person expert workshop</a:t>
          </a:r>
        </a:p>
      </dgm:t>
    </dgm:pt>
    <dgm:pt modelId="{5DCD18A8-8053-4269-B61D-578DC611FDF5}" type="parTrans" cxnId="{51F31B41-03CB-4963-AB53-7ACCACD32A0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F08CB77-556D-438E-9CAB-A5FC10AEBBBA}" type="sibTrans" cxnId="{51F31B41-03CB-4963-AB53-7ACCACD32A0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28E6A2C-68D3-4F54-90D8-2094C45F7406}" type="pres">
      <dgm:prSet presAssocID="{D8493EF9-D2E9-4A16-B366-E65CA26E1257}" presName="rootnode" presStyleCnt="0">
        <dgm:presLayoutVars>
          <dgm:chMax/>
          <dgm:chPref/>
          <dgm:dir/>
          <dgm:animLvl val="lvl"/>
        </dgm:presLayoutVars>
      </dgm:prSet>
      <dgm:spPr/>
    </dgm:pt>
    <dgm:pt modelId="{7A403329-D7D7-426A-A1EE-E17A4C6E30E9}" type="pres">
      <dgm:prSet presAssocID="{DA199482-D985-4E13-8D1C-F9FC77ABBF67}" presName="composite" presStyleCnt="0"/>
      <dgm:spPr/>
    </dgm:pt>
    <dgm:pt modelId="{179338C1-4376-41FF-ABE9-3BAEE10DE6BB}" type="pres">
      <dgm:prSet presAssocID="{DA199482-D985-4E13-8D1C-F9FC77ABBF67}" presName="LShape" presStyleLbl="alignNode1" presStyleIdx="0" presStyleCnt="7"/>
      <dgm:spPr>
        <a:solidFill>
          <a:schemeClr val="accent6"/>
        </a:solidFill>
        <a:ln>
          <a:solidFill>
            <a:schemeClr val="accent6">
              <a:lumMod val="75000"/>
            </a:schemeClr>
          </a:solidFill>
        </a:ln>
      </dgm:spPr>
    </dgm:pt>
    <dgm:pt modelId="{4106B674-2254-4E6C-8011-893591ECFB3F}" type="pres">
      <dgm:prSet presAssocID="{DA199482-D985-4E13-8D1C-F9FC77ABBF67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ACBCB48-1120-49B3-AE57-D89345E28CD9}" type="pres">
      <dgm:prSet presAssocID="{DA199482-D985-4E13-8D1C-F9FC77ABBF67}" presName="Triangle" presStyleLbl="alignNode1" presStyleIdx="1" presStyleCnt="7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C3C75711-3D44-452F-882D-E2D9330FF964}" type="pres">
      <dgm:prSet presAssocID="{BAB55B6C-F193-467D-B4F0-B5D0312083D5}" presName="sibTrans" presStyleCnt="0"/>
      <dgm:spPr/>
    </dgm:pt>
    <dgm:pt modelId="{73E5218C-BBEA-4496-9B19-2E334463EDBB}" type="pres">
      <dgm:prSet presAssocID="{BAB55B6C-F193-467D-B4F0-B5D0312083D5}" presName="space" presStyleCnt="0"/>
      <dgm:spPr/>
    </dgm:pt>
    <dgm:pt modelId="{6BF12E34-AD6D-4276-A97D-B8E88BEE4AD9}" type="pres">
      <dgm:prSet presAssocID="{4D8F4DFE-9842-4230-BD59-DCCFC95B187D}" presName="composite" presStyleCnt="0"/>
      <dgm:spPr/>
    </dgm:pt>
    <dgm:pt modelId="{705C6D93-E4CC-45BA-B35B-9C472CEAD6F8}" type="pres">
      <dgm:prSet presAssocID="{4D8F4DFE-9842-4230-BD59-DCCFC95B187D}" presName="LShape" presStyleLbl="alignNode1" presStyleIdx="2" presStyleCnt="7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E8565E44-C501-46C6-8FB3-B95ABC978705}" type="pres">
      <dgm:prSet presAssocID="{4D8F4DFE-9842-4230-BD59-DCCFC95B187D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35C389C3-FD0D-40ED-9783-43938190278A}" type="pres">
      <dgm:prSet presAssocID="{4D8F4DFE-9842-4230-BD59-DCCFC95B187D}" presName="Triangle" presStyleLbl="alignNode1" presStyleIdx="3" presStyleCnt="7"/>
      <dgm:spPr/>
    </dgm:pt>
    <dgm:pt modelId="{8DD7CC23-242C-48A0-B16B-1EA133B958A2}" type="pres">
      <dgm:prSet presAssocID="{5443E72F-920A-4FBC-9EAD-CA4F2C72CE8F}" presName="sibTrans" presStyleCnt="0"/>
      <dgm:spPr/>
    </dgm:pt>
    <dgm:pt modelId="{86351218-A131-46AF-9292-04C63222FA76}" type="pres">
      <dgm:prSet presAssocID="{5443E72F-920A-4FBC-9EAD-CA4F2C72CE8F}" presName="space" presStyleCnt="0"/>
      <dgm:spPr/>
    </dgm:pt>
    <dgm:pt modelId="{2D3575DA-41A1-4F5A-A05C-6C6DD07E1EFA}" type="pres">
      <dgm:prSet presAssocID="{D0480955-EB87-4E13-9196-0AAE67CE26CC}" presName="composite" presStyleCnt="0"/>
      <dgm:spPr/>
    </dgm:pt>
    <dgm:pt modelId="{B769F277-C564-468C-BF18-E8B4995CD3E1}" type="pres">
      <dgm:prSet presAssocID="{D0480955-EB87-4E13-9196-0AAE67CE26CC}" presName="LShape" presStyleLbl="alignNode1" presStyleIdx="4" presStyleCnt="7"/>
      <dgm:spPr/>
    </dgm:pt>
    <dgm:pt modelId="{DA087894-750B-474B-BB43-627B506936D3}" type="pres">
      <dgm:prSet presAssocID="{D0480955-EB87-4E13-9196-0AAE67CE26C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9837110-09E8-46F1-8BD0-1899624D6B00}" type="pres">
      <dgm:prSet presAssocID="{D0480955-EB87-4E13-9196-0AAE67CE26CC}" presName="Triangle" presStyleLbl="alignNode1" presStyleIdx="5" presStyleCnt="7"/>
      <dgm:spPr/>
    </dgm:pt>
    <dgm:pt modelId="{D8058D2A-87FB-47E5-B810-3A0A7CB128BF}" type="pres">
      <dgm:prSet presAssocID="{DB709CF1-5D93-40D8-B4EC-AF076DC477DE}" presName="sibTrans" presStyleCnt="0"/>
      <dgm:spPr/>
    </dgm:pt>
    <dgm:pt modelId="{978A7F28-A094-464E-BD64-4B612ACA5DAA}" type="pres">
      <dgm:prSet presAssocID="{DB709CF1-5D93-40D8-B4EC-AF076DC477DE}" presName="space" presStyleCnt="0"/>
      <dgm:spPr/>
    </dgm:pt>
    <dgm:pt modelId="{E756DAA4-E7F4-4315-A70B-C4C826FC793F}" type="pres">
      <dgm:prSet presAssocID="{395AD7F6-1577-4964-AFEE-3A56A1DAFDB5}" presName="composite" presStyleCnt="0"/>
      <dgm:spPr/>
    </dgm:pt>
    <dgm:pt modelId="{7A799A98-4C4B-4A85-AC07-08D9FCD2EBD5}" type="pres">
      <dgm:prSet presAssocID="{395AD7F6-1577-4964-AFEE-3A56A1DAFDB5}" presName="LShape" presStyleLbl="alignNode1" presStyleIdx="6" presStyleCnt="7"/>
      <dgm:spPr/>
    </dgm:pt>
    <dgm:pt modelId="{4F97D4D6-AE9A-4475-83E7-F2CDBC7BBB89}" type="pres">
      <dgm:prSet presAssocID="{395AD7F6-1577-4964-AFEE-3A56A1DAFDB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3C31215-463E-4BA1-BF80-AA3F6A6A982C}" type="presOf" srcId="{D0480955-EB87-4E13-9196-0AAE67CE26CC}" destId="{DA087894-750B-474B-BB43-627B506936D3}" srcOrd="0" destOrd="0" presId="urn:microsoft.com/office/officeart/2009/3/layout/StepUpProcess"/>
    <dgm:cxn modelId="{C0805F15-EC4C-4FBA-B9F6-99F0132A0E3D}" type="presOf" srcId="{4D8F4DFE-9842-4230-BD59-DCCFC95B187D}" destId="{E8565E44-C501-46C6-8FB3-B95ABC978705}" srcOrd="0" destOrd="0" presId="urn:microsoft.com/office/officeart/2009/3/layout/StepUpProcess"/>
    <dgm:cxn modelId="{9313AD2B-4862-477D-8E9F-F7806DF2861A}" type="presOf" srcId="{8BAECBE6-10E6-4474-A855-C139543D3D96}" destId="{DA087894-750B-474B-BB43-627B506936D3}" srcOrd="0" destOrd="1" presId="urn:microsoft.com/office/officeart/2009/3/layout/StepUpProcess"/>
    <dgm:cxn modelId="{3A61822E-9B11-4A19-8A80-8BDA01C77ECF}" srcId="{4D8F4DFE-9842-4230-BD59-DCCFC95B187D}" destId="{063A0762-DEA2-4B10-B6BA-A6F4E5953873}" srcOrd="3" destOrd="0" parTransId="{D2CAC034-8A2E-4E54-BF02-4F4119FBEDB1}" sibTransId="{7AF2A7C8-7BE3-4D52-922E-787AF281C698}"/>
    <dgm:cxn modelId="{B2ED5D2F-C6CF-4531-B1B0-4C6EDAACBFFB}" srcId="{395AD7F6-1577-4964-AFEE-3A56A1DAFDB5}" destId="{91AC49B2-6CD8-4B32-A62D-FD674E84639B}" srcOrd="0" destOrd="0" parTransId="{357E358E-B6FD-4902-958A-2FA4C37FB426}" sibTransId="{4BD1FC30-7273-4398-A12F-679A36A64164}"/>
    <dgm:cxn modelId="{2947145B-6D82-4684-80B4-AE5CC63B1A84}" srcId="{4D8F4DFE-9842-4230-BD59-DCCFC95B187D}" destId="{A90D1F08-E7A5-48F3-9369-F594BDF8C893}" srcOrd="0" destOrd="0" parTransId="{DD6B9962-C0D9-4B59-8264-5B5944384D02}" sibTransId="{433289A4-F656-494B-9F71-4A03F654D20D}"/>
    <dgm:cxn modelId="{96B0CE5C-60E0-4086-ADF6-484D5B63D164}" type="presOf" srcId="{D8493EF9-D2E9-4A16-B366-E65CA26E1257}" destId="{228E6A2C-68D3-4F54-90D8-2094C45F7406}" srcOrd="0" destOrd="0" presId="urn:microsoft.com/office/officeart/2009/3/layout/StepUpProcess"/>
    <dgm:cxn modelId="{51F31B41-03CB-4963-AB53-7ACCACD32A00}" srcId="{D0480955-EB87-4E13-9196-0AAE67CE26CC}" destId="{8BAECBE6-10E6-4474-A855-C139543D3D96}" srcOrd="0" destOrd="0" parTransId="{5DCD18A8-8053-4269-B61D-578DC611FDF5}" sibTransId="{CF08CB77-556D-438E-9CAB-A5FC10AEBBBA}"/>
    <dgm:cxn modelId="{15068E61-9237-49DD-9599-A902B00C89DE}" srcId="{D8493EF9-D2E9-4A16-B366-E65CA26E1257}" destId="{395AD7F6-1577-4964-AFEE-3A56A1DAFDB5}" srcOrd="3" destOrd="0" parTransId="{52F9569E-DD74-454C-868C-014167893F05}" sibTransId="{20C62A24-49E3-47C5-B345-9791D4B9DB1E}"/>
    <dgm:cxn modelId="{77A8824C-A8D1-4352-971D-5721C1B90E54}" srcId="{D8493EF9-D2E9-4A16-B366-E65CA26E1257}" destId="{4D8F4DFE-9842-4230-BD59-DCCFC95B187D}" srcOrd="1" destOrd="0" parTransId="{F55B5791-30A1-4634-A116-5DC10329C0C3}" sibTransId="{5443E72F-920A-4FBC-9EAD-CA4F2C72CE8F}"/>
    <dgm:cxn modelId="{90E67673-F392-4D67-93DA-E58DD41EEC64}" type="presOf" srcId="{063A0762-DEA2-4B10-B6BA-A6F4E5953873}" destId="{E8565E44-C501-46C6-8FB3-B95ABC978705}" srcOrd="0" destOrd="4" presId="urn:microsoft.com/office/officeart/2009/3/layout/StepUpProcess"/>
    <dgm:cxn modelId="{D19FC553-17A6-4A2E-B763-EC771C50189D}" srcId="{D8493EF9-D2E9-4A16-B366-E65CA26E1257}" destId="{D0480955-EB87-4E13-9196-0AAE67CE26CC}" srcOrd="2" destOrd="0" parTransId="{C6B5814A-E382-43BB-841A-C0D52A13D4AD}" sibTransId="{DB709CF1-5D93-40D8-B4EC-AF076DC477DE}"/>
    <dgm:cxn modelId="{AF582756-B4D4-4A01-805B-BE9B2A6FA239}" srcId="{DA199482-D985-4E13-8D1C-F9FC77ABBF67}" destId="{390CB2BD-0BBD-41E2-9086-E9F0EB6C6058}" srcOrd="0" destOrd="0" parTransId="{C8CF1835-048D-4821-9039-D555EE7D3611}" sibTransId="{F2A4602B-D114-46F2-808F-C234CE005162}"/>
    <dgm:cxn modelId="{31219E76-E86B-42AD-BA7D-391D32FDC277}" type="presOf" srcId="{EF5F6EF1-8E69-44D8-9FEE-14CA34A5D6EB}" destId="{E8565E44-C501-46C6-8FB3-B95ABC978705}" srcOrd="0" destOrd="2" presId="urn:microsoft.com/office/officeart/2009/3/layout/StepUpProcess"/>
    <dgm:cxn modelId="{0A9CA859-789B-470B-A1EE-BEA34C3125CF}" srcId="{DA199482-D985-4E13-8D1C-F9FC77ABBF67}" destId="{858F8019-5D48-4196-BA87-60739EC8E053}" srcOrd="1" destOrd="0" parTransId="{2A18C03B-6589-491C-9E1A-79CB42BA78AA}" sibTransId="{40C6E907-4D0A-4A30-AC85-7BD94BE20B19}"/>
    <dgm:cxn modelId="{965C397C-DBDF-4802-B559-D515BDE0CACD}" type="presOf" srcId="{69BB7D3C-A1EA-420D-B45C-1052158472B1}" destId="{E8565E44-C501-46C6-8FB3-B95ABC978705}" srcOrd="0" destOrd="3" presId="urn:microsoft.com/office/officeart/2009/3/layout/StepUpProcess"/>
    <dgm:cxn modelId="{A908B07D-515E-494B-957B-E14C576E1918}" type="presOf" srcId="{4D522C5D-566C-4C72-BDB6-8CE7FBE0A78C}" destId="{DA087894-750B-474B-BB43-627B506936D3}" srcOrd="0" destOrd="2" presId="urn:microsoft.com/office/officeart/2009/3/layout/StepUpProcess"/>
    <dgm:cxn modelId="{D7EE4D7F-BA7F-48ED-812C-BDC12B086C19}" type="presOf" srcId="{DA199482-D985-4E13-8D1C-F9FC77ABBF67}" destId="{4106B674-2254-4E6C-8011-893591ECFB3F}" srcOrd="0" destOrd="0" presId="urn:microsoft.com/office/officeart/2009/3/layout/StepUpProcess"/>
    <dgm:cxn modelId="{95274581-ED6A-4F91-8255-9A793644D98A}" type="presOf" srcId="{A90D1F08-E7A5-48F3-9369-F594BDF8C893}" destId="{E8565E44-C501-46C6-8FB3-B95ABC978705}" srcOrd="0" destOrd="1" presId="urn:microsoft.com/office/officeart/2009/3/layout/StepUpProcess"/>
    <dgm:cxn modelId="{727B9588-354B-49FA-8412-72A0DCDDD77A}" srcId="{4D8F4DFE-9842-4230-BD59-DCCFC95B187D}" destId="{69BB7D3C-A1EA-420D-B45C-1052158472B1}" srcOrd="2" destOrd="0" parTransId="{F840B116-37D8-491E-BBAB-4BE3B1C50AE9}" sibTransId="{93373940-1CE1-4EFA-B378-3A2DAF1D01BC}"/>
    <dgm:cxn modelId="{82C8D98D-0EE3-4F17-A058-07A0973BF29A}" type="presOf" srcId="{395AD7F6-1577-4964-AFEE-3A56A1DAFDB5}" destId="{4F97D4D6-AE9A-4475-83E7-F2CDBC7BBB89}" srcOrd="0" destOrd="0" presId="urn:microsoft.com/office/officeart/2009/3/layout/StepUpProcess"/>
    <dgm:cxn modelId="{0AF5FC97-1F2A-4603-AE96-F663B0034D64}" srcId="{D8493EF9-D2E9-4A16-B366-E65CA26E1257}" destId="{DA199482-D985-4E13-8D1C-F9FC77ABBF67}" srcOrd="0" destOrd="0" parTransId="{8D52CB34-2F3D-444F-BEBB-5EF9D851F337}" sibTransId="{BAB55B6C-F193-467D-B4F0-B5D0312083D5}"/>
    <dgm:cxn modelId="{D0B60C9A-5345-4098-A0CD-31F5173A8679}" type="presOf" srcId="{390CB2BD-0BBD-41E2-9086-E9F0EB6C6058}" destId="{4106B674-2254-4E6C-8011-893591ECFB3F}" srcOrd="0" destOrd="1" presId="urn:microsoft.com/office/officeart/2009/3/layout/StepUpProcess"/>
    <dgm:cxn modelId="{3E36ACA0-8E3E-470E-AF1C-DE327389DF10}" srcId="{D0480955-EB87-4E13-9196-0AAE67CE26CC}" destId="{4D522C5D-566C-4C72-BDB6-8CE7FBE0A78C}" srcOrd="1" destOrd="0" parTransId="{6C61F027-18F7-4698-847B-186889AC9162}" sibTransId="{2EBA4BB9-577A-4F7C-8EBE-94871738A585}"/>
    <dgm:cxn modelId="{8390F6D1-2835-443A-B6F2-3E76061BDBD6}" srcId="{4D8F4DFE-9842-4230-BD59-DCCFC95B187D}" destId="{EF5F6EF1-8E69-44D8-9FEE-14CA34A5D6EB}" srcOrd="1" destOrd="0" parTransId="{A42CF3C5-0B45-40A9-A31C-421BD1DE6807}" sibTransId="{BE0CF6A9-DA4F-4FA1-A96D-A71F3F3D926D}"/>
    <dgm:cxn modelId="{32574FF0-53AF-4C47-88AF-8BBA8640A442}" type="presOf" srcId="{858F8019-5D48-4196-BA87-60739EC8E053}" destId="{4106B674-2254-4E6C-8011-893591ECFB3F}" srcOrd="0" destOrd="2" presId="urn:microsoft.com/office/officeart/2009/3/layout/StepUpProcess"/>
    <dgm:cxn modelId="{50B974F4-4411-4385-95E2-A3D23FD49424}" type="presOf" srcId="{91AC49B2-6CD8-4B32-A62D-FD674E84639B}" destId="{4F97D4D6-AE9A-4475-83E7-F2CDBC7BBB89}" srcOrd="0" destOrd="1" presId="urn:microsoft.com/office/officeart/2009/3/layout/StepUpProcess"/>
    <dgm:cxn modelId="{DCCD241E-3759-4A47-93F6-4FAE6384F190}" type="presParOf" srcId="{228E6A2C-68D3-4F54-90D8-2094C45F7406}" destId="{7A403329-D7D7-426A-A1EE-E17A4C6E30E9}" srcOrd="0" destOrd="0" presId="urn:microsoft.com/office/officeart/2009/3/layout/StepUpProcess"/>
    <dgm:cxn modelId="{9A93CB50-068D-4E1A-B5B7-31FA0E28AAF1}" type="presParOf" srcId="{7A403329-D7D7-426A-A1EE-E17A4C6E30E9}" destId="{179338C1-4376-41FF-ABE9-3BAEE10DE6BB}" srcOrd="0" destOrd="0" presId="urn:microsoft.com/office/officeart/2009/3/layout/StepUpProcess"/>
    <dgm:cxn modelId="{DA12194A-21F3-4566-94B2-0DFAC47AE0A7}" type="presParOf" srcId="{7A403329-D7D7-426A-A1EE-E17A4C6E30E9}" destId="{4106B674-2254-4E6C-8011-893591ECFB3F}" srcOrd="1" destOrd="0" presId="urn:microsoft.com/office/officeart/2009/3/layout/StepUpProcess"/>
    <dgm:cxn modelId="{0C0EBE08-49EC-4AD6-9884-6078517577EF}" type="presParOf" srcId="{7A403329-D7D7-426A-A1EE-E17A4C6E30E9}" destId="{0ACBCB48-1120-49B3-AE57-D89345E28CD9}" srcOrd="2" destOrd="0" presId="urn:microsoft.com/office/officeart/2009/3/layout/StepUpProcess"/>
    <dgm:cxn modelId="{7713BB4A-B919-46AD-AB25-AE617365C61D}" type="presParOf" srcId="{228E6A2C-68D3-4F54-90D8-2094C45F7406}" destId="{C3C75711-3D44-452F-882D-E2D9330FF964}" srcOrd="1" destOrd="0" presId="urn:microsoft.com/office/officeart/2009/3/layout/StepUpProcess"/>
    <dgm:cxn modelId="{60239636-6A1D-4FB6-BD02-718BEFA80286}" type="presParOf" srcId="{C3C75711-3D44-452F-882D-E2D9330FF964}" destId="{73E5218C-BBEA-4496-9B19-2E334463EDBB}" srcOrd="0" destOrd="0" presId="urn:microsoft.com/office/officeart/2009/3/layout/StepUpProcess"/>
    <dgm:cxn modelId="{0395CB27-2649-400C-9F1F-C50C6551E6F1}" type="presParOf" srcId="{228E6A2C-68D3-4F54-90D8-2094C45F7406}" destId="{6BF12E34-AD6D-4276-A97D-B8E88BEE4AD9}" srcOrd="2" destOrd="0" presId="urn:microsoft.com/office/officeart/2009/3/layout/StepUpProcess"/>
    <dgm:cxn modelId="{7A9E25CF-A67B-4440-A63A-32DC4CD71644}" type="presParOf" srcId="{6BF12E34-AD6D-4276-A97D-B8E88BEE4AD9}" destId="{705C6D93-E4CC-45BA-B35B-9C472CEAD6F8}" srcOrd="0" destOrd="0" presId="urn:microsoft.com/office/officeart/2009/3/layout/StepUpProcess"/>
    <dgm:cxn modelId="{9A3053D7-A2DD-49B3-B623-D5DDAB962FBB}" type="presParOf" srcId="{6BF12E34-AD6D-4276-A97D-B8E88BEE4AD9}" destId="{E8565E44-C501-46C6-8FB3-B95ABC978705}" srcOrd="1" destOrd="0" presId="urn:microsoft.com/office/officeart/2009/3/layout/StepUpProcess"/>
    <dgm:cxn modelId="{3BC991C7-8D02-4B7B-A6EE-FA954A59AC91}" type="presParOf" srcId="{6BF12E34-AD6D-4276-A97D-B8E88BEE4AD9}" destId="{35C389C3-FD0D-40ED-9783-43938190278A}" srcOrd="2" destOrd="0" presId="urn:microsoft.com/office/officeart/2009/3/layout/StepUpProcess"/>
    <dgm:cxn modelId="{E5D7A50A-5765-4D37-ABA2-EC7D3D00E179}" type="presParOf" srcId="{228E6A2C-68D3-4F54-90D8-2094C45F7406}" destId="{8DD7CC23-242C-48A0-B16B-1EA133B958A2}" srcOrd="3" destOrd="0" presId="urn:microsoft.com/office/officeart/2009/3/layout/StepUpProcess"/>
    <dgm:cxn modelId="{03403BEC-E9CF-48F8-B673-2817B11A99A7}" type="presParOf" srcId="{8DD7CC23-242C-48A0-B16B-1EA133B958A2}" destId="{86351218-A131-46AF-9292-04C63222FA76}" srcOrd="0" destOrd="0" presId="urn:microsoft.com/office/officeart/2009/3/layout/StepUpProcess"/>
    <dgm:cxn modelId="{9709D471-F2A0-4E28-99DA-5194EAF0D0D0}" type="presParOf" srcId="{228E6A2C-68D3-4F54-90D8-2094C45F7406}" destId="{2D3575DA-41A1-4F5A-A05C-6C6DD07E1EFA}" srcOrd="4" destOrd="0" presId="urn:microsoft.com/office/officeart/2009/3/layout/StepUpProcess"/>
    <dgm:cxn modelId="{8DD8DA44-BA32-4725-AF11-43BC065260BC}" type="presParOf" srcId="{2D3575DA-41A1-4F5A-A05C-6C6DD07E1EFA}" destId="{B769F277-C564-468C-BF18-E8B4995CD3E1}" srcOrd="0" destOrd="0" presId="urn:microsoft.com/office/officeart/2009/3/layout/StepUpProcess"/>
    <dgm:cxn modelId="{2C96E33C-E2AE-4EBA-B4C2-D092EEB6722F}" type="presParOf" srcId="{2D3575DA-41A1-4F5A-A05C-6C6DD07E1EFA}" destId="{DA087894-750B-474B-BB43-627B506936D3}" srcOrd="1" destOrd="0" presId="urn:microsoft.com/office/officeart/2009/3/layout/StepUpProcess"/>
    <dgm:cxn modelId="{22E76756-B93A-4E53-9A4D-FA6FD4764013}" type="presParOf" srcId="{2D3575DA-41A1-4F5A-A05C-6C6DD07E1EFA}" destId="{59837110-09E8-46F1-8BD0-1899624D6B00}" srcOrd="2" destOrd="0" presId="urn:microsoft.com/office/officeart/2009/3/layout/StepUpProcess"/>
    <dgm:cxn modelId="{3F569908-077D-4BA2-8833-A37C788BA49B}" type="presParOf" srcId="{228E6A2C-68D3-4F54-90D8-2094C45F7406}" destId="{D8058D2A-87FB-47E5-B810-3A0A7CB128BF}" srcOrd="5" destOrd="0" presId="urn:microsoft.com/office/officeart/2009/3/layout/StepUpProcess"/>
    <dgm:cxn modelId="{D23CE7E0-3EE8-4ADD-8E46-8F2CC927ABCA}" type="presParOf" srcId="{D8058D2A-87FB-47E5-B810-3A0A7CB128BF}" destId="{978A7F28-A094-464E-BD64-4B612ACA5DAA}" srcOrd="0" destOrd="0" presId="urn:microsoft.com/office/officeart/2009/3/layout/StepUpProcess"/>
    <dgm:cxn modelId="{0031990C-546D-4487-9D84-9B82613BA462}" type="presParOf" srcId="{228E6A2C-68D3-4F54-90D8-2094C45F7406}" destId="{E756DAA4-E7F4-4315-A70B-C4C826FC793F}" srcOrd="6" destOrd="0" presId="urn:microsoft.com/office/officeart/2009/3/layout/StepUpProcess"/>
    <dgm:cxn modelId="{B35C34EC-2793-4C47-94DE-932210BBFB29}" type="presParOf" srcId="{E756DAA4-E7F4-4315-A70B-C4C826FC793F}" destId="{7A799A98-4C4B-4A85-AC07-08D9FCD2EBD5}" srcOrd="0" destOrd="0" presId="urn:microsoft.com/office/officeart/2009/3/layout/StepUpProcess"/>
    <dgm:cxn modelId="{FF267C5A-CDBF-4850-ABF9-C4E308E33D99}" type="presParOf" srcId="{E756DAA4-E7F4-4315-A70B-C4C826FC793F}" destId="{4F97D4D6-AE9A-4475-83E7-F2CDBC7BBB8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338C1-4376-41FF-ABE9-3BAEE10DE6BB}">
      <dsp:nvSpPr>
        <dsp:cNvPr id="0" name=""/>
        <dsp:cNvSpPr/>
      </dsp:nvSpPr>
      <dsp:spPr>
        <a:xfrm rot="5400000">
          <a:off x="466691" y="1530192"/>
          <a:ext cx="1398871" cy="2327690"/>
        </a:xfrm>
        <a:prstGeom prst="corner">
          <a:avLst>
            <a:gd name="adj1" fmla="val 16120"/>
            <a:gd name="adj2" fmla="val 16110"/>
          </a:avLst>
        </a:prstGeom>
        <a:solidFill>
          <a:schemeClr val="accent6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6B674-2254-4E6C-8011-893591ECFB3F}">
      <dsp:nvSpPr>
        <dsp:cNvPr id="0" name=""/>
        <dsp:cNvSpPr/>
      </dsp:nvSpPr>
      <dsp:spPr>
        <a:xfrm>
          <a:off x="233185" y="2225670"/>
          <a:ext cx="2101451" cy="184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</a:rPr>
            <a:t>Background paper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Review of existing guidance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Articulation of concept</a:t>
          </a:r>
        </a:p>
      </dsp:txBody>
      <dsp:txXfrm>
        <a:off x="233185" y="2225670"/>
        <a:ext cx="2101451" cy="1842045"/>
      </dsp:txXfrm>
    </dsp:sp>
    <dsp:sp modelId="{0ACBCB48-1120-49B3-AE57-D89345E28CD9}">
      <dsp:nvSpPr>
        <dsp:cNvPr id="0" name=""/>
        <dsp:cNvSpPr/>
      </dsp:nvSpPr>
      <dsp:spPr>
        <a:xfrm>
          <a:off x="1938136" y="1358825"/>
          <a:ext cx="396500" cy="396500"/>
        </a:xfrm>
        <a:prstGeom prst="triangle">
          <a:avLst>
            <a:gd name="adj" fmla="val 1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C6D93-E4CC-45BA-B35B-9C472CEAD6F8}">
      <dsp:nvSpPr>
        <dsp:cNvPr id="0" name=""/>
        <dsp:cNvSpPr/>
      </dsp:nvSpPr>
      <dsp:spPr>
        <a:xfrm rot="5400000">
          <a:off x="3039279" y="893603"/>
          <a:ext cx="1398871" cy="232769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65E44-C501-46C6-8FB3-B95ABC978705}">
      <dsp:nvSpPr>
        <dsp:cNvPr id="0" name=""/>
        <dsp:cNvSpPr/>
      </dsp:nvSpPr>
      <dsp:spPr>
        <a:xfrm>
          <a:off x="2805772" y="1589081"/>
          <a:ext cx="2101451" cy="184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</a:rPr>
            <a:t>“Think Tank” consultations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600" kern="1200" dirty="0">
              <a:solidFill>
                <a:schemeClr val="tx2"/>
              </a:solidFill>
            </a:rPr>
            <a:t>Concept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600" kern="1200" dirty="0">
              <a:solidFill>
                <a:schemeClr val="tx2"/>
              </a:solidFill>
            </a:rPr>
            <a:t>Surveillance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Outbreaks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Vaccination</a:t>
          </a:r>
        </a:p>
      </dsp:txBody>
      <dsp:txXfrm>
        <a:off x="2805772" y="1589081"/>
        <a:ext cx="2101451" cy="1842045"/>
      </dsp:txXfrm>
    </dsp:sp>
    <dsp:sp modelId="{35C389C3-FD0D-40ED-9783-43938190278A}">
      <dsp:nvSpPr>
        <dsp:cNvPr id="0" name=""/>
        <dsp:cNvSpPr/>
      </dsp:nvSpPr>
      <dsp:spPr>
        <a:xfrm>
          <a:off x="4510724" y="722236"/>
          <a:ext cx="396500" cy="39650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9F277-C564-468C-BF18-E8B4995CD3E1}">
      <dsp:nvSpPr>
        <dsp:cNvPr id="0" name=""/>
        <dsp:cNvSpPr/>
      </dsp:nvSpPr>
      <dsp:spPr>
        <a:xfrm rot="5400000">
          <a:off x="5611866" y="257014"/>
          <a:ext cx="1398871" cy="232769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87894-750B-474B-BB43-627B506936D3}">
      <dsp:nvSpPr>
        <dsp:cNvPr id="0" name=""/>
        <dsp:cNvSpPr/>
      </dsp:nvSpPr>
      <dsp:spPr>
        <a:xfrm>
          <a:off x="5378360" y="952492"/>
          <a:ext cx="2101451" cy="184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</a:rPr>
            <a:t>Draft framework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In-person expert workshop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Stakeholder consultation</a:t>
          </a:r>
        </a:p>
      </dsp:txBody>
      <dsp:txXfrm>
        <a:off x="5378360" y="952492"/>
        <a:ext cx="2101451" cy="1842045"/>
      </dsp:txXfrm>
    </dsp:sp>
    <dsp:sp modelId="{59837110-09E8-46F1-8BD0-1899624D6B00}">
      <dsp:nvSpPr>
        <dsp:cNvPr id="0" name=""/>
        <dsp:cNvSpPr/>
      </dsp:nvSpPr>
      <dsp:spPr>
        <a:xfrm>
          <a:off x="7083311" y="85647"/>
          <a:ext cx="396500" cy="39650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99A98-4C4B-4A85-AC07-08D9FCD2EBD5}">
      <dsp:nvSpPr>
        <dsp:cNvPr id="0" name=""/>
        <dsp:cNvSpPr/>
      </dsp:nvSpPr>
      <dsp:spPr>
        <a:xfrm rot="5400000">
          <a:off x="8184454" y="-379575"/>
          <a:ext cx="1398871" cy="232769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7D4D6-AE9A-4475-83E7-F2CDBC7BBB89}">
      <dsp:nvSpPr>
        <dsp:cNvPr id="0" name=""/>
        <dsp:cNvSpPr/>
      </dsp:nvSpPr>
      <dsp:spPr>
        <a:xfrm>
          <a:off x="7950947" y="315902"/>
          <a:ext cx="2101451" cy="184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</a:rPr>
            <a:t>Final product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2"/>
              </a:solidFill>
            </a:rPr>
            <a:t>Socialization with stakeholders</a:t>
          </a:r>
        </a:p>
      </dsp:txBody>
      <dsp:txXfrm>
        <a:off x="7950947" y="315902"/>
        <a:ext cx="2101451" cy="1842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38716-E6A7-4D37-8CA0-DF5ED0AFC655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B11AD-37AE-48D3-9E7A-A226639A6C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47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300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54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3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56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57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25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51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050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22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99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05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11AD-37AE-48D3-9E7A-A226639A6C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54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7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7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A22B5D-3008-6A47-82BD-4F3C550998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0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33997E-CF16-B84E-ACC8-3D4A15687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kissing a baby&#10;&#10;Description automatically generated with low confidence">
            <a:extLst>
              <a:ext uri="{FF2B5EF4-FFF2-40B4-BE49-F238E27FC236}">
                <a16:creationId xmlns:a16="http://schemas.microsoft.com/office/drawing/2014/main" id="{8858CDD5-76D8-ECA6-54A8-3A9FC119E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262" y="0"/>
            <a:ext cx="777673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1CA066-B1CB-7247-BC69-30EB1E0CA4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1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0E6B1E-74E8-B84A-AC81-892B4A143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13E6DE7-5F9A-894A-8D41-2C2F7B8C5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621317"/>
            <a:ext cx="1933200" cy="10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45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11AD54-8930-934A-91BC-6282DA7EE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12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9FD2F3-6BB1-B440-8503-D1AF9C5E5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2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E10D11-E2DD-FA4A-999A-D66244918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2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72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3800FA6-FC7C-AB42-A87D-12B4DF670B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621317"/>
            <a:ext cx="1933200" cy="10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03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baby's hand&#10;&#10;Description automatically generated with medium confidence">
            <a:extLst>
              <a:ext uri="{FF2B5EF4-FFF2-40B4-BE49-F238E27FC236}">
                <a16:creationId xmlns:a16="http://schemas.microsoft.com/office/drawing/2014/main" id="{B8D41AEF-EA26-8C49-899F-93C4E7FB5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8E01F7A-65E8-CD47-B9F0-D4191CB252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66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B5396E8-4CDD-E340-B285-71D77DAB5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26" y="0"/>
            <a:ext cx="122020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17FF31-A757-7943-AFFA-4B93765739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2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hospital room, room, spectacles&#10;&#10;Description automatically generated">
            <a:extLst>
              <a:ext uri="{FF2B5EF4-FFF2-40B4-BE49-F238E27FC236}">
                <a16:creationId xmlns:a16="http://schemas.microsoft.com/office/drawing/2014/main" id="{4B515F42-E9BB-BE4D-8EC9-94C5E3592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C8BF37-C905-DD4C-8673-EB5F04BB0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80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raising their hands&#10;&#10;Description automatically generated">
            <a:extLst>
              <a:ext uri="{FF2B5EF4-FFF2-40B4-BE49-F238E27FC236}">
                <a16:creationId xmlns:a16="http://schemas.microsoft.com/office/drawing/2014/main" id="{035CF4F1-9FAE-4747-8962-E6680CBE7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F7867D-26DB-2A46-858E-D6A38A6914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33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 descr="A baby being held by a person&#10;&#10;Description automatically generated with low confidence">
            <a:extLst>
              <a:ext uri="{FF2B5EF4-FFF2-40B4-BE49-F238E27FC236}">
                <a16:creationId xmlns:a16="http://schemas.microsoft.com/office/drawing/2014/main" id="{D87543F4-12EF-E2AA-BE1C-47D893278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241" y="-1"/>
            <a:ext cx="1221624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846ACE-F7B0-D440-B15B-E67FB6AE87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1998DFF-FB6D-AC4E-B564-65A2BBB7E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5601A-2F9A-E944-88DC-1B861B9517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5E00C2ED-0D1E-7A49-A779-06E3D1A8B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00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A22B5D-3008-6A47-82BD-4F3C550998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50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shing the hands&#10;&#10;Description automatically generated with medium confidence">
            <a:extLst>
              <a:ext uri="{FF2B5EF4-FFF2-40B4-BE49-F238E27FC236}">
                <a16:creationId xmlns:a16="http://schemas.microsoft.com/office/drawing/2014/main" id="{FC15D9EE-673F-8E4D-A59F-47BDE01A5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B19B3F0-C2B2-AA48-910B-DA928F829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621317"/>
            <a:ext cx="1933200" cy="10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86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looking at a red wall&#10;&#10;Description automatically generated with low confidence">
            <a:extLst>
              <a:ext uri="{FF2B5EF4-FFF2-40B4-BE49-F238E27FC236}">
                <a16:creationId xmlns:a16="http://schemas.microsoft.com/office/drawing/2014/main" id="{094DE987-E110-E346-B5AD-7643BCA8F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5197F2-75F0-D04D-A543-D1C47B2E8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7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95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7A54A406-1880-D543-B446-594252FA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659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CA4922-A281-A04E-BAF2-E2D642A5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7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aby's hand&#10;&#10;Description automatically generated with medium confidence">
            <a:extLst>
              <a:ext uri="{FF2B5EF4-FFF2-40B4-BE49-F238E27FC236}">
                <a16:creationId xmlns:a16="http://schemas.microsoft.com/office/drawing/2014/main" id="{FDF9F4E5-9F53-41C6-A143-E6CB0A98BB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957EBC8-EE7C-6C4E-B866-229DD4F2F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3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54CB7E-FEA4-7244-A1F4-EAEEA53C9B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95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FDD2460-4A74-2E4C-A6FD-D21C550C1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621317"/>
            <a:ext cx="1933200" cy="10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6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314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091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353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925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BF1292-641E-584B-ABF4-211191623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18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09B46AE-2421-FE49-9841-024D24ED0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621317"/>
            <a:ext cx="1933200" cy="10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98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498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060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705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114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C7C440-DCFB-C047-ADE7-BF5BE1DA1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93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BB2213-A8D2-2B4E-A044-CDA8CF39E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84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732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722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073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08B1A9-51B6-DF47-9292-4510885388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" y="5619600"/>
            <a:ext cx="1931670" cy="10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3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3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7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6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3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1935B-BFAF-A149-9CC6-0144782A9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685419"/>
            <a:ext cx="9280359" cy="2387600"/>
          </a:xfrm>
          <a:solidFill>
            <a:schemeClr val="accent2">
              <a:lumMod val="25000"/>
              <a:alpha val="16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0" dirty="0"/>
              <a:t>“Measles as a tracer”: developing an Operational Framework for Measles and Rubella Elimination in the WHO European Region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35A70-B505-6E47-94EF-8F871A135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10852484" cy="199724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Jose Hagan, M.D., M.S. </a:t>
            </a:r>
          </a:p>
          <a:p>
            <a:r>
              <a:rPr lang="en-US" dirty="0"/>
              <a:t>Team Leader, Disease Control and Elimination</a:t>
            </a:r>
          </a:p>
          <a:p>
            <a:r>
              <a:rPr lang="en-US" dirty="0"/>
              <a:t>Vaccine-preventable diseases and immunization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7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5EEE5-FEBF-96A1-F94C-D2A32FC0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Working definition</a:t>
            </a:r>
            <a:r>
              <a:rPr lang="en-US" dirty="0"/>
              <a:t> of measles as a tracer in the European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A9B68-94EB-58EB-0076-39B49521A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Using measles cases and outbreaks to </a:t>
            </a:r>
            <a:r>
              <a:rPr lang="en-US" sz="3200" b="1" dirty="0"/>
              <a:t>better tailor and implement activities towards measles and rubella elimination</a:t>
            </a:r>
          </a:p>
          <a:p>
            <a:r>
              <a:rPr lang="en-US" sz="3200" dirty="0"/>
              <a:t>Using measles cases and outbreaks and as a </a:t>
            </a:r>
            <a:r>
              <a:rPr lang="en-US" sz="3200" b="1" dirty="0"/>
              <a:t>diagnostic tool for identifying gaps in equity, strategy, and implementation </a:t>
            </a:r>
            <a:r>
              <a:rPr lang="en-US" sz="3200" dirty="0"/>
              <a:t>of the immunization and primary health services</a:t>
            </a:r>
          </a:p>
          <a:p>
            <a:r>
              <a:rPr lang="en-US" sz="3200" dirty="0"/>
              <a:t>Using measles and rubella elimination as a </a:t>
            </a:r>
            <a:r>
              <a:rPr lang="en-US" sz="3200" b="1" dirty="0"/>
              <a:t>target to focus investment </a:t>
            </a:r>
            <a:r>
              <a:rPr lang="en-US" sz="3200" dirty="0"/>
              <a:t>in broader public health system strengthening. 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4AC1E-E711-9E30-78AC-B37F5005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FE03C-61FA-0F70-2629-87773206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49F87-AD80-ED8F-3933-FA425D332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8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3A6A-4DBE-BB99-0E29-9FF2378A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  <a:cs typeface="Calibri Light"/>
              </a:rPr>
              <a:t>MR Elimination operational framework – key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85581-7298-C2F6-29EA-9E5653FEF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421024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177800" indent="-406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 dirty="0"/>
              <a:t>Build on and align with existing guidance (e.g., immunization equity, EIA2030, MRSF 2021—2030) - opportunity to compile, reinforce, contextualize existing guidance.  </a:t>
            </a:r>
          </a:p>
          <a:p>
            <a:pPr marL="177800" indent="-406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Focus on operationalizing measles and rubella elimination strategies to maximize use of measles as a tracer for identifying inequities, and for strengthening routine immunization and targeted aspects of health systems</a:t>
            </a:r>
            <a:endParaRPr lang="en-US" sz="3200" dirty="0"/>
          </a:p>
          <a:p>
            <a:pPr marL="177800" indent="-406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Tailor for countries, considering the diverse health infrastructures, service delivery modes, and implementation status, by providing a range of options or activities to address a particular gap.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1740C-7C76-D575-19AE-7CB3771D69AC}"/>
              </a:ext>
            </a:extLst>
          </p:cNvPr>
          <p:cNvSpPr/>
          <p:nvPr/>
        </p:nvSpPr>
        <p:spPr>
          <a:xfrm>
            <a:off x="1" y="6035874"/>
            <a:ext cx="9309100" cy="826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1000">
                <a:srgbClr val="A6BAD3">
                  <a:alpha val="40000"/>
                </a:srgbClr>
              </a:gs>
              <a:gs pos="43000">
                <a:srgbClr val="809DC1">
                  <a:alpha val="44000"/>
                </a:srgbClr>
              </a:gs>
              <a:gs pos="100000">
                <a:srgbClr val="1849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cs typeface="Calibri"/>
            </a:endParaRPr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98527CF-B743-1E5D-62B9-15B4C64F3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035874"/>
            <a:ext cx="2895600" cy="8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89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0DBE5C8-F83A-F764-4D3A-202102C4269B}"/>
              </a:ext>
            </a:extLst>
          </p:cNvPr>
          <p:cNvSpPr/>
          <p:nvPr/>
        </p:nvSpPr>
        <p:spPr>
          <a:xfrm>
            <a:off x="2839721" y="1282417"/>
            <a:ext cx="5861709" cy="1058266"/>
          </a:xfrm>
          <a:prstGeom prst="triangle">
            <a:avLst>
              <a:gd name="adj" fmla="val 4817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MR Elimination </a:t>
            </a:r>
          </a:p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CBF48BB-1109-DB02-7401-F2B6DB1C662A}"/>
              </a:ext>
            </a:extLst>
          </p:cNvPr>
          <p:cNvSpPr/>
          <p:nvPr/>
        </p:nvSpPr>
        <p:spPr>
          <a:xfrm>
            <a:off x="2839722" y="4646583"/>
            <a:ext cx="5861709" cy="330307"/>
          </a:xfrm>
          <a:prstGeom prst="roundRect">
            <a:avLst>
              <a:gd name="adj" fmla="val 6473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 fontAlgn="base"/>
            <a:endParaRPr lang="en-GB" i="0" u="none" strike="noStrike"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  <a:p>
            <a:pPr algn="ctr" rtl="0" fontAlgn="base"/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Communication, 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advocacy, 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political commitment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US" i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  <a:p>
            <a:pPr algn="ctr"/>
            <a:endParaRPr lang="en-US" noProof="1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94B2D1-4138-36C2-FF73-05CA8DB1C38D}"/>
              </a:ext>
            </a:extLst>
          </p:cNvPr>
          <p:cNvSpPr/>
          <p:nvPr/>
        </p:nvSpPr>
        <p:spPr>
          <a:xfrm>
            <a:off x="2839722" y="5018870"/>
            <a:ext cx="5861709" cy="330307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 fontAlgn="base"/>
            <a:endParaRPr lang="en-GB" i="0" u="none" strike="noStrike"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  <a:p>
            <a:pPr algn="ctr" rtl="0" fontAlgn="base"/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Governance, 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planning</a:t>
            </a:r>
            <a:endParaRPr lang="en-US" i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  <a:p>
            <a:pPr algn="ctr"/>
            <a:endParaRPr lang="en-US" noProof="1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588426-65BA-9305-DBE8-2B97870B2D42}"/>
              </a:ext>
            </a:extLst>
          </p:cNvPr>
          <p:cNvSpPr/>
          <p:nvPr/>
        </p:nvSpPr>
        <p:spPr>
          <a:xfrm>
            <a:off x="2839720" y="5391157"/>
            <a:ext cx="5861709" cy="292541"/>
          </a:xfrm>
          <a:prstGeom prst="roundRect">
            <a:avLst>
              <a:gd name="adj" fmla="val 183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 fontAlgn="base"/>
            <a:endParaRPr lang="en-GB" i="0" u="none" strike="noStrike"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  <a:p>
            <a:pPr algn="ctr" rtl="0" fontAlgn="base"/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Resource mobilization, partnerships, 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coordination 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US" i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  <a:p>
            <a:pPr algn="ctr"/>
            <a:endParaRPr lang="en-US" noProof="1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2A96805-B49D-2250-7C40-C3597A914CB0}"/>
              </a:ext>
            </a:extLst>
          </p:cNvPr>
          <p:cNvSpPr/>
          <p:nvPr/>
        </p:nvSpPr>
        <p:spPr>
          <a:xfrm>
            <a:off x="2839723" y="5725678"/>
            <a:ext cx="5861709" cy="292541"/>
          </a:xfrm>
          <a:prstGeom prst="roundRect">
            <a:avLst>
              <a:gd name="adj" fmla="val 8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 fontAlgn="base"/>
            <a:endParaRPr lang="en-GB" i="0" u="none" strike="noStrike"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  <a:p>
            <a:pPr algn="ctr" rtl="0" fontAlgn="base"/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Monitoring, 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program review, </a:t>
            </a:r>
            <a:r>
              <a:rPr lang="en-US" i="0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i="0" u="none" strike="noStrike">
                <a:solidFill>
                  <a:schemeClr val="tx1"/>
                </a:solidFill>
                <a:effectLst/>
                <a:latin typeface="Calibri Light" panose="020F0302020204030204" pitchFamily="34" charset="0"/>
              </a:rPr>
              <a:t>risk assessment, verification</a:t>
            </a:r>
            <a:endParaRPr lang="en-US" i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  <a:p>
            <a:pPr algn="ctr"/>
            <a:endParaRPr lang="en-US" noProof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8C4ECC-3036-863D-FC04-17EAFCCC202D}"/>
              </a:ext>
            </a:extLst>
          </p:cNvPr>
          <p:cNvSpPr/>
          <p:nvPr/>
        </p:nvSpPr>
        <p:spPr>
          <a:xfrm>
            <a:off x="2839721" y="2351778"/>
            <a:ext cx="1669262" cy="22837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noProof="1">
                <a:solidFill>
                  <a:schemeClr val="bg1">
                    <a:lumMod val="95000"/>
                  </a:schemeClr>
                </a:solidFill>
                <a:latin typeface="+mj-lt"/>
              </a:rPr>
              <a:t>Vaccination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F4E965-DBC4-F67C-B249-B4814D41AB6E}"/>
              </a:ext>
            </a:extLst>
          </p:cNvPr>
          <p:cNvSpPr/>
          <p:nvPr/>
        </p:nvSpPr>
        <p:spPr>
          <a:xfrm>
            <a:off x="4935943" y="2340683"/>
            <a:ext cx="1669262" cy="230168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800" b="1" noProof="1">
                <a:solidFill>
                  <a:schemeClr val="bg1">
                    <a:lumMod val="95000"/>
                  </a:schemeClr>
                </a:solidFill>
                <a:latin typeface="+mj-lt"/>
              </a:rPr>
              <a:t>Surveillance &amp; Laboratory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8AB1C9-F54B-E8B9-F48D-2464226E5B91}"/>
              </a:ext>
            </a:extLst>
          </p:cNvPr>
          <p:cNvSpPr/>
          <p:nvPr/>
        </p:nvSpPr>
        <p:spPr>
          <a:xfrm>
            <a:off x="7032171" y="2346356"/>
            <a:ext cx="1669260" cy="229601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>
                    <a:lumMod val="95000"/>
                  </a:schemeClr>
                </a:solidFill>
                <a:latin typeface="+mj-lt"/>
              </a:rPr>
              <a:t>Outbreak Investigation &amp; Response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4280BAD-CDD9-3D75-3AC1-9120C933F164}"/>
              </a:ext>
            </a:extLst>
          </p:cNvPr>
          <p:cNvSpPr/>
          <p:nvPr/>
        </p:nvSpPr>
        <p:spPr>
          <a:xfrm>
            <a:off x="8969830" y="2340683"/>
            <a:ext cx="609600" cy="2283710"/>
          </a:xfrm>
          <a:prstGeom prst="rightBrace">
            <a:avLst>
              <a:gd name="adj1" fmla="val 8333"/>
              <a:gd name="adj2" fmla="val 49523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92CE7CDE-B084-B627-F7CE-FF1E1C4E75BE}"/>
              </a:ext>
            </a:extLst>
          </p:cNvPr>
          <p:cNvSpPr/>
          <p:nvPr/>
        </p:nvSpPr>
        <p:spPr>
          <a:xfrm>
            <a:off x="8969830" y="4750414"/>
            <a:ext cx="609600" cy="1125202"/>
          </a:xfrm>
          <a:prstGeom prst="rightBrace">
            <a:avLst>
              <a:gd name="adj1" fmla="val 8333"/>
              <a:gd name="adj2" fmla="val 49523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A2E49-A759-89D6-3605-9ECE75F7369D}"/>
              </a:ext>
            </a:extLst>
          </p:cNvPr>
          <p:cNvSpPr txBox="1"/>
          <p:nvPr/>
        </p:nvSpPr>
        <p:spPr>
          <a:xfrm>
            <a:off x="9847829" y="3159372"/>
            <a:ext cx="1607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THREE</a:t>
            </a:r>
          </a:p>
          <a:p>
            <a:pPr algn="ctr"/>
            <a:r>
              <a:rPr lang="en-US" dirty="0"/>
              <a:t>Strategic Pillars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AC789-1E71-C867-784A-79F658D8406C}"/>
              </a:ext>
            </a:extLst>
          </p:cNvPr>
          <p:cNvSpPr txBox="1"/>
          <p:nvPr/>
        </p:nvSpPr>
        <p:spPr>
          <a:xfrm>
            <a:off x="9535320" y="4991233"/>
            <a:ext cx="2184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Cross-cutting </a:t>
            </a:r>
          </a:p>
          <a:p>
            <a:pPr algn="ctr"/>
            <a:r>
              <a:rPr lang="en-US" dirty="0"/>
              <a:t>operational Elements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236A01-A881-AAB1-87C6-312E7DA05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9F7DCE0-E7DC-74BF-2AD2-170CF145F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MR Elimination operational framework</a:t>
            </a:r>
            <a:b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4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4782-6787-C7B8-B70B-004C73DC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process of developing an operational framework for MR Elimination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F9A9B-48E5-5AD3-E3AD-2162AF5F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29E1-D484-5143-6212-A978EA3E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42135E-1925-D4F7-1368-D656973FA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950978"/>
              </p:ext>
            </p:extLst>
          </p:nvPr>
        </p:nvGraphicFramePr>
        <p:xfrm>
          <a:off x="1068659" y="2166776"/>
          <a:ext cx="10054682" cy="4152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16541D-46D8-DAD8-3CAA-7F25C5C6755D}"/>
              </a:ext>
            </a:extLst>
          </p:cNvPr>
          <p:cNvSpPr txBox="1"/>
          <p:nvPr/>
        </p:nvSpPr>
        <p:spPr>
          <a:xfrm>
            <a:off x="1605777" y="3786214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Q1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25BACD-B816-C85A-7A93-00A42C4F5ED9}"/>
              </a:ext>
            </a:extLst>
          </p:cNvPr>
          <p:cNvSpPr txBox="1"/>
          <p:nvPr/>
        </p:nvSpPr>
        <p:spPr>
          <a:xfrm>
            <a:off x="4289503" y="2894179"/>
            <a:ext cx="133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Q3 2023 – Q2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1FAB2-85AE-067E-E887-BCFF7767CAF4}"/>
              </a:ext>
            </a:extLst>
          </p:cNvPr>
          <p:cNvSpPr txBox="1"/>
          <p:nvPr/>
        </p:nvSpPr>
        <p:spPr>
          <a:xfrm>
            <a:off x="6904548" y="252484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Q3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34D07-524C-F68D-98BA-4FC3C9A4CF4C}"/>
              </a:ext>
            </a:extLst>
          </p:cNvPr>
          <p:cNvSpPr txBox="1"/>
          <p:nvPr/>
        </p:nvSpPr>
        <p:spPr>
          <a:xfrm>
            <a:off x="9474821" y="1898472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Q4 2024</a:t>
            </a:r>
          </a:p>
        </p:txBody>
      </p:sp>
    </p:spTree>
    <p:extLst>
      <p:ext uri="{BB962C8B-B14F-4D97-AF65-F5344CB8AC3E}">
        <p14:creationId xmlns:p14="http://schemas.microsoft.com/office/powerpoint/2010/main" val="662196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9C4D-C565-7B0A-D696-1DE694DA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tank consultations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45FF44-3D77-0B92-836B-5C5586482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434657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Surveys sent to national subject-matter focal points from all Member States related to vaccination service delivery, surveillance, and outbreak preparedness and response to identify key challenges and issues to be addressed</a:t>
            </a:r>
          </a:p>
          <a:p>
            <a:r>
              <a:rPr lang="en-US" sz="2800" dirty="0"/>
              <a:t>Think tank participants invited from measles and rubella subject matter experts from WHO, </a:t>
            </a:r>
            <a:r>
              <a:rPr lang="en-US" sz="2800" dirty="0" err="1"/>
              <a:t>Unicef</a:t>
            </a:r>
            <a:r>
              <a:rPr lang="en-US" sz="2800" dirty="0"/>
              <a:t>, CDC, ECDC, ETAGE, and national experts.</a:t>
            </a:r>
          </a:p>
          <a:p>
            <a:r>
              <a:rPr lang="en-US" sz="2800" dirty="0"/>
              <a:t>Brainstorm and discuss how ‘measles as a tracer’ may apply to action areas, and how to focus and implement these actions for advancing and sustaining MRE while </a:t>
            </a:r>
            <a:r>
              <a:rPr lang="en-US" sz="2800" dirty="0" err="1"/>
              <a:t>maximising</a:t>
            </a:r>
            <a:r>
              <a:rPr lang="en-US" sz="2800" dirty="0"/>
              <a:t> the collateral impact on strengthening the overall </a:t>
            </a:r>
            <a:r>
              <a:rPr lang="en-US" sz="2800" dirty="0" err="1"/>
              <a:t>immunisation</a:t>
            </a:r>
            <a:r>
              <a:rPr lang="en-US" sz="2800" dirty="0"/>
              <a:t> system and achieving broader health objectives</a:t>
            </a:r>
          </a:p>
          <a:p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66C6AB-3A6C-8B56-84E4-32FDE542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7E022-D7A8-2FA9-7EA4-9C6DEBA2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6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41AC5C-CED8-092E-89B1-9270590F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output from think tanks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9E777-2DB7-A8E7-781F-707E51D5A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09526-29F9-CE50-29F1-3C1917AC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2E5960B-BFA9-65BB-07A9-10D0BFA90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69169"/>
              </p:ext>
            </p:extLst>
          </p:nvPr>
        </p:nvGraphicFramePr>
        <p:xfrm>
          <a:off x="360555" y="1690688"/>
          <a:ext cx="11470890" cy="475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777">
                  <a:extLst>
                    <a:ext uri="{9D8B030D-6E8A-4147-A177-3AD203B41FA5}">
                      <a16:colId xmlns:a16="http://schemas.microsoft.com/office/drawing/2014/main" val="1984160675"/>
                    </a:ext>
                  </a:extLst>
                </a:gridCol>
                <a:gridCol w="4761570">
                  <a:extLst>
                    <a:ext uri="{9D8B030D-6E8A-4147-A177-3AD203B41FA5}">
                      <a16:colId xmlns:a16="http://schemas.microsoft.com/office/drawing/2014/main" val="415979224"/>
                    </a:ext>
                  </a:extLst>
                </a:gridCol>
                <a:gridCol w="3579543">
                  <a:extLst>
                    <a:ext uri="{9D8B030D-6E8A-4147-A177-3AD203B41FA5}">
                      <a16:colId xmlns:a16="http://schemas.microsoft.com/office/drawing/2014/main" val="3106571794"/>
                    </a:ext>
                  </a:extLst>
                </a:gridCol>
              </a:tblGrid>
              <a:tr h="413421">
                <a:tc gridSpan="3">
                  <a:txBody>
                    <a:bodyPr/>
                    <a:lstStyle/>
                    <a:p>
                      <a:r>
                        <a:rPr lang="en-US" dirty="0"/>
                        <a:t>Surveillance: Detecting cases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214937"/>
                  </a:ext>
                </a:extLst>
              </a:tr>
              <a:tr h="41342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Issue or challenge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Activities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Cross-sector engagement or impact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35448"/>
                  </a:ext>
                </a:extLst>
              </a:tr>
              <a:tr h="377175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Cases do not access the health care system.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populations disconnected from mainstream HC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transient populations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+mn-lt"/>
                        </a:rPr>
                        <a:t>Outreach initiatives and mobile health units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+mn-lt"/>
                        </a:rPr>
                        <a:t>Collaboration with non-traditional healthcare providers, pharmacists, “Health mediators”, etc.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+mn-lt"/>
                        </a:rPr>
                        <a:t>Ensuring specific populations (e.g. Roma, migrant workers) are registered in the healthcare system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u="none" strike="noStrike" noProof="0" dirty="0">
                          <a:solidFill>
                            <a:schemeClr val="dk1"/>
                          </a:solidFill>
                          <a:latin typeface="+mn-lt"/>
                        </a:rPr>
                        <a:t>Establish intersectoral cooperation to detect and report cases (not always health system detecting cases). E.g. school health nurses, occupational health physicians, etc.</a:t>
                      </a:r>
                      <a:endParaRPr lang="en-US" sz="1800" dirty="0">
                        <a:latin typeface="+mn-lt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every opportunity to connect populations to other preventive and primary health interventions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Engage other sectors to link populations to public health system (education, labor, immigration, </a:t>
                      </a:r>
                      <a:r>
                        <a:rPr lang="en-US" dirty="0" err="1"/>
                        <a:t>etc</a:t>
                      </a:r>
                      <a:r>
                        <a:rPr lang="en-US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Understand barriers for populations to access the healthcare system, including during outbreak investigations (interview of unvaccinated cases/contacts)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71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24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1705-9BB5-3ED2-347F-56F5A16C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7EA760-2E3B-A832-E3C3-911AED564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Need for greater specificity in the operational guidance for actions that involve sectors outside of the immunization programme</a:t>
            </a:r>
          </a:p>
          <a:p>
            <a:r>
              <a:rPr lang="en-US" sz="2800" dirty="0"/>
              <a:t>Lack of sufficient input from health systems strengthening focal points to date</a:t>
            </a:r>
          </a:p>
          <a:p>
            <a:r>
              <a:rPr lang="en-US" sz="2800" dirty="0"/>
              <a:t>Balancing focus of the document as a practical and operational guide to measles elimination while retaining sufficient discussion of the linkage to health systems strengthening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D52F7-5236-161A-A5FC-373CC41C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F6592-9C02-25FD-C0C6-ED5031B6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75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415C5-B00A-6219-1583-38CC2B762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FBDCD-64A2-AE29-8E4A-E21030C99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4346575"/>
          </a:xfrm>
        </p:spPr>
        <p:txBody>
          <a:bodyPr>
            <a:normAutofit/>
          </a:bodyPr>
          <a:lstStyle/>
          <a:p>
            <a:r>
              <a:rPr lang="en-US" sz="2800" dirty="0"/>
              <a:t>Completion of final Think Tank (vaccination service delivery) on March 22</a:t>
            </a:r>
            <a:r>
              <a:rPr lang="en-US" sz="2800" baseline="30000" dirty="0"/>
              <a:t>nd</a:t>
            </a:r>
            <a:r>
              <a:rPr lang="en-US" sz="2800" dirty="0"/>
              <a:t>.</a:t>
            </a:r>
          </a:p>
          <a:p>
            <a:r>
              <a:rPr lang="en-US" sz="2800" dirty="0"/>
              <a:t>First draft of document to define the structure and broad content</a:t>
            </a:r>
          </a:p>
          <a:p>
            <a:r>
              <a:rPr lang="en-US" sz="2800" dirty="0"/>
              <a:t>In-person expert consultation including health systems strengthening focal points in WHO and other partners to expand and refine the content</a:t>
            </a:r>
          </a:p>
          <a:p>
            <a:r>
              <a:rPr lang="en-US" sz="2800" dirty="0"/>
              <a:t>Member State and other stakeholder consultation on the document content before finalization</a:t>
            </a:r>
          </a:p>
          <a:p>
            <a:r>
              <a:rPr lang="en-US" sz="2800" dirty="0"/>
              <a:t>Socialization of the final document to stakeholders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DBA55-B3D1-03F4-6D14-ECD5ABA8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9A011-D78A-22A3-92C6-207EF3BF8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6B23-1B63-107D-8EA7-63C6F624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6F9CD-2932-EAFD-AC24-C4F640EF8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A6FAF-1C75-795C-2830-C1D60688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7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3A6A-4DBE-BB99-0E29-9FF2378A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49" y="73920"/>
            <a:ext cx="11366501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cs typeface="Calibri Light"/>
              </a:rPr>
              <a:t>MR Elimination Operational framework – Regional and global context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94B33E-D1DF-6483-3C70-BBF6605ED54E}"/>
              </a:ext>
            </a:extLst>
          </p:cNvPr>
          <p:cNvSpPr txBox="1">
            <a:spLocks/>
          </p:cNvSpPr>
          <p:nvPr/>
        </p:nvSpPr>
        <p:spPr>
          <a:xfrm>
            <a:off x="127445" y="1242396"/>
            <a:ext cx="11570184" cy="52727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-406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7FB6BA"/>
              </a:buClr>
              <a:buFont typeface="Arial"/>
              <a:buChar char="•"/>
            </a:pPr>
            <a:r>
              <a:rPr lang="en-GB" sz="2800" b="1" dirty="0">
                <a:solidFill>
                  <a:schemeClr val="tx2"/>
                </a:solidFill>
                <a:ea typeface="+mn-lt"/>
                <a:cs typeface="+mn-lt"/>
              </a:rPr>
              <a:t>Regional commitment.  </a:t>
            </a:r>
            <a:r>
              <a:rPr lang="en-GB" sz="2800" dirty="0">
                <a:solidFill>
                  <a:srgbClr val="505050"/>
                </a:solidFill>
                <a:ea typeface="Tahoma"/>
                <a:cs typeface="Tahoma"/>
              </a:rPr>
              <a:t>WHO European Region adopted a goal for all 53 Member States to achieve and sustain measles and rubella elimination as part of the European Vaccine Action Plan 2015—2020. </a:t>
            </a:r>
          </a:p>
          <a:p>
            <a:pPr marL="177800" lvl="1" indent="-406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7FB6BA"/>
              </a:buClr>
              <a:buFont typeface="Arial"/>
              <a:buChar char="•"/>
            </a:pPr>
            <a:r>
              <a:rPr lang="en-GB" sz="2800" b="1" dirty="0">
                <a:solidFill>
                  <a:schemeClr val="tx2"/>
                </a:solidFill>
                <a:ea typeface="+mn-lt"/>
                <a:cs typeface="+mn-lt"/>
              </a:rPr>
              <a:t>Regional status. </a:t>
            </a:r>
            <a:r>
              <a:rPr lang="en-GB" sz="2800" dirty="0">
                <a:solidFill>
                  <a:srgbClr val="505050"/>
                </a:solidFill>
                <a:ea typeface="Tahoma"/>
                <a:cs typeface="Tahoma"/>
              </a:rPr>
              <a:t>Despite progress, </a:t>
            </a:r>
            <a:r>
              <a:rPr lang="en-US" sz="2800" dirty="0">
                <a:solidFill>
                  <a:srgbClr val="505050"/>
                </a:solidFill>
                <a:ea typeface="Tahoma"/>
                <a:cs typeface="Tahoma"/>
              </a:rPr>
              <a:t>targets have not been met, and </a:t>
            </a:r>
            <a:r>
              <a:rPr lang="en-US" sz="2900" dirty="0">
                <a:solidFill>
                  <a:srgbClr val="505050"/>
                </a:solidFill>
                <a:ea typeface="Tahoma"/>
                <a:cs typeface="Tahoma"/>
              </a:rPr>
              <a:t>a new target date has not been set.</a:t>
            </a:r>
          </a:p>
          <a:p>
            <a:pPr marL="177800" lvl="1" indent="-406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7FB6BA"/>
              </a:buClr>
              <a:buFont typeface="Arial"/>
              <a:buChar char="•"/>
            </a:pPr>
            <a:r>
              <a:rPr lang="en-US" sz="2900" b="1" dirty="0">
                <a:solidFill>
                  <a:schemeClr val="tx2"/>
                </a:solidFill>
                <a:ea typeface="+mn-lt"/>
                <a:cs typeface="+mn-lt"/>
              </a:rPr>
              <a:t>Global strategic focus on maximizing overall impact of vaccines. </a:t>
            </a:r>
            <a:r>
              <a:rPr lang="en-US" sz="2900" dirty="0">
                <a:solidFill>
                  <a:srgbClr val="505050"/>
                </a:solidFill>
                <a:ea typeface="Tahoma"/>
                <a:cs typeface="Tahoma"/>
              </a:rPr>
              <a:t>IA2030 is a shift from GVAP towards broader health objectives around health security and equity, but with measles elimination as a key indicator of immunization system performance and a prerequisite for achieving other immunization goals.</a:t>
            </a:r>
          </a:p>
          <a:p>
            <a:pPr marL="177800" lvl="1" indent="-406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7FB6BA"/>
              </a:buClr>
              <a:buFont typeface="Arial"/>
              <a:buChar char="•"/>
            </a:pPr>
            <a:r>
              <a:rPr lang="en-US" sz="2800" b="1" dirty="0">
                <a:solidFill>
                  <a:schemeClr val="tx2"/>
                </a:solidFill>
                <a:ea typeface="+mn-lt"/>
                <a:cs typeface="+mn-lt"/>
              </a:rPr>
              <a:t>A strategy refresh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900" dirty="0">
                <a:solidFill>
                  <a:srgbClr val="505050"/>
                </a:solidFill>
                <a:ea typeface="Tahoma"/>
                <a:cs typeface="Tahoma"/>
              </a:rPr>
              <a:t>A fresh approach is required to secure political commitment and renew efforts to achieve the goal of measles and rubella elimination in a way that maximizes its sustainability and broader impact.</a:t>
            </a:r>
          </a:p>
          <a:p>
            <a:pPr marL="800100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FB6BA"/>
              </a:buClr>
            </a:pPr>
            <a:endParaRPr lang="en-GB" sz="2800" dirty="0">
              <a:latin typeface="+mj-lt"/>
              <a:ea typeface="+mn-lt"/>
              <a:cs typeface="+mn-lt"/>
            </a:endParaRPr>
          </a:p>
          <a:p>
            <a:pPr marL="685800" lvl="2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dirty="0">
              <a:latin typeface="+mj-lt"/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CEEDA-6003-81E0-A467-93E1F2004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50748-1E6A-064D-A8EC-6B8F3155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1"/>
            <a:ext cx="7661190" cy="1167713"/>
          </a:xfr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b="1" dirty="0">
                <a:latin typeface="Calibri Light"/>
                <a:cs typeface="Calibri"/>
              </a:rPr>
              <a:t>Using measles as tracer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0C4668-FA4A-E843-B552-9C01E372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AF2B3-064D-DE43-BD00-FE6C1241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0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653D1-B5B3-24A7-B9CA-34EF9BAA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Measles virus is highly contagious: </a:t>
            </a:r>
            <a:r>
              <a:rPr lang="en-US" sz="3200" dirty="0"/>
              <a:t>Even small pockets of susceptible individuals can lead to outbreaks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8F956-94BA-9C97-22F2-8D62DC331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11428"/>
            <a:ext cx="11277600" cy="452520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Immunization programme must have strategies and programs that effectively reach and deliver two doses to 95% or more of each birth cohort to sustain herd immunity.</a:t>
            </a:r>
          </a:p>
          <a:p>
            <a:r>
              <a:rPr lang="en-US" sz="2800" dirty="0"/>
              <a:t>Generic strategies are rarely sufficient; thoughtfully designed strategies and investment is often needed to reach special groups, often involving collaborative planning with multiple areas of government and society.</a:t>
            </a:r>
          </a:p>
          <a:p>
            <a:r>
              <a:rPr lang="en-US" sz="2800" dirty="0"/>
              <a:t>High and equitable coverage must be sustained in order to maintain measles elimination; requires long-term planning and sustainability of the immunization programme.</a:t>
            </a:r>
          </a:p>
          <a:p>
            <a:r>
              <a:rPr lang="en-US" sz="2800" dirty="0"/>
              <a:t>These special strategies may often be leveraged for other immunization and preventive health service delivery.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47389C-E6A9-0021-6740-5E2321CBF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8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653D1-B5B3-24A7-B9CA-34EF9BAA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Measles vaccine is highly effective: </a:t>
            </a:r>
            <a:r>
              <a:rPr lang="en-US" sz="3200" dirty="0"/>
              <a:t>cases rarely occur in fully-vaccinated individuals.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8F956-94BA-9C97-22F2-8D62DC331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13005"/>
            <a:ext cx="11277600" cy="46126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/>
              <a:t>Cases and outbreaks almost always signal individuals and groups for whom the routine immunization </a:t>
            </a:r>
            <a:r>
              <a:rPr lang="en-US" sz="2800" dirty="0" err="1"/>
              <a:t>programme’s</a:t>
            </a:r>
            <a:r>
              <a:rPr lang="en-US" sz="2800" dirty="0"/>
              <a:t> strategies and activities are not well tailored, resourced or implemented.</a:t>
            </a:r>
          </a:p>
          <a:p>
            <a:r>
              <a:rPr lang="en-US" sz="2800" dirty="0"/>
              <a:t>Purposeful approach to investigation and route cause analysis may provide insight into unique challenges or issues regarding a sub-population, or systematic issues with broad impact.</a:t>
            </a:r>
          </a:p>
          <a:p>
            <a:r>
              <a:rPr lang="en-US" sz="2800" dirty="0"/>
              <a:t>Groups for whom routine immunization strategies are ineffective may often be underserved with other health services.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9752C-11F8-11F5-2067-77E66483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1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653D1-B5B3-24A7-B9CA-34EF9BAA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Measles cases are highly visible: </a:t>
            </a:r>
            <a:r>
              <a:rPr lang="en-US" sz="3200" dirty="0"/>
              <a:t>few infections are asymptomatic in unvaccinated persons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8F956-94BA-9C97-22F2-8D62DC331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2000"/>
            <a:ext cx="11277600" cy="465873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Cases meeting the suspect case definition are highly likely to lead to contact with the healthcare and surveillance systems.</a:t>
            </a:r>
            <a:endParaRPr lang="en-US" sz="3200" b="1" dirty="0"/>
          </a:p>
          <a:p>
            <a:r>
              <a:rPr lang="en-US" sz="3200" dirty="0"/>
              <a:t>Sensitive and representative surveillance systems, and capacity to manage, analyze, interpret and use public health data are needed, which has broad public health application. </a:t>
            </a:r>
          </a:p>
          <a:p>
            <a:pPr lvl="1"/>
            <a:r>
              <a:rPr lang="en-US" sz="3200" dirty="0"/>
              <a:t>Maintaining measles elimination-standard laboratory surveillance capacity ensures that infrastructure, skills, and processes are in place for generic potential future respiratory pandemic “disease X”</a:t>
            </a:r>
          </a:p>
          <a:p>
            <a:r>
              <a:rPr lang="en-US" sz="3200" dirty="0"/>
              <a:t>Outbreaks that are not rapidly detected signal surveillance system gaps.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9752C-11F8-11F5-2067-77E66483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3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349CA-71EC-8A0D-83EF-34DCAEA1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Measles and rubella elimination as a </a:t>
            </a:r>
            <a:r>
              <a:rPr lang="en-US" b="1" dirty="0"/>
              <a:t>path to broader health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60824-433A-B4F6-A3F3-83082168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0688"/>
            <a:ext cx="11277600" cy="44815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dirty="0"/>
              <a:t>To mobilize and sustain political support for the elimination goals, </a:t>
            </a:r>
            <a:r>
              <a:rPr lang="en-US" sz="3200" b="1" dirty="0"/>
              <a:t>planning for measles and rubella elimination activities must be explicit in their linkage to </a:t>
            </a:r>
            <a:r>
              <a:rPr lang="en-US" sz="3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broad strategic objectives of EIA2030</a:t>
            </a:r>
            <a:r>
              <a:rPr lang="en-US" sz="3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related to health systems strengthening and equity</a:t>
            </a:r>
            <a:r>
              <a:rPr lang="en-US" sz="3200" dirty="0"/>
              <a:t>.</a:t>
            </a:r>
          </a:p>
          <a:p>
            <a:r>
              <a:rPr lang="en-US" sz="3200" dirty="0"/>
              <a:t>Resources for achieving the needed high level of health system contact with communities and for other aspects of MR elimination should have a </a:t>
            </a:r>
            <a:r>
              <a:rPr lang="en-US" sz="3200" b="1" dirty="0"/>
              <a:t>dual purpose </a:t>
            </a:r>
            <a:r>
              <a:rPr lang="en-US" sz="3200" dirty="0"/>
              <a:t>- maximizing the contribution to other health gains.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D238F-DEF1-4ED1-3D2A-37DAABD6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9FE51-5D19-EFAF-857F-4DCDAB4CF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5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881168C-270A-8810-EF25-0A3B888C7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6" y="2677148"/>
            <a:ext cx="2017674" cy="2823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AEA1CF-645A-9BB5-DDF5-5378B9F5F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59" y="1524664"/>
            <a:ext cx="2265946" cy="3172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984244-0A52-700B-9020-3D5CB974D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65" y="3842874"/>
            <a:ext cx="2225984" cy="3144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5017B-E4A0-F2C7-98CB-0524CA66D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04" y="4801878"/>
            <a:ext cx="2012997" cy="2853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66469-2FEF-5F08-AA19-C42632DBC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518" y="-533619"/>
            <a:ext cx="2017674" cy="2843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A4574-FADC-ACC1-58DC-E774007ACD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51" y="480427"/>
            <a:ext cx="1816467" cy="2553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25F57-7116-DA6E-F863-2D6C4A6CB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82" y="3140148"/>
            <a:ext cx="2235741" cy="3144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AE990-9EA3-4912-8134-57082CC6F9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2" y="-37179"/>
            <a:ext cx="2125006" cy="3005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5880B-5C01-2D32-8E89-6938BACB8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16" y="1000754"/>
            <a:ext cx="2479684" cy="33036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470449-DD46-E19D-9524-F1A0D15A3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349CA-71EC-8A0D-83EF-34DCAEA1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“Measles as a tracer” is a </a:t>
            </a:r>
            <a:r>
              <a:rPr lang="en-US" b="1" u="sng" dirty="0"/>
              <a:t>targeted</a:t>
            </a:r>
            <a:r>
              <a:rPr lang="en-US" b="1" dirty="0"/>
              <a:t> integration of key cross-cutting concepts and initiatives </a:t>
            </a:r>
            <a:r>
              <a:rPr lang="en-US" dirty="0"/>
              <a:t>in immunization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D238F-DEF1-4ED1-3D2A-37DAABD6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9FE51-5D19-EFAF-857F-4DCDAB4CF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6144184"/>
            <a:ext cx="10585622" cy="7138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60824-433A-B4F6-A3F3-83082168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05641"/>
            <a:ext cx="11277600" cy="4371931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Data triangulation and data use for action </a:t>
            </a:r>
          </a:p>
          <a:p>
            <a:r>
              <a:rPr lang="en-US" sz="3200" dirty="0"/>
              <a:t>Supplemental immunization and intensification of routine immunization</a:t>
            </a:r>
          </a:p>
          <a:p>
            <a:r>
              <a:rPr lang="en-US" sz="3200" dirty="0"/>
              <a:t>Tailoring Immunization Programmes</a:t>
            </a:r>
          </a:p>
          <a:p>
            <a:r>
              <a:rPr lang="en-US" sz="3200" dirty="0"/>
              <a:t>Behavioral insights research</a:t>
            </a:r>
          </a:p>
          <a:p>
            <a:r>
              <a:rPr lang="en-US" sz="3200" dirty="0"/>
              <a:t>Second year of life platform</a:t>
            </a:r>
          </a:p>
          <a:p>
            <a:r>
              <a:rPr lang="en-US" sz="3200" dirty="0"/>
              <a:t>Immunization across the life-course</a:t>
            </a:r>
          </a:p>
          <a:p>
            <a:r>
              <a:rPr lang="en-US" sz="3200" dirty="0"/>
              <a:t>Reducing missed opportunities for vaccination</a:t>
            </a:r>
          </a:p>
          <a:p>
            <a:r>
              <a:rPr lang="en-US" sz="3200" dirty="0"/>
              <a:t>Immunization inequity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898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8E6F9C-07C0-8166-85AF-115B10902F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Operational framework for measles and rubella elimination in the WHO European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B31B-6F18-360F-2C62-A9DA70DFF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CA4525-5D52-D188-C7C0-152B8712B4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3494805"/>
            <a:ext cx="8200237" cy="760413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kern="1400" spc="-5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using measles as a tracer to advance progress to immunization equity and the strategic priorities of European Immunization Agenda 2030</a:t>
            </a:r>
            <a:endParaRPr lang="en-US" sz="2400" kern="1400" spc="-5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1B2343F-B15C-11BC-5C93-ABB42027A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50" y="4229051"/>
            <a:ext cx="6031684" cy="23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69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298138B0618C4F859B1F0BF2D8BE9E" ma:contentTypeVersion="17" ma:contentTypeDescription="Create a new document." ma:contentTypeScope="" ma:versionID="1700081f7f1e17b0abb8dd779b0d11d3">
  <xsd:schema xmlns:xsd="http://www.w3.org/2001/XMLSchema" xmlns:xs="http://www.w3.org/2001/XMLSchema" xmlns:p="http://schemas.microsoft.com/office/2006/metadata/properties" xmlns:ns2="d8970ee4-cf9a-40b5-b0c7-6b714dc755c8" xmlns:ns3="2a110658-28a3-4d5c-ad2d-925b9c811107" targetNamespace="http://schemas.microsoft.com/office/2006/metadata/properties" ma:root="true" ma:fieldsID="622f3c1b85423613876861d6b0fe3474" ns2:_="" ns3:_="">
    <xsd:import namespace="d8970ee4-cf9a-40b5-b0c7-6b714dc755c8"/>
    <xsd:import namespace="2a110658-28a3-4d5c-ad2d-925b9c8111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70ee4-cf9a-40b5-b0c7-6b714dc755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10658-28a3-4d5c-ad2d-925b9c81110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92ceb9f-de62-4899-9c70-06acfe768b3a}" ma:internalName="TaxCatchAll" ma:showField="CatchAllData" ma:web="2a110658-28a3-4d5c-ad2d-925b9c8111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a110658-28a3-4d5c-ad2d-925b9c811107">
      <UserInfo>
        <DisplayName>Thomas Cherian</DisplayName>
        <AccountId>15</AccountId>
        <AccountType/>
      </UserInfo>
      <UserInfo>
        <DisplayName>Karen Hennessey</DisplayName>
        <AccountId>9</AccountId>
        <AccountType/>
      </UserInfo>
    </SharedWithUsers>
    <lcf76f155ced4ddcb4097134ff3c332f xmlns="d8970ee4-cf9a-40b5-b0c7-6b714dc755c8">
      <Terms xmlns="http://schemas.microsoft.com/office/infopath/2007/PartnerControls"/>
    </lcf76f155ced4ddcb4097134ff3c332f>
    <TaxCatchAll xmlns="2a110658-28a3-4d5c-ad2d-925b9c811107" xsi:nil="true"/>
  </documentManagement>
</p:properties>
</file>

<file path=customXml/itemProps1.xml><?xml version="1.0" encoding="utf-8"?>
<ds:datastoreItem xmlns:ds="http://schemas.openxmlformats.org/officeDocument/2006/customXml" ds:itemID="{F3065779-0271-41F8-8989-D4943769AF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28082B-5B2D-4261-A536-63422C756348}"/>
</file>

<file path=customXml/itemProps3.xml><?xml version="1.0" encoding="utf-8"?>
<ds:datastoreItem xmlns:ds="http://schemas.openxmlformats.org/officeDocument/2006/customXml" ds:itemID="{72278332-113E-4ECE-8FEE-3F61EE95E1D3}">
  <ds:schemaRefs>
    <ds:schemaRef ds:uri="a719f0b5-d745-495b-8c28-bd6c5452610d"/>
    <ds:schemaRef ds:uri="c3c338a9-3054-469f-aa13-78a9483567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9062</TotalTime>
  <Words>1350</Words>
  <Application>Microsoft Office PowerPoint</Application>
  <PresentationFormat>Widescreen</PresentationFormat>
  <Paragraphs>136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Segoe UI</vt:lpstr>
      <vt:lpstr>Wingdings</vt:lpstr>
      <vt:lpstr>Office Theme</vt:lpstr>
      <vt:lpstr>1_Office Theme</vt:lpstr>
      <vt:lpstr>“Measles as a tracer”: developing an Operational Framework for Measles and Rubella Elimination in the WHO European Region</vt:lpstr>
      <vt:lpstr>MR Elimination Operational framework – Regional and global context</vt:lpstr>
      <vt:lpstr>Using measles as tracer</vt:lpstr>
      <vt:lpstr>Measles virus is highly contagious: Even small pockets of susceptible individuals can lead to outbreaks</vt:lpstr>
      <vt:lpstr>Measles vaccine is highly effective: cases rarely occur in fully-vaccinated individuals.</vt:lpstr>
      <vt:lpstr>Measles cases are highly visible: few infections are asymptomatic in unvaccinated persons</vt:lpstr>
      <vt:lpstr>Measles and rubella elimination as a path to broader health goals</vt:lpstr>
      <vt:lpstr>“Measles as a tracer” is a targeted integration of key cross-cutting concepts and initiatives in immunization</vt:lpstr>
      <vt:lpstr>PowerPoint Presentation</vt:lpstr>
      <vt:lpstr>Working definition of measles as a tracer in the European Region</vt:lpstr>
      <vt:lpstr>MR Elimination operational framework – key attributes</vt:lpstr>
      <vt:lpstr>MR Elimination operational framework </vt:lpstr>
      <vt:lpstr>Formal process of developing an operational framework for MR Elimination</vt:lpstr>
      <vt:lpstr>Think tank consultations</vt:lpstr>
      <vt:lpstr>Example output from think tanks </vt:lpstr>
      <vt:lpstr>Challenges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Cherian</dc:creator>
  <cp:lastModifiedBy>HAGAN, José</cp:lastModifiedBy>
  <cp:revision>20</cp:revision>
  <cp:lastPrinted>2023-06-25T03:19:08Z</cp:lastPrinted>
  <dcterms:created xsi:type="dcterms:W3CDTF">2023-06-09T09:42:50Z</dcterms:created>
  <dcterms:modified xsi:type="dcterms:W3CDTF">2024-03-03T21:35:52Z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0x01010011CC0AB13AA6E345A2CDD008319637CB</vt:lpwstr>
  </property>
  <property fmtid="{D5CDD505-2E9C-101B-9397-08002B2CF9AE}" pid="3" name="MediaServiceImageTags">
    <vt:lpwstr/>
  </property>
</Properties>
</file>