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75" r:id="rId3"/>
    <p:sldId id="348" r:id="rId4"/>
    <p:sldId id="283" r:id="rId5"/>
    <p:sldId id="350" r:id="rId6"/>
    <p:sldId id="351" r:id="rId7"/>
    <p:sldId id="353" r:id="rId8"/>
    <p:sldId id="355" r:id="rId9"/>
    <p:sldId id="363" r:id="rId10"/>
    <p:sldId id="338" r:id="rId11"/>
    <p:sldId id="372" r:id="rId12"/>
    <p:sldId id="369" r:id="rId13"/>
    <p:sldId id="364" r:id="rId14"/>
    <p:sldId id="374" r:id="rId15"/>
    <p:sldId id="356" r:id="rId16"/>
    <p:sldId id="349" r:id="rId17"/>
    <p:sldId id="354" r:id="rId18"/>
    <p:sldId id="272" r:id="rId19"/>
    <p:sldId id="282" r:id="rId20"/>
    <p:sldId id="377" r:id="rId21"/>
    <p:sldId id="284" r:id="rId22"/>
    <p:sldId id="362" r:id="rId23"/>
    <p:sldId id="332" r:id="rId24"/>
    <p:sldId id="298" r:id="rId25"/>
  </p:sldIdLst>
  <p:sldSz cx="9144000" cy="6858000" type="screen4x3"/>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FF99"/>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7975" autoAdjust="0"/>
  </p:normalViewPr>
  <p:slideViewPr>
    <p:cSldViewPr>
      <p:cViewPr>
        <p:scale>
          <a:sx n="50" d="100"/>
          <a:sy n="50" d="100"/>
        </p:scale>
        <p:origin x="-1638" y="-150"/>
      </p:cViewPr>
      <p:guideLst>
        <p:guide orient="horz" pos="2160"/>
        <p:guide pos="2880"/>
      </p:guideLst>
    </p:cSldViewPr>
  </p:slideViewPr>
  <p:notesTextViewPr>
    <p:cViewPr>
      <p:scale>
        <a:sx n="1" d="1"/>
        <a:sy n="1" d="1"/>
      </p:scale>
      <p:origin x="0" y="0"/>
    </p:cViewPr>
  </p:notesTextViewPr>
  <p:sorterViewPr>
    <p:cViewPr>
      <p:scale>
        <a:sx n="130" d="100"/>
        <a:sy n="130" d="100"/>
      </p:scale>
      <p:origin x="0" y="3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CED0BF25-B68B-41F9-BEF6-4467023C82F6}" type="datetimeFigureOut">
              <a:rPr lang="en-US" smtClean="0"/>
              <a:t>9/8/2017</a:t>
            </a:fld>
            <a:endParaRPr lang="en-US"/>
          </a:p>
        </p:txBody>
      </p:sp>
      <p:sp>
        <p:nvSpPr>
          <p:cNvPr id="4" name="Footer Placeholder 3"/>
          <p:cNvSpPr>
            <a:spLocks noGrp="1"/>
          </p:cNvSpPr>
          <p:nvPr>
            <p:ph type="ftr" sz="quarter" idx="2"/>
          </p:nvPr>
        </p:nvSpPr>
        <p:spPr>
          <a:xfrm>
            <a:off x="1"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5693"/>
          </a:xfrm>
          <a:prstGeom prst="rect">
            <a:avLst/>
          </a:prstGeom>
        </p:spPr>
        <p:txBody>
          <a:bodyPr vert="horz" lIns="91440" tIns="45720" rIns="91440" bIns="45720" rtlCol="0" anchor="b"/>
          <a:lstStyle>
            <a:lvl1pPr algn="r">
              <a:defRPr sz="1200"/>
            </a:lvl1pPr>
          </a:lstStyle>
          <a:p>
            <a:fld id="{14D1355A-2C54-430B-B26A-85DEBCAC4658}" type="slidenum">
              <a:rPr lang="en-US" smtClean="0"/>
              <a:t>‹#›</a:t>
            </a:fld>
            <a:endParaRPr lang="en-US"/>
          </a:p>
        </p:txBody>
      </p:sp>
    </p:spTree>
    <p:extLst>
      <p:ext uri="{BB962C8B-B14F-4D97-AF65-F5344CB8AC3E}">
        <p14:creationId xmlns:p14="http://schemas.microsoft.com/office/powerpoint/2010/main" val="2016573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E91E9AE6-18CF-4CD5-AABC-4816913E69E1}" type="datetimeFigureOut">
              <a:rPr lang="en-US" smtClean="0"/>
              <a:t>9/8/2017</a:t>
            </a:fld>
            <a:endParaRPr lang="en-US"/>
          </a:p>
        </p:txBody>
      </p:sp>
      <p:sp>
        <p:nvSpPr>
          <p:cNvPr id="4" name="Slide Image Placeholder 3"/>
          <p:cNvSpPr>
            <a:spLocks noGrp="1" noRot="1" noChangeAspect="1"/>
          </p:cNvSpPr>
          <p:nvPr>
            <p:ph type="sldImg" idx="2"/>
          </p:nvPr>
        </p:nvSpPr>
        <p:spPr>
          <a:xfrm>
            <a:off x="1100138" y="698500"/>
            <a:ext cx="46577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6"/>
            <a:ext cx="5486400" cy="41912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6554"/>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5693"/>
          </a:xfrm>
          <a:prstGeom prst="rect">
            <a:avLst/>
          </a:prstGeom>
        </p:spPr>
        <p:txBody>
          <a:bodyPr vert="horz" lIns="91440" tIns="45720" rIns="91440" bIns="45720" rtlCol="0" anchor="b"/>
          <a:lstStyle>
            <a:lvl1pPr algn="r">
              <a:defRPr sz="1200"/>
            </a:lvl1pPr>
          </a:lstStyle>
          <a:p>
            <a:fld id="{6DEF1A7B-6A67-4F5A-B4D3-0960C6B1DC2F}" type="slidenum">
              <a:rPr lang="en-US" smtClean="0"/>
              <a:t>‹#›</a:t>
            </a:fld>
            <a:endParaRPr lang="en-US"/>
          </a:p>
        </p:txBody>
      </p:sp>
    </p:spTree>
    <p:extLst>
      <p:ext uri="{BB962C8B-B14F-4D97-AF65-F5344CB8AC3E}">
        <p14:creationId xmlns:p14="http://schemas.microsoft.com/office/powerpoint/2010/main" val="93987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0" dirty="0"/>
          </a:p>
        </p:txBody>
      </p:sp>
      <p:sp>
        <p:nvSpPr>
          <p:cNvPr id="4" name="Slide Number Placeholder 3"/>
          <p:cNvSpPr>
            <a:spLocks noGrp="1"/>
          </p:cNvSpPr>
          <p:nvPr>
            <p:ph type="sldNum" sz="quarter" idx="10"/>
          </p:nvPr>
        </p:nvSpPr>
        <p:spPr/>
        <p:txBody>
          <a:bodyPr/>
          <a:lstStyle/>
          <a:p>
            <a:fld id="{6DEF1A7B-6A67-4F5A-B4D3-0960C6B1DC2F}" type="slidenum">
              <a:rPr lang="en-US" smtClean="0"/>
              <a:t>1</a:t>
            </a:fld>
            <a:endParaRPr lang="en-US" dirty="0"/>
          </a:p>
        </p:txBody>
      </p:sp>
    </p:spTree>
    <p:extLst>
      <p:ext uri="{BB962C8B-B14F-4D97-AF65-F5344CB8AC3E}">
        <p14:creationId xmlns:p14="http://schemas.microsoft.com/office/powerpoint/2010/main" val="303625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63DF8B-4901-4655-B2F5-412657C58EF3}" type="slidenum">
              <a:rPr lang="en-GB" altLang="en-US">
                <a:latin typeface="Calibri" pitchFamily="34" charset="0"/>
              </a:rPr>
              <a:pPr eaLnBrk="1" hangingPunct="1"/>
              <a:t>10</a:t>
            </a:fld>
            <a:endParaRPr lang="en-GB" altLang="en-US">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63DF8B-4901-4655-B2F5-412657C58EF3}" type="slidenum">
              <a:rPr lang="en-GB" altLang="en-US">
                <a:latin typeface="Calibri" pitchFamily="34" charset="0"/>
              </a:rPr>
              <a:pPr eaLnBrk="1" hangingPunct="1"/>
              <a:t>12</a:t>
            </a:fld>
            <a:endParaRPr lang="en-GB" altLang="en-US">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63DF8B-4901-4655-B2F5-412657C58EF3}" type="slidenum">
              <a:rPr lang="en-GB" altLang="en-US">
                <a:latin typeface="Calibri" pitchFamily="34" charset="0"/>
              </a:rPr>
              <a:pPr eaLnBrk="1" hangingPunct="1"/>
              <a:t>13</a:t>
            </a:fld>
            <a:endParaRPr lang="en-GB" altLang="en-US">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D63DF8B-4901-4655-B2F5-412657C58EF3}" type="slidenum">
              <a:rPr lang="en-GB" altLang="en-US">
                <a:latin typeface="Calibri" pitchFamily="34" charset="0"/>
              </a:rPr>
              <a:pPr eaLnBrk="1" hangingPunct="1"/>
              <a:t>14</a:t>
            </a:fld>
            <a:endParaRPr lang="en-GB" altLang="en-US">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15</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3219504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16</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277968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D4EB79D-7A6B-4AE5-861B-EB42C442BCA0}" type="slidenum">
              <a:rPr lang="en-US" altLang="en-US"/>
              <a:pPr fontAlgn="base">
                <a:spcBef>
                  <a:spcPct val="0"/>
                </a:spcBef>
                <a:spcAft>
                  <a:spcPct val="0"/>
                </a:spcAft>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18</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altLang="en-US" baseline="0" dirty="0" smtClean="0"/>
          </a:p>
        </p:txBody>
      </p:sp>
    </p:spTree>
    <p:extLst>
      <p:ext uri="{BB962C8B-B14F-4D97-AF65-F5344CB8AC3E}">
        <p14:creationId xmlns:p14="http://schemas.microsoft.com/office/powerpoint/2010/main" val="2468047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19</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23117376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20</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GB" altLang="en-US" baseline="0" dirty="0" smtClean="0"/>
          </a:p>
        </p:txBody>
      </p:sp>
    </p:spTree>
    <p:extLst>
      <p:ext uri="{BB962C8B-B14F-4D97-AF65-F5344CB8AC3E}">
        <p14:creationId xmlns:p14="http://schemas.microsoft.com/office/powerpoint/2010/main" val="277968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dirty="0"/>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a:t>
            </a:fld>
            <a:endParaRPr lang="en-GB"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GB" altLang="en-US" baseline="0" dirty="0" smtClean="0"/>
          </a:p>
          <a:p>
            <a:pPr marL="171450" indent="-171450" algn="l" rtl="0">
              <a:buFont typeface="Arial" panose="020B0604020202020204" pitchFamily="34" charset="0"/>
              <a:buChar char="•"/>
            </a:pPr>
            <a:endParaRPr lang="en-US" altLang="en-US" dirty="0"/>
          </a:p>
        </p:txBody>
      </p:sp>
    </p:spTree>
    <p:extLst>
      <p:ext uri="{BB962C8B-B14F-4D97-AF65-F5344CB8AC3E}">
        <p14:creationId xmlns:p14="http://schemas.microsoft.com/office/powerpoint/2010/main" val="2819353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21</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92203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22</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4262913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23</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GB" altLang="en-US" baseline="0" dirty="0" smtClean="0"/>
          </a:p>
        </p:txBody>
      </p:sp>
    </p:spTree>
    <p:extLst>
      <p:ext uri="{BB962C8B-B14F-4D97-AF65-F5344CB8AC3E}">
        <p14:creationId xmlns:p14="http://schemas.microsoft.com/office/powerpoint/2010/main" val="2779684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24</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321950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dirty="0"/>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3</a:t>
            </a:fld>
            <a:endParaRPr lang="en-GB"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US" altLang="en-US" dirty="0"/>
          </a:p>
        </p:txBody>
      </p:sp>
    </p:spTree>
    <p:extLst>
      <p:ext uri="{BB962C8B-B14F-4D97-AF65-F5344CB8AC3E}">
        <p14:creationId xmlns:p14="http://schemas.microsoft.com/office/powerpoint/2010/main" val="32195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dirty="0"/>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dirty="0"/>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4</a:t>
            </a:fld>
            <a:endParaRPr lang="en-GB"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277968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5</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US" altLang="en-US" dirty="0"/>
          </a:p>
        </p:txBody>
      </p:sp>
    </p:spTree>
    <p:extLst>
      <p:ext uri="{BB962C8B-B14F-4D97-AF65-F5344CB8AC3E}">
        <p14:creationId xmlns:p14="http://schemas.microsoft.com/office/powerpoint/2010/main" val="2779684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6</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marL="171450" indent="-171450" algn="l" rtl="0">
              <a:buFont typeface="Arial" panose="020B0604020202020204" pitchFamily="34" charset="0"/>
              <a:buChar char="•"/>
            </a:pPr>
            <a:endParaRPr lang="en-US" altLang="en-US" dirty="0"/>
          </a:p>
        </p:txBody>
      </p:sp>
    </p:spTree>
    <p:extLst>
      <p:ext uri="{BB962C8B-B14F-4D97-AF65-F5344CB8AC3E}">
        <p14:creationId xmlns:p14="http://schemas.microsoft.com/office/powerpoint/2010/main" val="277968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6DEF1A7B-6A67-4F5A-B4D3-0960C6B1DC2F}" type="slidenum">
              <a:rPr lang="en-US" smtClean="0"/>
              <a:t>7</a:t>
            </a:fld>
            <a:endParaRPr lang="en-US"/>
          </a:p>
        </p:txBody>
      </p:sp>
    </p:spTree>
    <p:extLst>
      <p:ext uri="{BB962C8B-B14F-4D97-AF65-F5344CB8AC3E}">
        <p14:creationId xmlns:p14="http://schemas.microsoft.com/office/powerpoint/2010/main" val="83764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8</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3219504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World Health Organization</a:t>
            </a:r>
          </a:p>
        </p:txBody>
      </p:sp>
      <p:sp>
        <p:nvSpPr>
          <p:cNvPr id="5" name="Rectangle 3"/>
          <p:cNvSpPr>
            <a:spLocks noGrp="1" noChangeArrowheads="1"/>
          </p:cNvSpPr>
          <p:nvPr>
            <p:ph type="dt" idx="1"/>
          </p:nvPr>
        </p:nvSpPr>
        <p:spPr>
          <a:ln/>
        </p:spPr>
        <p:txBody>
          <a:bodyPr/>
          <a:lstStyle/>
          <a:p>
            <a:fld id="{5934C3D9-AC0E-41F2-895A-0B5A8E8C4F0B}" type="datetime3">
              <a:rPr lang="en-GB" altLang="en-US"/>
              <a:pPr/>
              <a:t>8 September, 2017</a:t>
            </a:fld>
            <a:endParaRPr lang="en-GB" altLang="en-US"/>
          </a:p>
        </p:txBody>
      </p:sp>
      <p:sp>
        <p:nvSpPr>
          <p:cNvPr id="7" name="Rectangle 7"/>
          <p:cNvSpPr>
            <a:spLocks noGrp="1" noChangeArrowheads="1"/>
          </p:cNvSpPr>
          <p:nvPr>
            <p:ph type="sldNum" sz="quarter" idx="5"/>
          </p:nvPr>
        </p:nvSpPr>
        <p:spPr>
          <a:ln/>
        </p:spPr>
        <p:txBody>
          <a:bodyPr/>
          <a:lstStyle/>
          <a:p>
            <a:fld id="{F3432189-8D91-41B1-A7E3-B3291E49A5AB}" type="slidenum">
              <a:rPr lang="en-GB" altLang="en-US"/>
              <a:pPr/>
              <a:t>9</a:t>
            </a:fld>
            <a:endParaRPr lang="en-GB" alt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a:ln/>
        </p:spPr>
        <p:txBody>
          <a:bodyPr lIns="0" tIns="0" rIns="0" bIns="0"/>
          <a:lstStyle/>
          <a:p>
            <a:pPr algn="l" rtl="0"/>
            <a:endParaRPr lang="en-US" altLang="en-US" dirty="0"/>
          </a:p>
        </p:txBody>
      </p:sp>
    </p:spTree>
    <p:extLst>
      <p:ext uri="{BB962C8B-B14F-4D97-AF65-F5344CB8AC3E}">
        <p14:creationId xmlns:p14="http://schemas.microsoft.com/office/powerpoint/2010/main" val="404681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5"/>
          <p:cNvSpPr>
            <a:spLocks noChangeArrowheads="1"/>
          </p:cNvSpPr>
          <p:nvPr userDrawn="1"/>
        </p:nvSpPr>
        <p:spPr bwMode="auto">
          <a:xfrm>
            <a:off x="0" y="6149975"/>
            <a:ext cx="9144000" cy="70802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2F6D4-BC6E-41B2-9680-340060D648F9}" type="datetimeFigureOut">
              <a:rPr lang="en-US" smtClean="0"/>
              <a:t>9/8/2017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C7E6-4647-49F2-9D65-DDF2FD977959}" type="slidenum">
              <a:rPr lang="en-US" smtClean="0"/>
              <a:t>‹#›</a:t>
            </a:fld>
            <a:endParaRPr lang="en-US"/>
          </a:p>
        </p:txBody>
      </p:sp>
      <p:sp>
        <p:nvSpPr>
          <p:cNvPr id="7" name="Slide Number Placeholder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A766A1-B2A9-4B00-B2B8-35A3E119850F}" type="slidenum">
              <a:rPr lang="en-US" altLang="ja-JP" smtClean="0"/>
              <a:pPr>
                <a:defRPr/>
              </a:pPr>
              <a:t>‹#›</a:t>
            </a:fld>
            <a:endParaRPr lang="en-US" altLang="ja-JP"/>
          </a:p>
        </p:txBody>
      </p:sp>
      <p:pic>
        <p:nvPicPr>
          <p:cNvPr id="9" name="Picture 1" descr="cid:image002.jpg@01D07C10.7C9DED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49988"/>
            <a:ext cx="5030788"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WHO-EN-white-H"/>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124700" y="6210300"/>
            <a:ext cx="18716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8309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F6D4-BC6E-41B2-9680-340060D648F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104324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F6D4-BC6E-41B2-9680-340060D648F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236869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F6D4-BC6E-41B2-9680-340060D648F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3089279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2F6D4-BC6E-41B2-9680-340060D648F9}" type="datetimeFigureOut">
              <a:rPr lang="en-US" smtClean="0"/>
              <a:t>9/8/2017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160445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2F6D4-BC6E-41B2-9680-340060D648F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755751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2F6D4-BC6E-41B2-9680-340060D648F9}" type="datetimeFigureOut">
              <a:rPr lang="en-US" smtClean="0"/>
              <a:t>9/8/2017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27757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2F6D4-BC6E-41B2-9680-340060D648F9}" type="datetimeFigureOut">
              <a:rPr lang="en-US" smtClean="0"/>
              <a:t>9/8/2017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588464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2F6D4-BC6E-41B2-9680-340060D648F9}" type="datetimeFigureOut">
              <a:rPr lang="en-US" smtClean="0"/>
              <a:t>9/8/2017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06722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2F6D4-BC6E-41B2-9680-340060D648F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622679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2F6D4-BC6E-41B2-9680-340060D648F9}" type="datetimeFigureOut">
              <a:rPr lang="en-US" smtClean="0"/>
              <a:t>9/8/2017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9C7E6-4647-49F2-9D65-DDF2FD977959}" type="slidenum">
              <a:rPr lang="en-US" smtClean="0"/>
              <a:t>‹#›</a:t>
            </a:fld>
            <a:endParaRPr lang="en-US"/>
          </a:p>
        </p:txBody>
      </p:sp>
    </p:spTree>
    <p:extLst>
      <p:ext uri="{BB962C8B-B14F-4D97-AF65-F5344CB8AC3E}">
        <p14:creationId xmlns:p14="http://schemas.microsoft.com/office/powerpoint/2010/main" val="2248022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2F6D4-BC6E-41B2-9680-340060D648F9}" type="datetimeFigureOut">
              <a:rPr lang="en-US" smtClean="0"/>
              <a:t>9/8/2017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9C7E6-4647-49F2-9D65-DDF2FD977959}" type="slidenum">
              <a:rPr lang="en-US" smtClean="0"/>
              <a:t>‹#›</a:t>
            </a:fld>
            <a:endParaRPr lang="en-US"/>
          </a:p>
        </p:txBody>
      </p:sp>
    </p:spTree>
    <p:extLst>
      <p:ext uri="{BB962C8B-B14F-4D97-AF65-F5344CB8AC3E}">
        <p14:creationId xmlns:p14="http://schemas.microsoft.com/office/powerpoint/2010/main" val="216923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wmf"/><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 y="1600200"/>
            <a:ext cx="9448800" cy="1569660"/>
          </a:xfrm>
          <a:prstGeom prst="rect">
            <a:avLst/>
          </a:prstGeom>
          <a:solidFill>
            <a:schemeClr val="accent1">
              <a:lumMod val="20000"/>
              <a:lumOff val="80000"/>
            </a:schemeClr>
          </a:solidFill>
          <a:ln w="76200">
            <a:solidFill>
              <a:schemeClr val="accent6">
                <a:lumMod val="75000"/>
              </a:schemeClr>
            </a:solidFill>
          </a:ln>
        </p:spPr>
        <p:txBody>
          <a:bodyPr wrap="square">
            <a:spAutoFit/>
          </a:bodyPr>
          <a:lstStyle/>
          <a:p>
            <a:pPr algn="ctr"/>
            <a:endParaRPr lang="en-GB" sz="3200" b="1" dirty="0" smtClean="0">
              <a:solidFill>
                <a:schemeClr val="tx2"/>
              </a:solidFill>
            </a:endParaRPr>
          </a:p>
          <a:p>
            <a:pPr algn="ctr"/>
            <a:r>
              <a:rPr lang="en-GB" sz="3200" b="1" dirty="0" smtClean="0">
                <a:solidFill>
                  <a:schemeClr val="tx2"/>
                </a:solidFill>
              </a:rPr>
              <a:t>Opportunities in the Second </a:t>
            </a:r>
            <a:r>
              <a:rPr lang="en-GB" sz="3200" b="1" dirty="0">
                <a:solidFill>
                  <a:schemeClr val="tx2"/>
                </a:solidFill>
              </a:rPr>
              <a:t>Year of Life (2YL</a:t>
            </a:r>
            <a:r>
              <a:rPr lang="en-GB" sz="3200" b="1" dirty="0" smtClean="0">
                <a:solidFill>
                  <a:schemeClr val="tx2"/>
                </a:solidFill>
              </a:rPr>
              <a:t>)</a:t>
            </a:r>
          </a:p>
          <a:p>
            <a:pPr algn="ctr"/>
            <a:endParaRPr lang="en-US" sz="3200" dirty="0">
              <a:solidFill>
                <a:schemeClr val="tx2"/>
              </a:solidFill>
            </a:endParaRPr>
          </a:p>
        </p:txBody>
      </p:sp>
      <p:sp>
        <p:nvSpPr>
          <p:cNvPr id="6" name="Subtitle 5"/>
          <p:cNvSpPr>
            <a:spLocks noGrp="1"/>
          </p:cNvSpPr>
          <p:nvPr>
            <p:ph type="subTitle" idx="1"/>
          </p:nvPr>
        </p:nvSpPr>
        <p:spPr>
          <a:xfrm>
            <a:off x="208507" y="4038600"/>
            <a:ext cx="8991600" cy="1371600"/>
          </a:xfrm>
        </p:spPr>
        <p:txBody>
          <a:bodyPr>
            <a:noAutofit/>
          </a:bodyPr>
          <a:lstStyle/>
          <a:p>
            <a:pPr>
              <a:spcBef>
                <a:spcPts val="0"/>
              </a:spcBef>
            </a:pPr>
            <a:r>
              <a:rPr lang="en-GB" sz="2200" dirty="0" smtClean="0">
                <a:solidFill>
                  <a:schemeClr val="tx2">
                    <a:lumMod val="75000"/>
                  </a:schemeClr>
                </a:solidFill>
              </a:rPr>
              <a:t>Karen Hennessey, WHO HQ</a:t>
            </a:r>
          </a:p>
          <a:p>
            <a:pPr>
              <a:spcBef>
                <a:spcPts val="0"/>
              </a:spcBef>
            </a:pPr>
            <a:r>
              <a:rPr lang="en-GB" sz="2200" dirty="0" smtClean="0">
                <a:solidFill>
                  <a:schemeClr val="tx2">
                    <a:lumMod val="75000"/>
                  </a:schemeClr>
                </a:solidFill>
              </a:rPr>
              <a:t>Measles &amp; Rubella Initiative Partner’s Meeting</a:t>
            </a:r>
          </a:p>
          <a:p>
            <a:pPr>
              <a:spcBef>
                <a:spcPts val="0"/>
              </a:spcBef>
            </a:pPr>
            <a:r>
              <a:rPr lang="en-GB" sz="2200" dirty="0" smtClean="0">
                <a:solidFill>
                  <a:schemeClr val="tx2">
                    <a:lumMod val="75000"/>
                  </a:schemeClr>
                </a:solidFill>
              </a:rPr>
              <a:t>Washington DC, </a:t>
            </a:r>
          </a:p>
          <a:p>
            <a:pPr>
              <a:spcBef>
                <a:spcPts val="0"/>
              </a:spcBef>
            </a:pPr>
            <a:r>
              <a:rPr lang="en-GB" sz="2200" dirty="0" smtClean="0">
                <a:solidFill>
                  <a:schemeClr val="tx2">
                    <a:lumMod val="75000"/>
                  </a:schemeClr>
                </a:solidFill>
              </a:rPr>
              <a:t>7-8 September 2017</a:t>
            </a:r>
          </a:p>
          <a:p>
            <a:pPr>
              <a:spcBef>
                <a:spcPts val="0"/>
              </a:spcBef>
            </a:pPr>
            <a:endParaRPr lang="en-US" sz="2000" dirty="0">
              <a:solidFill>
                <a:schemeClr val="tx2">
                  <a:lumMod val="75000"/>
                </a:schemeClr>
              </a:solidFill>
            </a:endParaRPr>
          </a:p>
        </p:txBody>
      </p:sp>
    </p:spTree>
    <p:extLst>
      <p:ext uri="{BB962C8B-B14F-4D97-AF65-F5344CB8AC3E}">
        <p14:creationId xmlns:p14="http://schemas.microsoft.com/office/powerpoint/2010/main" val="132883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tx2">
              <a:lumMod val="60000"/>
              <a:lumOff val="40000"/>
            </a:schemeClr>
          </a:solidFill>
        </p:spPr>
        <p:txBody>
          <a:bodyPr>
            <a:spAutoFit/>
          </a:bodyPr>
          <a:lstStyle/>
          <a:p>
            <a:pPr algn="ctr" fontAlgn="auto">
              <a:spcBef>
                <a:spcPts val="0"/>
              </a:spcBef>
              <a:spcAft>
                <a:spcPts val="0"/>
              </a:spcAft>
              <a:defRPr/>
            </a:pPr>
            <a:r>
              <a:rPr lang="en-GB" sz="3600" b="1" dirty="0" smtClean="0">
                <a:solidFill>
                  <a:schemeClr val="bg1"/>
                </a:solidFill>
                <a:latin typeface="+mn-lt"/>
              </a:rPr>
              <a:t>From Cambodia PIE – July 2014</a:t>
            </a:r>
            <a:endParaRPr lang="en-GB" sz="3600" b="1" dirty="0">
              <a:solidFill>
                <a:schemeClr val="bg1"/>
              </a:solidFill>
              <a:latin typeface="+mn-lt"/>
            </a:endParaRPr>
          </a:p>
        </p:txBody>
      </p:sp>
      <p:graphicFrame>
        <p:nvGraphicFramePr>
          <p:cNvPr id="3" name="Content Placeholder 3"/>
          <p:cNvGraphicFramePr>
            <a:graphicFrameLocks noGrp="1"/>
          </p:cNvGraphicFramePr>
          <p:nvPr>
            <p:extLst>
              <p:ext uri="{D42A27DB-BD31-4B8C-83A1-F6EECF244321}">
                <p14:modId xmlns:p14="http://schemas.microsoft.com/office/powerpoint/2010/main" val="2354987787"/>
              </p:ext>
            </p:extLst>
          </p:nvPr>
        </p:nvGraphicFramePr>
        <p:xfrm>
          <a:off x="404812" y="1066800"/>
          <a:ext cx="8334375" cy="4739630"/>
        </p:xfrm>
        <a:graphic>
          <a:graphicData uri="http://schemas.openxmlformats.org/drawingml/2006/table">
            <a:tbl>
              <a:tblPr/>
              <a:tblGrid>
                <a:gridCol w="4700588"/>
                <a:gridCol w="3633787"/>
              </a:tblGrid>
              <a:tr h="473963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lvl="0" rtl="0"/>
                      <a:r>
                        <a:rPr lang="en-US" sz="2800" kern="1200" dirty="0" smtClean="0">
                          <a:solidFill>
                            <a:schemeClr val="tx1"/>
                          </a:solidFill>
                          <a:effectLst/>
                          <a:latin typeface="Calibri" pitchFamily="34" charset="0"/>
                          <a:ea typeface="+mn-ea"/>
                          <a:cs typeface="+mn-cs"/>
                        </a:rPr>
                        <a:t>‘Many health center staff administered M18 but were not </a:t>
                      </a:r>
                      <a:r>
                        <a:rPr lang="en-US" sz="2800" b="1" kern="1200" dirty="0" smtClean="0">
                          <a:solidFill>
                            <a:schemeClr val="tx1"/>
                          </a:solidFill>
                          <a:effectLst/>
                          <a:latin typeface="Calibri" pitchFamily="34" charset="0"/>
                          <a:ea typeface="+mn-ea"/>
                          <a:cs typeface="+mn-cs"/>
                        </a:rPr>
                        <a:t>reporting</a:t>
                      </a:r>
                      <a:r>
                        <a:rPr lang="en-US" sz="2800" kern="1200" dirty="0" smtClean="0">
                          <a:solidFill>
                            <a:schemeClr val="tx1"/>
                          </a:solidFill>
                          <a:effectLst/>
                          <a:latin typeface="Calibri" pitchFamily="34" charset="0"/>
                          <a:ea typeface="+mn-ea"/>
                          <a:cs typeface="+mn-cs"/>
                        </a:rPr>
                        <a:t> (due to lack of column in monthly report); some were </a:t>
                      </a:r>
                      <a:r>
                        <a:rPr lang="en-US" sz="2800" b="1" kern="1200" dirty="0" smtClean="0">
                          <a:solidFill>
                            <a:schemeClr val="tx1"/>
                          </a:solidFill>
                          <a:effectLst/>
                          <a:latin typeface="Calibri" pitchFamily="34" charset="0"/>
                          <a:ea typeface="+mn-ea"/>
                          <a:cs typeface="+mn-cs"/>
                        </a:rPr>
                        <a:t>recording</a:t>
                      </a:r>
                      <a:r>
                        <a:rPr lang="en-US" sz="2800" kern="1200" dirty="0" smtClean="0">
                          <a:solidFill>
                            <a:schemeClr val="tx1"/>
                          </a:solidFill>
                          <a:effectLst/>
                          <a:latin typeface="Calibri" pitchFamily="34" charset="0"/>
                          <a:ea typeface="+mn-ea"/>
                          <a:cs typeface="+mn-cs"/>
                        </a:rPr>
                        <a:t> M18 administered in the observation column, while</a:t>
                      </a:r>
                    </a:p>
                    <a:p>
                      <a:r>
                        <a:rPr lang="en-US" sz="2800" kern="1200" dirty="0" smtClean="0">
                          <a:solidFill>
                            <a:schemeClr val="tx1"/>
                          </a:solidFill>
                          <a:effectLst/>
                          <a:latin typeface="Calibri" pitchFamily="34" charset="0"/>
                          <a:ea typeface="+mn-ea"/>
                          <a:cs typeface="+mn-cs"/>
                        </a:rPr>
                        <a:t>others were not recording at all.‘</a:t>
                      </a: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GB" sz="2800" kern="1200" baseline="0" dirty="0" smtClean="0">
                          <a:solidFill>
                            <a:schemeClr val="tx1"/>
                          </a:solidFill>
                          <a:effectLst/>
                          <a:latin typeface="Calibri" pitchFamily="34" charset="0"/>
                          <a:ea typeface="+mn-ea"/>
                          <a:cs typeface="+mn-cs"/>
                        </a:rPr>
                        <a:t>‘The format of the vaccination card </a:t>
                      </a:r>
                      <a:r>
                        <a:rPr lang="en-GB" sz="2800" kern="1200" dirty="0" smtClean="0">
                          <a:solidFill>
                            <a:schemeClr val="tx1"/>
                          </a:solidFill>
                          <a:effectLst/>
                          <a:latin typeface="Calibri" pitchFamily="34" charset="0"/>
                          <a:ea typeface="+mn-ea"/>
                          <a:cs typeface="+mn-cs"/>
                        </a:rPr>
                        <a:t>may affect the correct understanding on M18</a:t>
                      </a:r>
                      <a:r>
                        <a:rPr lang="en-GB" sz="2800" kern="1200" baseline="0" dirty="0" smtClean="0">
                          <a:solidFill>
                            <a:schemeClr val="tx1"/>
                          </a:solidFill>
                          <a:effectLst/>
                          <a:latin typeface="Calibri" pitchFamily="34" charset="0"/>
                          <a:ea typeface="+mn-ea"/>
                          <a:cs typeface="+mn-cs"/>
                        </a:rPr>
                        <a:t> </a:t>
                      </a:r>
                      <a:r>
                        <a:rPr lang="en-GB" sz="2800" kern="1200" dirty="0" smtClean="0">
                          <a:solidFill>
                            <a:schemeClr val="tx1"/>
                          </a:solidFill>
                          <a:effectLst/>
                          <a:latin typeface="Calibri" pitchFamily="34" charset="0"/>
                          <a:ea typeface="+mn-ea"/>
                          <a:cs typeface="+mn-cs"/>
                        </a:rPr>
                        <a:t>among mothers’</a:t>
                      </a: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69807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ally Sheet (2)"/>
          <p:cNvPicPr>
            <a:picLocks noChangeAspect="1" noChangeArrowheads="1"/>
          </p:cNvPicPr>
          <p:nvPr/>
        </p:nvPicPr>
        <p:blipFill>
          <a:blip r:embed="rId2">
            <a:extLst>
              <a:ext uri="{28A0092B-C50C-407E-A947-70E740481C1C}">
                <a14:useLocalDpi xmlns:a14="http://schemas.microsoft.com/office/drawing/2010/main" val="0"/>
              </a:ext>
            </a:extLst>
          </a:blip>
          <a:srcRect t="19382" b="35001"/>
          <a:stretch>
            <a:fillRect/>
          </a:stretch>
        </p:blipFill>
        <p:spPr bwMode="auto">
          <a:xfrm>
            <a:off x="1981200" y="1244401"/>
            <a:ext cx="71628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3"/>
          <p:cNvSpPr>
            <a:spLocks noGrp="1"/>
          </p:cNvSpPr>
          <p:nvPr>
            <p:ph type="title"/>
          </p:nvPr>
        </p:nvSpPr>
        <p:spPr>
          <a:xfrm>
            <a:off x="228600" y="152400"/>
            <a:ext cx="8763000" cy="609600"/>
          </a:xfrm>
        </p:spPr>
        <p:txBody>
          <a:bodyPr>
            <a:noAutofit/>
          </a:bodyPr>
          <a:lstStyle/>
          <a:p>
            <a:r>
              <a:rPr lang="en-US" altLang="en-US" sz="3600" b="1" dirty="0" smtClean="0">
                <a:solidFill>
                  <a:srgbClr val="002060"/>
                </a:solidFill>
                <a:latin typeface="Gill Sans MT" panose="020B0502020104020203" pitchFamily="34" charset="0"/>
              </a:rPr>
              <a:t>Tanzania tally sheet</a:t>
            </a:r>
          </a:p>
        </p:txBody>
      </p:sp>
      <p:sp>
        <p:nvSpPr>
          <p:cNvPr id="3076" name="Rectangle 4"/>
          <p:cNvSpPr>
            <a:spLocks noChangeArrowheads="1"/>
          </p:cNvSpPr>
          <p:nvPr/>
        </p:nvSpPr>
        <p:spPr bwMode="auto">
          <a:xfrm>
            <a:off x="228600" y="2590800"/>
            <a:ext cx="2057400" cy="628647"/>
          </a:xfrm>
          <a:prstGeom prst="rect">
            <a:avLst/>
          </a:prstGeom>
          <a:solidFill>
            <a:schemeClr val="accent1">
              <a:lumMod val="75000"/>
            </a:schemeClr>
          </a:solidFill>
          <a:ln w="28575">
            <a:solidFill>
              <a:schemeClr val="accent1">
                <a:lumMod val="75000"/>
              </a:schemeClr>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ts val="1000"/>
              </a:spcAft>
              <a:buFontTx/>
              <a:buNone/>
            </a:pPr>
            <a:r>
              <a:rPr lang="en-US" altLang="en-US" sz="1400" b="1" dirty="0">
                <a:solidFill>
                  <a:srgbClr val="FFFFFF"/>
                </a:solidFill>
                <a:effectLst>
                  <a:outerShdw blurRad="38100" dist="38100" dir="2700000" algn="tl">
                    <a:srgbClr val="000000">
                      <a:alpha val="43137"/>
                    </a:srgbClr>
                  </a:outerShdw>
                </a:effectLst>
              </a:rPr>
              <a:t>MR </a:t>
            </a:r>
            <a:r>
              <a:rPr lang="en-US" altLang="en-US" sz="1400" b="1" dirty="0" smtClean="0">
                <a:solidFill>
                  <a:srgbClr val="FFFFFF"/>
                </a:solidFill>
                <a:effectLst>
                  <a:outerShdw blurRad="38100" dist="38100" dir="2700000" algn="tl">
                    <a:srgbClr val="000000">
                      <a:alpha val="43137"/>
                    </a:srgbClr>
                  </a:outerShdw>
                </a:effectLst>
              </a:rPr>
              <a:t>1, </a:t>
            </a:r>
            <a:r>
              <a:rPr lang="en-US" altLang="en-US" sz="1400" b="1" dirty="0">
                <a:solidFill>
                  <a:srgbClr val="FFFFFF"/>
                </a:solidFill>
                <a:effectLst>
                  <a:outerShdw blurRad="38100" dist="38100" dir="2700000" algn="tl">
                    <a:srgbClr val="000000">
                      <a:alpha val="43137"/>
                    </a:srgbClr>
                  </a:outerShdw>
                </a:effectLst>
              </a:rPr>
              <a:t>&lt;1 year, WITHIN  the service area</a:t>
            </a:r>
            <a:endParaRPr lang="en-US" altLang="en-US" sz="1400" dirty="0">
              <a:solidFill>
                <a:srgbClr val="FFFFFF"/>
              </a:solidFill>
              <a:effectLst>
                <a:outerShdw blurRad="38100" dist="38100" dir="2700000" algn="tl">
                  <a:srgbClr val="000000">
                    <a:alpha val="43137"/>
                  </a:srgbClr>
                </a:outerShdw>
              </a:effectLst>
            </a:endParaRPr>
          </a:p>
        </p:txBody>
      </p:sp>
      <p:sp>
        <p:nvSpPr>
          <p:cNvPr id="3077" name="Rectangle 5"/>
          <p:cNvSpPr>
            <a:spLocks noChangeArrowheads="1"/>
          </p:cNvSpPr>
          <p:nvPr/>
        </p:nvSpPr>
        <p:spPr bwMode="auto">
          <a:xfrm>
            <a:off x="228600" y="3571878"/>
            <a:ext cx="2057400" cy="466722"/>
          </a:xfrm>
          <a:prstGeom prst="rect">
            <a:avLst/>
          </a:prstGeom>
          <a:solidFill>
            <a:schemeClr val="accent1">
              <a:lumMod val="75000"/>
            </a:schemeClr>
          </a:solidFill>
          <a:ln w="28575">
            <a:solidFill>
              <a:schemeClr val="accent1">
                <a:lumMod val="75000"/>
              </a:schemeClr>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ts val="1000"/>
              </a:spcAft>
              <a:buFontTx/>
              <a:buNone/>
            </a:pPr>
            <a:r>
              <a:rPr lang="en-US" altLang="en-US" sz="1400" b="1" dirty="0" smtClean="0">
                <a:solidFill>
                  <a:srgbClr val="FFFFFF"/>
                </a:solidFill>
                <a:effectLst>
                  <a:outerShdw blurRad="38100" dist="38100" dir="2700000" algn="tl">
                    <a:srgbClr val="000000">
                      <a:alpha val="43137"/>
                    </a:srgbClr>
                  </a:outerShdw>
                </a:effectLst>
              </a:rPr>
              <a:t>MR 1, </a:t>
            </a:r>
            <a:r>
              <a:rPr lang="en-US" altLang="en-US" sz="1400" b="1" dirty="0">
                <a:solidFill>
                  <a:srgbClr val="FFFFFF"/>
                </a:solidFill>
                <a:effectLst>
                  <a:outerShdw blurRad="38100" dist="38100" dir="2700000" algn="tl">
                    <a:srgbClr val="000000">
                      <a:alpha val="43137"/>
                    </a:srgbClr>
                  </a:outerShdw>
                </a:effectLst>
              </a:rPr>
              <a:t>&lt;1 year, OUTSIDE the service area</a:t>
            </a:r>
            <a:endParaRPr lang="en-US" altLang="en-US" sz="1400" dirty="0">
              <a:solidFill>
                <a:srgbClr val="FFFFFF"/>
              </a:solidFill>
              <a:effectLst>
                <a:outerShdw blurRad="38100" dist="38100" dir="2700000" algn="tl">
                  <a:srgbClr val="000000">
                    <a:alpha val="43137"/>
                  </a:srgbClr>
                </a:outerShdw>
              </a:effectLst>
            </a:endParaRPr>
          </a:p>
        </p:txBody>
      </p:sp>
      <p:sp>
        <p:nvSpPr>
          <p:cNvPr id="3078" name="Rectangle 6"/>
          <p:cNvSpPr>
            <a:spLocks noChangeArrowheads="1"/>
          </p:cNvSpPr>
          <p:nvPr/>
        </p:nvSpPr>
        <p:spPr bwMode="auto">
          <a:xfrm>
            <a:off x="228600" y="4191000"/>
            <a:ext cx="2057400" cy="609600"/>
          </a:xfrm>
          <a:prstGeom prst="rect">
            <a:avLst/>
          </a:prstGeom>
          <a:solidFill>
            <a:schemeClr val="accent1">
              <a:lumMod val="75000"/>
            </a:schemeClr>
          </a:solidFill>
          <a:ln w="28575">
            <a:solidFill>
              <a:schemeClr val="accent1">
                <a:lumMod val="75000"/>
              </a:schemeClr>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ts val="1000"/>
              </a:spcAft>
              <a:buFontTx/>
              <a:buNone/>
            </a:pPr>
            <a:r>
              <a:rPr lang="en-US" altLang="en-US" sz="1400" b="1" dirty="0">
                <a:solidFill>
                  <a:srgbClr val="FFFFFF"/>
                </a:solidFill>
                <a:effectLst>
                  <a:outerShdw blurRad="38100" dist="38100" dir="2700000" algn="tl">
                    <a:srgbClr val="000000">
                      <a:alpha val="43137"/>
                    </a:srgbClr>
                  </a:outerShdw>
                </a:effectLst>
              </a:rPr>
              <a:t>MR </a:t>
            </a:r>
            <a:r>
              <a:rPr lang="en-US" altLang="en-US" sz="1400" b="1" dirty="0" smtClean="0">
                <a:solidFill>
                  <a:srgbClr val="FFFFFF"/>
                </a:solidFill>
                <a:effectLst>
                  <a:outerShdw blurRad="38100" dist="38100" dir="2700000" algn="tl">
                    <a:srgbClr val="000000">
                      <a:alpha val="43137"/>
                    </a:srgbClr>
                  </a:outerShdw>
                </a:effectLst>
              </a:rPr>
              <a:t>2, </a:t>
            </a:r>
            <a:r>
              <a:rPr lang="en-US" altLang="en-US" sz="1400" b="1" dirty="0">
                <a:solidFill>
                  <a:srgbClr val="FFFFFF"/>
                </a:solidFill>
                <a:effectLst>
                  <a:outerShdw blurRad="38100" dist="38100" dir="2700000" algn="tl">
                    <a:srgbClr val="000000">
                      <a:alpha val="43137"/>
                    </a:srgbClr>
                  </a:outerShdw>
                </a:effectLst>
              </a:rPr>
              <a:t>18+ months, WITHIN  the service area</a:t>
            </a:r>
            <a:endParaRPr lang="en-US" altLang="en-US" sz="1400" dirty="0">
              <a:solidFill>
                <a:srgbClr val="FFFFFF"/>
              </a:solidFill>
              <a:effectLst>
                <a:outerShdw blurRad="38100" dist="38100" dir="2700000" algn="tl">
                  <a:srgbClr val="000000">
                    <a:alpha val="43137"/>
                  </a:srgbClr>
                </a:outerShdw>
              </a:effectLst>
            </a:endParaRPr>
          </a:p>
        </p:txBody>
      </p:sp>
      <p:sp>
        <p:nvSpPr>
          <p:cNvPr id="3079" name="Rectangle 7"/>
          <p:cNvSpPr>
            <a:spLocks noChangeArrowheads="1"/>
          </p:cNvSpPr>
          <p:nvPr/>
        </p:nvSpPr>
        <p:spPr bwMode="auto">
          <a:xfrm>
            <a:off x="228600" y="5257800"/>
            <a:ext cx="2057400" cy="587378"/>
          </a:xfrm>
          <a:prstGeom prst="rect">
            <a:avLst/>
          </a:prstGeom>
          <a:solidFill>
            <a:schemeClr val="accent1">
              <a:lumMod val="75000"/>
            </a:schemeClr>
          </a:solidFill>
          <a:ln w="28575">
            <a:solidFill>
              <a:schemeClr val="accent1">
                <a:lumMod val="75000"/>
              </a:schemeClr>
            </a:solidFill>
            <a:miter lim="800000"/>
            <a:headEnd/>
            <a:tailEnd/>
          </a:ln>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spcAft>
                <a:spcPts val="1000"/>
              </a:spcAft>
              <a:buFontTx/>
              <a:buNone/>
            </a:pPr>
            <a:r>
              <a:rPr lang="en-US" altLang="en-US" sz="1400" b="1" dirty="0">
                <a:solidFill>
                  <a:srgbClr val="FFFFFF"/>
                </a:solidFill>
                <a:effectLst>
                  <a:outerShdw blurRad="38100" dist="38100" dir="2700000" algn="tl">
                    <a:srgbClr val="000000">
                      <a:alpha val="43137"/>
                    </a:srgbClr>
                  </a:outerShdw>
                </a:effectLst>
              </a:rPr>
              <a:t>MR </a:t>
            </a:r>
            <a:r>
              <a:rPr lang="en-US" altLang="en-US" sz="1400" b="1" dirty="0" smtClean="0">
                <a:solidFill>
                  <a:srgbClr val="FFFFFF"/>
                </a:solidFill>
                <a:effectLst>
                  <a:outerShdw blurRad="38100" dist="38100" dir="2700000" algn="tl">
                    <a:srgbClr val="000000">
                      <a:alpha val="43137"/>
                    </a:srgbClr>
                  </a:outerShdw>
                </a:effectLst>
              </a:rPr>
              <a:t>2</a:t>
            </a:r>
            <a:r>
              <a:rPr lang="en-US" altLang="en-US" sz="1400" b="1" dirty="0">
                <a:solidFill>
                  <a:srgbClr val="FFFFFF"/>
                </a:solidFill>
                <a:effectLst>
                  <a:outerShdw blurRad="38100" dist="38100" dir="2700000" algn="tl">
                    <a:srgbClr val="000000">
                      <a:alpha val="43137"/>
                    </a:srgbClr>
                  </a:outerShdw>
                </a:effectLst>
              </a:rPr>
              <a:t>, 18+ months , OUTSIDE the service area</a:t>
            </a:r>
            <a:endParaRPr lang="en-US" altLang="en-US" sz="1400" dirty="0">
              <a:solidFill>
                <a:srgbClr val="FFFFFF"/>
              </a:solidFill>
              <a:effectLst>
                <a:outerShdw blurRad="38100" dist="38100" dir="2700000" algn="tl">
                  <a:srgbClr val="000000">
                    <a:alpha val="43137"/>
                  </a:srgbClr>
                </a:outerShdw>
              </a:effectLst>
            </a:endParaRPr>
          </a:p>
        </p:txBody>
      </p:sp>
      <p:sp>
        <p:nvSpPr>
          <p:cNvPr id="9" name="Rectangle 8"/>
          <p:cNvSpPr/>
          <p:nvPr/>
        </p:nvSpPr>
        <p:spPr>
          <a:xfrm>
            <a:off x="4343400" y="968379"/>
            <a:ext cx="2209800" cy="25399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FF"/>
                </a:solidFill>
                <a:effectLst>
                  <a:outerShdw blurRad="38100" dist="38100" dir="2700000" algn="tl">
                    <a:srgbClr val="000000">
                      <a:alpha val="43137"/>
                    </a:srgbClr>
                  </a:outerShdw>
                </a:effectLst>
              </a:rPr>
              <a:t>Male</a:t>
            </a:r>
          </a:p>
        </p:txBody>
      </p:sp>
      <p:sp>
        <p:nvSpPr>
          <p:cNvPr id="12" name="Rectangle 11"/>
          <p:cNvSpPr/>
          <p:nvPr/>
        </p:nvSpPr>
        <p:spPr>
          <a:xfrm>
            <a:off x="6578600" y="968379"/>
            <a:ext cx="2184400" cy="253999"/>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rgbClr val="FFFFFF"/>
                </a:solidFill>
                <a:effectLst>
                  <a:outerShdw blurRad="38100" dist="38100" dir="2700000" algn="tl">
                    <a:srgbClr val="000000">
                      <a:alpha val="43137"/>
                    </a:srgbClr>
                  </a:outerShdw>
                </a:effectLst>
              </a:rPr>
              <a:t>Female</a:t>
            </a:r>
          </a:p>
        </p:txBody>
      </p:sp>
      <p:sp>
        <p:nvSpPr>
          <p:cNvPr id="3" name="Rectangle 2"/>
          <p:cNvSpPr/>
          <p:nvPr/>
        </p:nvSpPr>
        <p:spPr>
          <a:xfrm>
            <a:off x="2286000" y="2565400"/>
            <a:ext cx="6705600" cy="3279778"/>
          </a:xfrm>
          <a:prstGeom prst="rect">
            <a:avLst/>
          </a:prstGeom>
          <a:solidFill>
            <a:srgbClr val="FFFF00">
              <a:alpha val="31765"/>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ular Callout 3"/>
          <p:cNvSpPr/>
          <p:nvPr/>
        </p:nvSpPr>
        <p:spPr>
          <a:xfrm>
            <a:off x="914400" y="5966728"/>
            <a:ext cx="7467600" cy="652176"/>
          </a:xfrm>
          <a:prstGeom prst="wedgeRectCallout">
            <a:avLst>
              <a:gd name="adj1" fmla="val 15157"/>
              <a:gd name="adj2" fmla="val -52205"/>
            </a:avLst>
          </a:prstGeom>
          <a:solidFill>
            <a:schemeClr val="bg1"/>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2">
                    <a:lumMod val="50000"/>
                  </a:schemeClr>
                </a:solidFill>
                <a:latin typeface="Gill Sans MT" panose="020B0502020104020203" pitchFamily="34" charset="0"/>
              </a:rPr>
              <a:t>No place to record MR1 given after 12 months of age </a:t>
            </a:r>
          </a:p>
        </p:txBody>
      </p:sp>
    </p:spTree>
    <p:extLst>
      <p:ext uri="{BB962C8B-B14F-4D97-AF65-F5344CB8AC3E}">
        <p14:creationId xmlns:p14="http://schemas.microsoft.com/office/powerpoint/2010/main" val="1529295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tx2">
              <a:lumMod val="60000"/>
              <a:lumOff val="40000"/>
            </a:schemeClr>
          </a:solidFill>
        </p:spPr>
        <p:txBody>
          <a:bodyPr>
            <a:spAutoFit/>
          </a:bodyPr>
          <a:lstStyle/>
          <a:p>
            <a:pPr algn="ctr" fontAlgn="auto">
              <a:spcBef>
                <a:spcPts val="0"/>
              </a:spcBef>
              <a:spcAft>
                <a:spcPts val="0"/>
              </a:spcAft>
              <a:defRPr/>
            </a:pPr>
            <a:r>
              <a:rPr lang="en-GB" sz="3600" b="1" dirty="0" smtClean="0">
                <a:solidFill>
                  <a:schemeClr val="bg1"/>
                </a:solidFill>
                <a:latin typeface="+mn-lt"/>
              </a:rPr>
              <a:t>From Ghana PIE – Aug 2013</a:t>
            </a:r>
            <a:endParaRPr lang="en-GB" sz="3600" b="1" dirty="0">
              <a:solidFill>
                <a:schemeClr val="bg1"/>
              </a:solidFill>
              <a:latin typeface="+mn-lt"/>
            </a:endParaRPr>
          </a:p>
        </p:txBody>
      </p:sp>
      <p:graphicFrame>
        <p:nvGraphicFramePr>
          <p:cNvPr id="3" name="Content Placeholder 3"/>
          <p:cNvGraphicFramePr>
            <a:graphicFrameLocks noGrp="1"/>
          </p:cNvGraphicFramePr>
          <p:nvPr>
            <p:extLst>
              <p:ext uri="{D42A27DB-BD31-4B8C-83A1-F6EECF244321}">
                <p14:modId xmlns:p14="http://schemas.microsoft.com/office/powerpoint/2010/main" val="3441986565"/>
              </p:ext>
            </p:extLst>
          </p:nvPr>
        </p:nvGraphicFramePr>
        <p:xfrm>
          <a:off x="304799" y="762000"/>
          <a:ext cx="8610601" cy="5273776"/>
        </p:xfrm>
        <a:graphic>
          <a:graphicData uri="http://schemas.openxmlformats.org/drawingml/2006/table">
            <a:tbl>
              <a:tblPr/>
              <a:tblGrid>
                <a:gridCol w="8610601"/>
              </a:tblGrid>
              <a:tr h="2151142">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eaLnBrk="1" hangingPunct="1">
                        <a:buFont typeface="Arial" pitchFamily="34" charset="0"/>
                        <a:buNone/>
                      </a:pPr>
                      <a:r>
                        <a:rPr lang="en-US" altLang="en-US" sz="2800" dirty="0" smtClean="0">
                          <a:latin typeface="Calibri" pitchFamily="34" charset="0"/>
                        </a:rPr>
                        <a:t>Vaccinating at 18 months is challenging and requires innovative strategies:</a:t>
                      </a:r>
                    </a:p>
                    <a:p>
                      <a:pPr marL="457200" indent="-457200" eaLnBrk="1" hangingPunct="1">
                        <a:buFont typeface="Arial" pitchFamily="34" charset="0"/>
                        <a:buChar char="•"/>
                      </a:pPr>
                      <a:r>
                        <a:rPr lang="en-US" altLang="en-US" sz="2800" dirty="0" smtClean="0">
                          <a:latin typeface="Calibri" pitchFamily="34" charset="0"/>
                        </a:rPr>
                        <a:t>Importance of an effective communication strategy</a:t>
                      </a:r>
                    </a:p>
                    <a:p>
                      <a:pPr marL="457200" indent="-457200" eaLnBrk="1" hangingPunct="1">
                        <a:buFont typeface="Arial" pitchFamily="34" charset="0"/>
                        <a:buChar char="•"/>
                      </a:pPr>
                      <a:r>
                        <a:rPr lang="en-US" altLang="en-US" sz="2800" dirty="0" smtClean="0">
                          <a:latin typeface="Calibri" pitchFamily="34" charset="0"/>
                        </a:rPr>
                        <a:t>Integration with other programs critical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030458">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5" name="Picture 2" descr="D:\PIE Ghana Docs Aug 2013\PIE photos\DSC014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117398"/>
            <a:ext cx="5029200" cy="2826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79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tx2">
              <a:lumMod val="60000"/>
              <a:lumOff val="40000"/>
            </a:schemeClr>
          </a:solidFill>
        </p:spPr>
        <p:txBody>
          <a:bodyPr>
            <a:spAutoFit/>
          </a:bodyPr>
          <a:lstStyle/>
          <a:p>
            <a:pPr algn="ctr" fontAlgn="auto">
              <a:spcBef>
                <a:spcPts val="0"/>
              </a:spcBef>
              <a:spcAft>
                <a:spcPts val="0"/>
              </a:spcAft>
              <a:defRPr/>
            </a:pPr>
            <a:r>
              <a:rPr lang="en-GB" sz="3600" b="1" dirty="0" smtClean="0">
                <a:solidFill>
                  <a:schemeClr val="bg1"/>
                </a:solidFill>
                <a:latin typeface="+mn-lt"/>
              </a:rPr>
              <a:t>From Tanzania MCV2 PIE – July 2015</a:t>
            </a:r>
            <a:endParaRPr lang="en-GB" sz="3600" b="1" dirty="0">
              <a:solidFill>
                <a:schemeClr val="bg1"/>
              </a:solidFill>
              <a:latin typeface="+mn-lt"/>
            </a:endParaRPr>
          </a:p>
        </p:txBody>
      </p:sp>
      <p:graphicFrame>
        <p:nvGraphicFramePr>
          <p:cNvPr id="3" name="Content Placeholder 3"/>
          <p:cNvGraphicFramePr>
            <a:graphicFrameLocks noGrp="1"/>
          </p:cNvGraphicFramePr>
          <p:nvPr>
            <p:extLst>
              <p:ext uri="{D42A27DB-BD31-4B8C-83A1-F6EECF244321}">
                <p14:modId xmlns:p14="http://schemas.microsoft.com/office/powerpoint/2010/main" val="21038563"/>
              </p:ext>
            </p:extLst>
          </p:nvPr>
        </p:nvGraphicFramePr>
        <p:xfrm>
          <a:off x="123825" y="1066800"/>
          <a:ext cx="8715375" cy="4739630"/>
        </p:xfrm>
        <a:graphic>
          <a:graphicData uri="http://schemas.openxmlformats.org/drawingml/2006/table">
            <a:tbl>
              <a:tblPr/>
              <a:tblGrid>
                <a:gridCol w="4067175"/>
                <a:gridCol w="4648200"/>
              </a:tblGrid>
              <a:tr h="473963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lvl="0" rtl="0"/>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905000"/>
            <a:ext cx="3871913"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5300" y="1448306"/>
            <a:ext cx="3543300" cy="3539430"/>
          </a:xfrm>
          <a:prstGeom prst="rect">
            <a:avLst/>
          </a:prstGeom>
        </p:spPr>
        <p:txBody>
          <a:bodyPr wrap="square">
            <a:spAutoFit/>
          </a:bodyPr>
          <a:lstStyle/>
          <a:p>
            <a:endParaRPr lang="en-US" sz="3200" dirty="0"/>
          </a:p>
          <a:p>
            <a:r>
              <a:rPr lang="en-US" sz="3200" dirty="0" smtClean="0"/>
              <a:t>…reports </a:t>
            </a:r>
            <a:r>
              <a:rPr lang="en-US" sz="3200" dirty="0"/>
              <a:t>of some caregivers being turned away due to insufficient number of children to open MR vial. </a:t>
            </a:r>
          </a:p>
        </p:txBody>
      </p:sp>
    </p:spTree>
    <p:extLst>
      <p:ext uri="{BB962C8B-B14F-4D97-AF65-F5344CB8AC3E}">
        <p14:creationId xmlns:p14="http://schemas.microsoft.com/office/powerpoint/2010/main" val="1701188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tx2">
              <a:lumMod val="60000"/>
              <a:lumOff val="40000"/>
            </a:schemeClr>
          </a:solidFill>
        </p:spPr>
        <p:txBody>
          <a:bodyPr>
            <a:spAutoFit/>
          </a:bodyPr>
          <a:lstStyle/>
          <a:p>
            <a:pPr algn="ctr" fontAlgn="auto">
              <a:spcBef>
                <a:spcPts val="0"/>
              </a:spcBef>
              <a:spcAft>
                <a:spcPts val="0"/>
              </a:spcAft>
              <a:defRPr/>
            </a:pPr>
            <a:r>
              <a:rPr lang="en-GB" sz="3600" b="1" dirty="0" smtClean="0">
                <a:solidFill>
                  <a:schemeClr val="bg1"/>
                </a:solidFill>
                <a:latin typeface="+mn-lt"/>
              </a:rPr>
              <a:t>From Cambodia PIE – July 2014</a:t>
            </a:r>
            <a:endParaRPr lang="en-GB" sz="3600" b="1" dirty="0">
              <a:solidFill>
                <a:schemeClr val="bg1"/>
              </a:solidFill>
              <a:latin typeface="+mn-lt"/>
            </a:endParaRPr>
          </a:p>
        </p:txBody>
      </p:sp>
      <p:graphicFrame>
        <p:nvGraphicFramePr>
          <p:cNvPr id="3" name="Content Placeholder 3"/>
          <p:cNvGraphicFramePr>
            <a:graphicFrameLocks noGrp="1"/>
          </p:cNvGraphicFramePr>
          <p:nvPr>
            <p:extLst>
              <p:ext uri="{D42A27DB-BD31-4B8C-83A1-F6EECF244321}">
                <p14:modId xmlns:p14="http://schemas.microsoft.com/office/powerpoint/2010/main" val="1133829488"/>
              </p:ext>
            </p:extLst>
          </p:nvPr>
        </p:nvGraphicFramePr>
        <p:xfrm>
          <a:off x="123825" y="1066800"/>
          <a:ext cx="8715375" cy="4739630"/>
        </p:xfrm>
        <a:graphic>
          <a:graphicData uri="http://schemas.openxmlformats.org/drawingml/2006/table">
            <a:tbl>
              <a:tblPr/>
              <a:tblGrid>
                <a:gridCol w="4067175"/>
                <a:gridCol w="4648200"/>
              </a:tblGrid>
              <a:tr h="4739630">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kern="1200" dirty="0" smtClean="0">
                          <a:solidFill>
                            <a:schemeClr val="tx1"/>
                          </a:solidFill>
                          <a:effectLst/>
                          <a:latin typeface="Calibri" pitchFamily="34" charset="0"/>
                          <a:ea typeface="+mn-ea"/>
                          <a:cs typeface="+mn-cs"/>
                        </a:rPr>
                        <a:t>‘The necessity for children to be vaccinated </a:t>
                      </a:r>
                      <a:r>
                        <a:rPr lang="en-GB" sz="2800" kern="1200" dirty="0" smtClean="0">
                          <a:solidFill>
                            <a:schemeClr val="tx1"/>
                          </a:solidFill>
                          <a:effectLst/>
                          <a:latin typeface="Calibri" pitchFamily="34" charset="0"/>
                          <a:ea typeface="+mn-ea"/>
                          <a:cs typeface="+mn-cs"/>
                        </a:rPr>
                        <a:t>after the 1</a:t>
                      </a:r>
                      <a:r>
                        <a:rPr lang="en-GB" sz="2800" kern="1200" baseline="30000" dirty="0" smtClean="0">
                          <a:solidFill>
                            <a:schemeClr val="tx1"/>
                          </a:solidFill>
                          <a:effectLst/>
                          <a:latin typeface="Calibri" pitchFamily="34" charset="0"/>
                          <a:ea typeface="+mn-ea"/>
                          <a:cs typeface="+mn-cs"/>
                        </a:rPr>
                        <a:t>st</a:t>
                      </a:r>
                      <a:r>
                        <a:rPr lang="en-GB" sz="2800" kern="1200" dirty="0" smtClean="0">
                          <a:solidFill>
                            <a:schemeClr val="tx1"/>
                          </a:solidFill>
                          <a:effectLst/>
                          <a:latin typeface="Calibri" pitchFamily="34" charset="0"/>
                          <a:ea typeface="+mn-ea"/>
                          <a:cs typeface="+mn-cs"/>
                        </a:rPr>
                        <a:t> birthday </a:t>
                      </a:r>
                      <a:r>
                        <a:rPr lang="en-US" sz="2800" kern="1200" dirty="0" smtClean="0">
                          <a:solidFill>
                            <a:schemeClr val="tx1"/>
                          </a:solidFill>
                          <a:effectLst/>
                          <a:latin typeface="Calibri" pitchFamily="34" charset="0"/>
                          <a:ea typeface="+mn-ea"/>
                          <a:cs typeface="+mn-cs"/>
                        </a:rPr>
                        <a:t>was not well known by many mothers in most villages visited.’</a:t>
                      </a:r>
                      <a:endParaRPr kumimoji="0" lang="en-US" altLang="en-US" sz="2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itchFamily="34" charset="0"/>
                        <a:defRPr sz="2800">
                          <a:solidFill>
                            <a:schemeClr val="tx1"/>
                          </a:solidFill>
                          <a:latin typeface="Calibri" pitchFamily="34" charset="0"/>
                        </a:defRPr>
                      </a:lvl1pPr>
                      <a:lvl2pPr marL="742950" indent="-285750" eaLnBrk="0" hangingPunct="0">
                        <a:spcBef>
                          <a:spcPct val="20000"/>
                        </a:spcBef>
                        <a:buFont typeface="Arial" pitchFamily="34" charset="0"/>
                        <a:defRPr sz="2400">
                          <a:solidFill>
                            <a:schemeClr val="tx1"/>
                          </a:solidFill>
                          <a:latin typeface="Calibri" pitchFamily="34" charset="0"/>
                        </a:defRPr>
                      </a:lvl2pPr>
                      <a:lvl3pPr marL="1143000" indent="-228600" eaLnBrk="0" hangingPunct="0">
                        <a:spcBef>
                          <a:spcPct val="20000"/>
                        </a:spcBef>
                        <a:buFont typeface="Arial" pitchFamily="34" charset="0"/>
                        <a:defRPr sz="2000">
                          <a:solidFill>
                            <a:schemeClr val="tx1"/>
                          </a:solidFill>
                          <a:latin typeface="Calibri" pitchFamily="34" charset="0"/>
                        </a:defRPr>
                      </a:lvl3pPr>
                      <a:lvl4pPr marL="1600200" indent="-228600" eaLnBrk="0" hangingPunct="0">
                        <a:spcBef>
                          <a:spcPct val="20000"/>
                        </a:spcBef>
                        <a:buFont typeface="Arial" pitchFamily="34" charset="0"/>
                        <a:defRPr>
                          <a:solidFill>
                            <a:schemeClr val="tx1"/>
                          </a:solidFill>
                          <a:latin typeface="Calibri" pitchFamily="34" charset="0"/>
                        </a:defRPr>
                      </a:lvl4pPr>
                      <a:lvl5pPr marL="2057400" indent="-228600" eaLnBrk="0" hangingPunct="0">
                        <a:spcBef>
                          <a:spcPct val="20000"/>
                        </a:spcBef>
                        <a:buFont typeface="Arial" pitchFamily="34" charset="0"/>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2800" kern="1200" dirty="0" smtClean="0">
                          <a:solidFill>
                            <a:schemeClr val="tx1"/>
                          </a:solidFill>
                          <a:effectLst/>
                          <a:latin typeface="Calibri" pitchFamily="34" charset="0"/>
                          <a:ea typeface="+mn-ea"/>
                          <a:cs typeface="+mn-cs"/>
                        </a:rPr>
                        <a:t>‘While the relationship </a:t>
                      </a:r>
                      <a:r>
                        <a:rPr lang="en-US" sz="2800" kern="1200" dirty="0" smtClean="0">
                          <a:solidFill>
                            <a:schemeClr val="tx1"/>
                          </a:solidFill>
                          <a:effectLst/>
                          <a:latin typeface="Calibri" pitchFamily="34" charset="0"/>
                          <a:ea typeface="+mn-ea"/>
                          <a:cs typeface="+mn-cs"/>
                        </a:rPr>
                        <a:t>and communication between HC staff and mothers seemed to be very good in the villages visited, t</a:t>
                      </a:r>
                      <a:r>
                        <a:rPr lang="en-GB" sz="2800" kern="1200" dirty="0" smtClean="0">
                          <a:solidFill>
                            <a:schemeClr val="tx1"/>
                          </a:solidFill>
                          <a:effectLst/>
                          <a:latin typeface="Calibri" pitchFamily="34" charset="0"/>
                          <a:ea typeface="+mn-ea"/>
                          <a:cs typeface="+mn-cs"/>
                        </a:rPr>
                        <a:t>he messages from health workers were not always sufficient to motivate mothers or caretakers to seek M18 vaccination for their children.’</a:t>
                      </a:r>
                      <a:endParaRPr lang="en-US" sz="2800" kern="1200" dirty="0" smtClean="0">
                        <a:solidFill>
                          <a:schemeClr val="tx1"/>
                        </a:solidFill>
                        <a:effectLst/>
                        <a:latin typeface="Calibri"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00"/>
                        </a:solidFill>
                        <a:effectLst/>
                        <a:latin typeface="Calibri" pitchFamily="34" charset="0"/>
                      </a:endParaRPr>
                    </a:p>
                  </a:txBody>
                  <a:tcPr marL="91439" marR="91439"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2720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90600" y="685800"/>
            <a:ext cx="7467600" cy="4343400"/>
          </a:xfrm>
          <a:solidFill>
            <a:schemeClr val="accent1">
              <a:lumMod val="20000"/>
              <a:lumOff val="80000"/>
            </a:schemeClr>
          </a:solidFill>
        </p:spPr>
        <p:txBody>
          <a:bodyPr vert="horz" lIns="91440" tIns="45720" rIns="91440" bIns="45720" rtlCol="0" anchor="ctr">
            <a:noAutofit/>
          </a:bodyPr>
          <a:lstStyle/>
          <a:p>
            <a:r>
              <a:rPr lang="en-GB" b="1" dirty="0" smtClean="0">
                <a:solidFill>
                  <a:srgbClr val="002060"/>
                </a:solidFill>
              </a:rPr>
              <a:t>3. </a:t>
            </a:r>
            <a:r>
              <a:rPr lang="en-GB" b="1" dirty="0">
                <a:solidFill>
                  <a:srgbClr val="002060"/>
                </a:solidFill>
              </a:rPr>
              <a:t/>
            </a:r>
            <a:br>
              <a:rPr lang="en-GB" b="1" dirty="0">
                <a:solidFill>
                  <a:srgbClr val="002060"/>
                </a:solidFill>
              </a:rPr>
            </a:br>
            <a:r>
              <a:rPr lang="en-GB" b="1" dirty="0" smtClean="0">
                <a:solidFill>
                  <a:srgbClr val="002060"/>
                </a:solidFill>
              </a:rPr>
              <a:t>Reasons &amp; opportunities for strengthening 2YL platforms</a:t>
            </a:r>
            <a:endParaRPr lang="en-US" altLang="en-US" b="1" dirty="0">
              <a:solidFill>
                <a:srgbClr val="002060"/>
              </a:solidFill>
            </a:endParaRPr>
          </a:p>
        </p:txBody>
      </p:sp>
    </p:spTree>
    <p:extLst>
      <p:ext uri="{BB962C8B-B14F-4D97-AF65-F5344CB8AC3E}">
        <p14:creationId xmlns:p14="http://schemas.microsoft.com/office/powerpoint/2010/main" val="2882009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19200"/>
            <a:ext cx="5562600" cy="990600"/>
          </a:xfrm>
          <a:solidFill>
            <a:schemeClr val="accent1">
              <a:lumMod val="20000"/>
              <a:lumOff val="80000"/>
            </a:schemeClr>
          </a:solidFill>
        </p:spPr>
        <p:txBody>
          <a:bodyPr>
            <a:noAutofit/>
          </a:bodyPr>
          <a:lstStyle/>
          <a:p>
            <a:pPr marL="111125" lvl="1" indent="0">
              <a:spcBef>
                <a:spcPts val="400"/>
              </a:spcBef>
              <a:buNone/>
            </a:pPr>
            <a:r>
              <a:rPr lang="en-GB" altLang="en-US" b="1" dirty="0" smtClean="0">
                <a:solidFill>
                  <a:schemeClr val="tx2"/>
                </a:solidFill>
              </a:rPr>
              <a:t>REASON 1</a:t>
            </a:r>
            <a:r>
              <a:rPr lang="en-GB" altLang="en-US" dirty="0" smtClean="0"/>
              <a:t>:  To accelerate </a:t>
            </a:r>
            <a:r>
              <a:rPr lang="en-GB" altLang="en-US" dirty="0"/>
              <a:t>measles and rubella </a:t>
            </a:r>
            <a:r>
              <a:rPr lang="en-GB" altLang="en-US" dirty="0" smtClean="0"/>
              <a:t>elimination</a:t>
            </a:r>
            <a:endParaRPr lang="en-US" sz="2400" dirty="0"/>
          </a:p>
        </p:txBody>
      </p:sp>
      <p:sp>
        <p:nvSpPr>
          <p:cNvPr id="2" name="Content Placeholder 1"/>
          <p:cNvSpPr>
            <a:spLocks noGrp="1"/>
          </p:cNvSpPr>
          <p:nvPr>
            <p:ph sz="half" idx="1"/>
          </p:nvPr>
        </p:nvSpPr>
        <p:spPr>
          <a:xfrm>
            <a:off x="38100" y="2514600"/>
            <a:ext cx="8877300" cy="3886200"/>
          </a:xfrm>
        </p:spPr>
        <p:txBody>
          <a:bodyPr>
            <a:noAutofit/>
          </a:bodyPr>
          <a:lstStyle/>
          <a:p>
            <a:pPr lvl="1">
              <a:spcBef>
                <a:spcPts val="600"/>
              </a:spcBef>
              <a:spcAft>
                <a:spcPts val="600"/>
              </a:spcAft>
              <a:buFont typeface="Arial" panose="020B0604020202020204" pitchFamily="34" charset="0"/>
              <a:buChar char="•"/>
            </a:pPr>
            <a:r>
              <a:rPr lang="en-GB" altLang="en-US" sz="2200" dirty="0" smtClean="0"/>
              <a:t>Currently, many of the countries with the highest measles endemicity do not have routine MCV2 or have low MCV2. </a:t>
            </a:r>
          </a:p>
          <a:p>
            <a:pPr lvl="1">
              <a:spcBef>
                <a:spcPts val="600"/>
              </a:spcBef>
              <a:spcAft>
                <a:spcPts val="600"/>
              </a:spcAft>
              <a:buFont typeface="Arial" panose="020B0604020202020204" pitchFamily="34" charset="0"/>
              <a:buChar char="•"/>
            </a:pPr>
            <a:r>
              <a:rPr lang="en-GB" altLang="en-US" sz="2200" dirty="0" smtClean="0"/>
              <a:t>For countries that will soon introduce MCV2 means strengthening platforms at the most opportune time – when a country has committed to introducing a 2YL vaccine.</a:t>
            </a:r>
          </a:p>
          <a:p>
            <a:pPr lvl="1">
              <a:spcBef>
                <a:spcPts val="600"/>
              </a:spcBef>
              <a:spcAft>
                <a:spcPts val="600"/>
              </a:spcAft>
              <a:buFont typeface="Arial" panose="020B0604020202020204" pitchFamily="34" charset="0"/>
              <a:buChar char="•"/>
            </a:pPr>
            <a:r>
              <a:rPr lang="en-GB" altLang="en-US" sz="2200" dirty="0" smtClean="0"/>
              <a:t>In addition, </a:t>
            </a:r>
            <a:r>
              <a:rPr lang="en-GB" altLang="en-US" sz="2200" dirty="0" err="1" smtClean="0"/>
              <a:t>Gavi</a:t>
            </a:r>
            <a:r>
              <a:rPr lang="en-GB" altLang="en-US" sz="2200" dirty="0" smtClean="0"/>
              <a:t> countries will be eligible for new vaccine introduction grants.   However, these grants alone will not be enough to  implement activities needed – they will need to be optimized &amp; supplemented to take full advantage of modifying systems  &amp; increasing demand.</a:t>
            </a:r>
          </a:p>
        </p:txBody>
      </p:sp>
      <p:sp>
        <p:nvSpPr>
          <p:cNvPr id="4" name="Rectangle 2"/>
          <p:cNvSpPr>
            <a:spLocks noGrp="1" noChangeArrowheads="1"/>
          </p:cNvSpPr>
          <p:nvPr>
            <p:ph type="title"/>
          </p:nvPr>
        </p:nvSpPr>
        <p:spPr>
          <a:xfrm>
            <a:off x="0" y="76200"/>
            <a:ext cx="9296400" cy="976952"/>
          </a:xfrm>
        </p:spPr>
        <p:txBody>
          <a:bodyPr>
            <a:noAutofit/>
          </a:bodyPr>
          <a:lstStyle/>
          <a:p>
            <a:r>
              <a:rPr lang="en-US" altLang="en-US" sz="3600" b="1" dirty="0" smtClean="0">
                <a:solidFill>
                  <a:schemeClr val="accent1">
                    <a:lumMod val="50000"/>
                  </a:schemeClr>
                </a:solidFill>
              </a:rPr>
              <a:t>Why are strong 2YL platforms are needed?</a:t>
            </a:r>
            <a:endParaRPr lang="en-US" altLang="en-US" sz="3600" b="1" dirty="0">
              <a:solidFill>
                <a:schemeClr val="accent1">
                  <a:lumMod val="50000"/>
                </a:schemeClr>
              </a:solidFill>
            </a:endParaRPr>
          </a:p>
        </p:txBody>
      </p:sp>
      <p:pic>
        <p:nvPicPr>
          <p:cNvPr id="5" name="Shape 4221" descr="https://www.anintegratedworld.com/wp-content/uploads/2015/04/target.jpg"/>
          <p:cNvPicPr preferRelativeResize="0"/>
          <p:nvPr/>
        </p:nvPicPr>
        <p:blipFill rotWithShape="1">
          <a:blip r:embed="rId3">
            <a:alphaModFix/>
          </a:blip>
          <a:srcRect/>
          <a:stretch/>
        </p:blipFill>
        <p:spPr>
          <a:xfrm>
            <a:off x="7010400" y="990600"/>
            <a:ext cx="1371600" cy="1371600"/>
          </a:xfrm>
          <a:prstGeom prst="rect">
            <a:avLst/>
          </a:prstGeom>
          <a:noFill/>
          <a:ln>
            <a:noFill/>
          </a:ln>
        </p:spPr>
      </p:pic>
    </p:spTree>
    <p:extLst>
      <p:ext uri="{BB962C8B-B14F-4D97-AF65-F5344CB8AC3E}">
        <p14:creationId xmlns:p14="http://schemas.microsoft.com/office/powerpoint/2010/main" val="3313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WorldMap"/>
          <p:cNvPicPr>
            <a:picLocks/>
          </p:cNvPicPr>
          <p:nvPr/>
        </p:nvPicPr>
        <p:blipFill>
          <a:blip r:embed="rId3" cstate="print">
            <a:extLst>
              <a:ext uri="{28A0092B-C50C-407E-A947-70E740481C1C}">
                <a14:useLocalDpi xmlns:a14="http://schemas.microsoft.com/office/drawing/2010/main" val="0"/>
              </a:ext>
            </a:extLst>
          </a:blip>
          <a:srcRect l="5585" t="18231" r="9480" b="28621"/>
          <a:stretch>
            <a:fillRect/>
          </a:stretch>
        </p:blipFill>
        <p:spPr bwMode="auto">
          <a:xfrm>
            <a:off x="50800" y="1341437"/>
            <a:ext cx="9055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cNvSpPr>
            <a:spLocks noGrp="1"/>
          </p:cNvSpPr>
          <p:nvPr>
            <p:ph type="title"/>
          </p:nvPr>
        </p:nvSpPr>
        <p:spPr>
          <a:xfrm>
            <a:off x="1955800" y="76200"/>
            <a:ext cx="5842000" cy="1143000"/>
          </a:xfrm>
        </p:spPr>
        <p:txBody>
          <a:bodyPr>
            <a:normAutofit fontScale="90000"/>
          </a:bodyPr>
          <a:lstStyle/>
          <a:p>
            <a:r>
              <a:rPr lang="en-US" altLang="en-US" sz="2400" b="1" dirty="0" smtClean="0">
                <a:solidFill>
                  <a:schemeClr val="accent1">
                    <a:lumMod val="50000"/>
                  </a:schemeClr>
                </a:solidFill>
                <a:latin typeface="Arial" charset="0"/>
              </a:rPr>
              <a:t>MCV2 Introduction Status</a:t>
            </a:r>
            <a:br>
              <a:rPr lang="en-US" altLang="en-US" sz="2400" b="1" dirty="0" smtClean="0">
                <a:solidFill>
                  <a:schemeClr val="accent1">
                    <a:lumMod val="50000"/>
                  </a:schemeClr>
                </a:solidFill>
                <a:latin typeface="Arial" charset="0"/>
              </a:rPr>
            </a:br>
            <a:r>
              <a:rPr lang="en-US" altLang="en-US" sz="2400" b="1" dirty="0" smtClean="0">
                <a:solidFill>
                  <a:schemeClr val="accent1">
                    <a:lumMod val="75000"/>
                  </a:schemeClr>
                </a:solidFill>
                <a:latin typeface="Arial" charset="0"/>
              </a:rPr>
              <a:t>OPPORTUNITY: strengthen 2YL platforms as part of preparing to introduce MCV2</a:t>
            </a:r>
          </a:p>
        </p:txBody>
      </p:sp>
      <p:sp>
        <p:nvSpPr>
          <p:cNvPr id="9220" name="DataSource"/>
          <p:cNvSpPr txBox="1">
            <a:spLocks noChangeArrowheads="1"/>
          </p:cNvSpPr>
          <p:nvPr/>
        </p:nvSpPr>
        <p:spPr bwMode="auto">
          <a:xfrm>
            <a:off x="0" y="6350000"/>
            <a:ext cx="3429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a:latin typeface="Arial" charset="0"/>
              </a:rPr>
              <a:t>Data source: WHO/IVB Database, as of 09 August 2017</a:t>
            </a:r>
          </a:p>
          <a:p>
            <a:r>
              <a:rPr lang="en-US" altLang="en-US" sz="900">
                <a:latin typeface="Arial" charset="0"/>
              </a:rPr>
              <a:t>Map production Immunization Vaccines and Biologicals (IVB),</a:t>
            </a:r>
          </a:p>
          <a:p>
            <a:r>
              <a:rPr lang="en-US" altLang="en-US" sz="900">
                <a:latin typeface="Arial" charset="0"/>
              </a:rPr>
              <a:t>World Health Organization</a:t>
            </a:r>
          </a:p>
        </p:txBody>
      </p:sp>
      <p:sp>
        <p:nvSpPr>
          <p:cNvPr id="9221" name="Disclaimer"/>
          <p:cNvSpPr txBox="1">
            <a:spLocks noChangeArrowheads="1"/>
          </p:cNvSpPr>
          <p:nvPr/>
        </p:nvSpPr>
        <p:spPr bwMode="auto">
          <a:xfrm>
            <a:off x="5772150" y="6240463"/>
            <a:ext cx="3048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600">
                <a:latin typeface="Times New Roman" pitchFamily="18" charset="0"/>
              </a:rPr>
              <a:t>The boundaries and names shown and the designations used on this map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©WHO 2017. All rights reserved.</a:t>
            </a:r>
          </a:p>
        </p:txBody>
      </p:sp>
      <p:sp>
        <p:nvSpPr>
          <p:cNvPr id="5" name="rect_legend"/>
          <p:cNvSpPr/>
          <p:nvPr/>
        </p:nvSpPr>
        <p:spPr>
          <a:xfrm>
            <a:off x="304800" y="5270500"/>
            <a:ext cx="8382000" cy="977900"/>
          </a:xfrm>
          <a:prstGeom prst="rect">
            <a:avLst/>
          </a:prstGeom>
          <a:noFill/>
          <a:ln w="6350" cap="flat" cmpd="sng" algn="ctr">
            <a:solidFill>
              <a:srgbClr val="000000"/>
            </a:solidFill>
            <a:prstDash val="solid"/>
          </a:ln>
          <a:effectLst/>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_green"/>
          <p:cNvSpPr/>
          <p:nvPr/>
        </p:nvSpPr>
        <p:spPr>
          <a:xfrm>
            <a:off x="787400" y="5367337"/>
            <a:ext cx="139700" cy="139700"/>
          </a:xfrm>
          <a:prstGeom prst="rect">
            <a:avLst/>
          </a:prstGeom>
          <a:solidFill>
            <a:srgbClr val="38A8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4" name="text_green"/>
          <p:cNvSpPr txBox="1">
            <a:spLocks noChangeArrowheads="1"/>
          </p:cNvSpPr>
          <p:nvPr/>
        </p:nvSpPr>
        <p:spPr bwMode="auto">
          <a:xfrm>
            <a:off x="977900" y="5351462"/>
            <a:ext cx="1744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a:latin typeface="Arial" charset="0"/>
              </a:rPr>
              <a:t>Introduced to date</a:t>
            </a:r>
          </a:p>
        </p:txBody>
      </p:sp>
      <p:sp>
        <p:nvSpPr>
          <p:cNvPr id="9225" name="legend_green"/>
          <p:cNvSpPr txBox="1">
            <a:spLocks noChangeArrowheads="1"/>
          </p:cNvSpPr>
          <p:nvPr/>
        </p:nvSpPr>
        <p:spPr bwMode="auto">
          <a:xfrm>
            <a:off x="2667000" y="5341937"/>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i="1" dirty="0">
                <a:latin typeface="Arial" charset="0"/>
              </a:rPr>
              <a:t>(165 countries or 85.1%)</a:t>
            </a:r>
          </a:p>
        </p:txBody>
      </p:sp>
      <p:sp>
        <p:nvSpPr>
          <p:cNvPr id="9" name="rect_orange"/>
          <p:cNvSpPr/>
          <p:nvPr/>
        </p:nvSpPr>
        <p:spPr>
          <a:xfrm>
            <a:off x="787400" y="5557837"/>
            <a:ext cx="139700" cy="139700"/>
          </a:xfrm>
          <a:prstGeom prst="rect">
            <a:avLst/>
          </a:prstGeom>
          <a:solidFill>
            <a:srgbClr val="FFAA00"/>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27" name="text_orange"/>
          <p:cNvSpPr txBox="1">
            <a:spLocks noChangeArrowheads="1"/>
          </p:cNvSpPr>
          <p:nvPr/>
        </p:nvSpPr>
        <p:spPr bwMode="auto">
          <a:xfrm>
            <a:off x="977900" y="5519737"/>
            <a:ext cx="1744663"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a:latin typeface="Arial" charset="0"/>
              </a:rPr>
              <a:t>Planned introductions in 2017 </a:t>
            </a:r>
          </a:p>
        </p:txBody>
      </p:sp>
      <p:sp>
        <p:nvSpPr>
          <p:cNvPr id="9228" name="legend_orange"/>
          <p:cNvSpPr txBox="1">
            <a:spLocks noChangeArrowheads="1"/>
          </p:cNvSpPr>
          <p:nvPr/>
        </p:nvSpPr>
        <p:spPr bwMode="auto">
          <a:xfrm>
            <a:off x="2654238" y="5507037"/>
            <a:ext cx="427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i="1" dirty="0">
                <a:latin typeface="Arial" charset="0"/>
              </a:rPr>
              <a:t>(7 countries or 3.6</a:t>
            </a:r>
            <a:r>
              <a:rPr lang="en-US" altLang="en-US" sz="900" i="1" dirty="0" smtClean="0">
                <a:latin typeface="Arial" charset="0"/>
              </a:rPr>
              <a:t>%): </a:t>
            </a:r>
            <a:r>
              <a:rPr lang="en-US" altLang="en-US" sz="900" dirty="0" smtClean="0"/>
              <a:t>Cameroon, </a:t>
            </a:r>
            <a:r>
              <a:rPr lang="en-US" altLang="en-US" sz="900" dirty="0"/>
              <a:t>Comoros, Congo, </a:t>
            </a:r>
            <a:r>
              <a:rPr lang="en-US" altLang="en-US" sz="900" dirty="0" smtClean="0"/>
              <a:t>Laos, </a:t>
            </a:r>
            <a:r>
              <a:rPr lang="en-US" altLang="en-US" sz="900" dirty="0"/>
              <a:t>Namibia, </a:t>
            </a:r>
            <a:r>
              <a:rPr lang="en-US" altLang="en-US" sz="900" dirty="0" smtClean="0"/>
              <a:t>Sol </a:t>
            </a:r>
            <a:r>
              <a:rPr lang="en-US" altLang="en-US" sz="900" dirty="0"/>
              <a:t>Islands, Uganda</a:t>
            </a:r>
          </a:p>
          <a:p>
            <a:endParaRPr lang="en-US" altLang="en-US" sz="900" i="1" dirty="0">
              <a:latin typeface="Arial" charset="0"/>
            </a:endParaRPr>
          </a:p>
        </p:txBody>
      </p:sp>
      <p:sp>
        <p:nvSpPr>
          <p:cNvPr id="12" name="rect_grey"/>
          <p:cNvSpPr/>
          <p:nvPr/>
        </p:nvSpPr>
        <p:spPr>
          <a:xfrm>
            <a:off x="787400" y="5748337"/>
            <a:ext cx="139700" cy="139700"/>
          </a:xfrm>
          <a:prstGeom prst="rect">
            <a:avLst/>
          </a:prstGeom>
          <a:solidFill>
            <a:srgbClr val="E1E1E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30" name="text_grey"/>
          <p:cNvSpPr txBox="1">
            <a:spLocks noChangeArrowheads="1"/>
          </p:cNvSpPr>
          <p:nvPr/>
        </p:nvSpPr>
        <p:spPr bwMode="auto">
          <a:xfrm>
            <a:off x="977900" y="5710237"/>
            <a:ext cx="2463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dirty="0" smtClean="0">
                <a:latin typeface="Arial" charset="0"/>
              </a:rPr>
              <a:t>Not </a:t>
            </a:r>
            <a:r>
              <a:rPr lang="en-US" altLang="en-US" sz="900" dirty="0">
                <a:latin typeface="Arial" charset="0"/>
              </a:rPr>
              <a:t>Introduced/No Plans</a:t>
            </a:r>
          </a:p>
        </p:txBody>
      </p:sp>
      <p:sp>
        <p:nvSpPr>
          <p:cNvPr id="9231" name="legend_grey"/>
          <p:cNvSpPr txBox="1">
            <a:spLocks noChangeArrowheads="1"/>
          </p:cNvSpPr>
          <p:nvPr/>
        </p:nvSpPr>
        <p:spPr bwMode="auto">
          <a:xfrm>
            <a:off x="2638472" y="5713303"/>
            <a:ext cx="39147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i="1" dirty="0">
                <a:latin typeface="Arial" charset="0"/>
              </a:rPr>
              <a:t>(22 </a:t>
            </a:r>
            <a:r>
              <a:rPr lang="en-US" altLang="en-US" sz="900" i="1" dirty="0" smtClean="0">
                <a:latin typeface="Arial" charset="0"/>
              </a:rPr>
              <a:t>countries </a:t>
            </a:r>
            <a:r>
              <a:rPr lang="en-US" altLang="en-US" sz="900" i="1" dirty="0">
                <a:latin typeface="Arial" charset="0"/>
              </a:rPr>
              <a:t>or 11.3</a:t>
            </a:r>
            <a:r>
              <a:rPr lang="en-US" altLang="en-US" sz="900" i="1" dirty="0" smtClean="0">
                <a:latin typeface="Arial" charset="0"/>
              </a:rPr>
              <a:t>%) – </a:t>
            </a:r>
            <a:r>
              <a:rPr lang="en-US" altLang="en-US" sz="900" b="1" dirty="0">
                <a:solidFill>
                  <a:srgbClr val="C00000"/>
                </a:solidFill>
                <a:latin typeface="Arial" charset="0"/>
              </a:rPr>
              <a:t>i</a:t>
            </a:r>
            <a:r>
              <a:rPr lang="en-US" altLang="en-US" sz="900" b="1" dirty="0" smtClean="0">
                <a:solidFill>
                  <a:srgbClr val="C00000"/>
                </a:solidFill>
                <a:latin typeface="Arial" charset="0"/>
              </a:rPr>
              <a:t>ncluding ETHIOPIA, NIGERIA , DRC</a:t>
            </a:r>
            <a:endParaRPr lang="en-US" altLang="en-US" sz="900" b="1" dirty="0">
              <a:solidFill>
                <a:srgbClr val="C00000"/>
              </a:solidFill>
              <a:latin typeface="Arial" charset="0"/>
            </a:endParaRPr>
          </a:p>
        </p:txBody>
      </p:sp>
      <p:sp>
        <p:nvSpPr>
          <p:cNvPr id="15" name="rect_na"/>
          <p:cNvSpPr/>
          <p:nvPr/>
        </p:nvSpPr>
        <p:spPr>
          <a:xfrm>
            <a:off x="787400" y="6002337"/>
            <a:ext cx="139700" cy="139700"/>
          </a:xfrm>
          <a:prstGeom prst="rect">
            <a:avLst/>
          </a:prstGeom>
          <a:solidFill>
            <a:srgbClr val="B2B2B2"/>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33" name="legend_na"/>
          <p:cNvSpPr txBox="1">
            <a:spLocks noChangeArrowheads="1"/>
          </p:cNvSpPr>
          <p:nvPr/>
        </p:nvSpPr>
        <p:spPr bwMode="auto">
          <a:xfrm>
            <a:off x="977900" y="5948471"/>
            <a:ext cx="32004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900">
                <a:latin typeface="Arial" charset="0"/>
              </a:rPr>
              <a:t>Not applicable</a:t>
            </a:r>
          </a:p>
        </p:txBody>
      </p:sp>
      <p:pic>
        <p:nvPicPr>
          <p:cNvPr id="9234" name="WHOlogo"/>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8780463" y="638175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Scale"/>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3816350" y="6559550"/>
            <a:ext cx="152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408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609600"/>
            <a:ext cx="8534400" cy="914400"/>
          </a:xfrm>
          <a:solidFill>
            <a:schemeClr val="accent1">
              <a:lumMod val="20000"/>
              <a:lumOff val="80000"/>
            </a:schemeClr>
          </a:solidFill>
        </p:spPr>
        <p:txBody>
          <a:bodyPr>
            <a:noAutofit/>
          </a:bodyPr>
          <a:lstStyle/>
          <a:p>
            <a:pPr marL="111125" lvl="1" indent="0">
              <a:spcBef>
                <a:spcPts val="400"/>
              </a:spcBef>
              <a:buNone/>
            </a:pPr>
            <a:r>
              <a:rPr lang="en-GB" altLang="en-US" b="1" dirty="0" smtClean="0">
                <a:solidFill>
                  <a:schemeClr val="tx2"/>
                </a:solidFill>
              </a:rPr>
              <a:t>REASON 2</a:t>
            </a:r>
            <a:r>
              <a:rPr lang="en-GB" altLang="en-US" dirty="0" smtClean="0"/>
              <a:t>: </a:t>
            </a:r>
            <a:r>
              <a:rPr lang="en-GB" altLang="en-US" dirty="0"/>
              <a:t>To </a:t>
            </a:r>
            <a:r>
              <a:rPr lang="en-GB" altLang="en-US" dirty="0" smtClean="0"/>
              <a:t>accommodate the increasing number of vaccines recently recommended to be scheduled in </a:t>
            </a:r>
            <a:r>
              <a:rPr lang="en-GB" altLang="en-US" dirty="0"/>
              <a:t>2YL </a:t>
            </a:r>
            <a:endParaRPr lang="en-US" sz="2400"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576195424"/>
              </p:ext>
            </p:extLst>
          </p:nvPr>
        </p:nvGraphicFramePr>
        <p:xfrm>
          <a:off x="381000" y="1676400"/>
          <a:ext cx="8489731" cy="4176384"/>
        </p:xfrm>
        <a:graphic>
          <a:graphicData uri="http://schemas.openxmlformats.org/drawingml/2006/table">
            <a:tbl>
              <a:tblPr firstRow="1" firstCol="1" bandRow="1">
                <a:tableStyleId>{1E171933-4619-4E11-9A3F-F7608DF75F80}</a:tableStyleId>
              </a:tblPr>
              <a:tblGrid>
                <a:gridCol w="2302300"/>
                <a:gridCol w="6187431"/>
              </a:tblGrid>
              <a:tr h="221161">
                <a:tc>
                  <a:txBody>
                    <a:bodyPr/>
                    <a:lstStyle/>
                    <a:p>
                      <a:pPr algn="l">
                        <a:spcAft>
                          <a:spcPts val="0"/>
                        </a:spcAft>
                      </a:pPr>
                      <a:r>
                        <a:rPr lang="en-US" sz="1600" dirty="0" smtClean="0">
                          <a:solidFill>
                            <a:schemeClr val="accent1">
                              <a:lumMod val="50000"/>
                            </a:schemeClr>
                          </a:solidFill>
                          <a:effectLst/>
                          <a:latin typeface="+mn-lt"/>
                        </a:rPr>
                        <a:t>Vaccine</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1600" baseline="0" dirty="0" smtClean="0">
                          <a:solidFill>
                            <a:schemeClr val="accent1">
                              <a:lumMod val="50000"/>
                            </a:schemeClr>
                          </a:solidFill>
                          <a:effectLst/>
                          <a:latin typeface="+mn-lt"/>
                          <a:ea typeface="Calibri"/>
                          <a:cs typeface="Times New Roman"/>
                        </a:rPr>
                        <a:t>Age  &amp; Scope of Recommendation</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34097">
                <a:tc>
                  <a:txBody>
                    <a:bodyPr/>
                    <a:lstStyle/>
                    <a:p>
                      <a:pPr>
                        <a:spcAft>
                          <a:spcPts val="0"/>
                        </a:spcAft>
                      </a:pPr>
                      <a:r>
                        <a:rPr lang="en-US" sz="1600" dirty="0" smtClean="0">
                          <a:solidFill>
                            <a:schemeClr val="accent1">
                              <a:lumMod val="50000"/>
                            </a:schemeClr>
                          </a:solidFill>
                          <a:effectLst/>
                          <a:latin typeface="+mn-lt"/>
                        </a:rPr>
                        <a:t>MCV2 or MR2 </a:t>
                      </a:r>
                    </a:p>
                    <a:p>
                      <a:pPr>
                        <a:spcAft>
                          <a:spcPts val="0"/>
                        </a:spcAft>
                      </a:pPr>
                      <a:r>
                        <a:rPr lang="en-GB" sz="1600" b="0" dirty="0" smtClean="0">
                          <a:solidFill>
                            <a:schemeClr val="accent1">
                              <a:lumMod val="50000"/>
                            </a:schemeClr>
                          </a:solidFill>
                          <a:effectLst/>
                          <a:latin typeface="+mn-lt"/>
                          <a:ea typeface="Calibri"/>
                          <a:cs typeface="Times New Roman"/>
                        </a:rPr>
                        <a:t>(2016</a:t>
                      </a:r>
                      <a:r>
                        <a:rPr lang="en-GB" sz="1600" b="0" baseline="0" dirty="0" smtClean="0">
                          <a:solidFill>
                            <a:schemeClr val="accent1">
                              <a:lumMod val="50000"/>
                            </a:schemeClr>
                          </a:solidFill>
                          <a:effectLst/>
                          <a:latin typeface="+mn-lt"/>
                          <a:ea typeface="Calibri"/>
                          <a:cs typeface="Times New Roman"/>
                        </a:rPr>
                        <a:t> recommendation)</a:t>
                      </a:r>
                      <a:endParaRPr lang="en-GB" sz="1600" b="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Second dose</a:t>
                      </a:r>
                      <a:r>
                        <a:rPr lang="en-US" sz="1600" baseline="0" dirty="0" smtClean="0">
                          <a:solidFill>
                            <a:schemeClr val="accent1">
                              <a:lumMod val="50000"/>
                            </a:schemeClr>
                          </a:solidFill>
                          <a:effectLst/>
                          <a:latin typeface="+mn-lt"/>
                        </a:rPr>
                        <a:t> at </a:t>
                      </a:r>
                      <a:r>
                        <a:rPr lang="en-US" sz="1600" dirty="0" smtClean="0">
                          <a:solidFill>
                            <a:schemeClr val="accent1">
                              <a:lumMod val="50000"/>
                            </a:schemeClr>
                          </a:solidFill>
                          <a:effectLst/>
                          <a:latin typeface="+mn-lt"/>
                        </a:rPr>
                        <a:t>15-18 months</a:t>
                      </a:r>
                    </a:p>
                    <a:p>
                      <a:pPr marL="285750" marR="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600" dirty="0" smtClean="0">
                          <a:solidFill>
                            <a:schemeClr val="accent1">
                              <a:lumMod val="50000"/>
                            </a:schemeClr>
                          </a:solidFill>
                          <a:effectLst/>
                          <a:latin typeface="+mn-lt"/>
                        </a:rPr>
                        <a:t>All countries</a:t>
                      </a: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34097">
                <a:tc>
                  <a:txBody>
                    <a:bodyPr/>
                    <a:lstStyle/>
                    <a:p>
                      <a:pPr>
                        <a:spcAft>
                          <a:spcPts val="0"/>
                        </a:spcAft>
                      </a:pPr>
                      <a:r>
                        <a:rPr lang="en-GB" sz="1600" dirty="0" smtClean="0">
                          <a:solidFill>
                            <a:schemeClr val="accent1">
                              <a:lumMod val="50000"/>
                            </a:schemeClr>
                          </a:solidFill>
                          <a:effectLst/>
                          <a:latin typeface="+mn-lt"/>
                          <a:ea typeface="Calibri"/>
                          <a:cs typeface="Times New Roman"/>
                        </a:rPr>
                        <a:t>Tetanus (and diphtheria)</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b="0" dirty="0" smtClean="0">
                          <a:solidFill>
                            <a:schemeClr val="accent1">
                              <a:lumMod val="50000"/>
                            </a:schemeClr>
                          </a:solidFill>
                          <a:effectLst/>
                          <a:latin typeface="+mn-lt"/>
                          <a:ea typeface="Calibri"/>
                          <a:cs typeface="Times New Roman"/>
                        </a:rPr>
                        <a:t>(2017</a:t>
                      </a:r>
                      <a:r>
                        <a:rPr lang="en-GB" sz="1600" b="0" baseline="0" dirty="0" smtClean="0">
                          <a:solidFill>
                            <a:schemeClr val="accent1">
                              <a:lumMod val="50000"/>
                            </a:schemeClr>
                          </a:solidFill>
                          <a:effectLst/>
                          <a:latin typeface="+mn-lt"/>
                          <a:ea typeface="Calibri"/>
                          <a:cs typeface="Times New Roman"/>
                        </a:rPr>
                        <a:t> recommendation)</a:t>
                      </a:r>
                      <a:endParaRPr lang="en-GB" sz="1600" b="0" dirty="0" smtClean="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GB" sz="1600" kern="1200" dirty="0" smtClean="0">
                          <a:solidFill>
                            <a:schemeClr val="accent1">
                              <a:lumMod val="50000"/>
                            </a:schemeClr>
                          </a:solidFill>
                          <a:effectLst/>
                          <a:latin typeface="+mn-lt"/>
                          <a:ea typeface="+mn-ea"/>
                          <a:cs typeface="+mn-cs"/>
                        </a:rPr>
                        <a:t>Three</a:t>
                      </a:r>
                      <a:r>
                        <a:rPr lang="en-GB" sz="1600" kern="1200" baseline="0" dirty="0" smtClean="0">
                          <a:solidFill>
                            <a:schemeClr val="accent1">
                              <a:lumMod val="50000"/>
                            </a:schemeClr>
                          </a:solidFill>
                          <a:effectLst/>
                          <a:latin typeface="+mn-lt"/>
                          <a:ea typeface="+mn-ea"/>
                          <a:cs typeface="+mn-cs"/>
                        </a:rPr>
                        <a:t> </a:t>
                      </a:r>
                      <a:r>
                        <a:rPr lang="en-GB" sz="1600" kern="1200" dirty="0" smtClean="0">
                          <a:solidFill>
                            <a:schemeClr val="accent1">
                              <a:lumMod val="50000"/>
                            </a:schemeClr>
                          </a:solidFill>
                          <a:effectLst/>
                          <a:latin typeface="+mn-lt"/>
                          <a:ea typeface="+mn-ea"/>
                          <a:cs typeface="+mn-cs"/>
                        </a:rPr>
                        <a:t>primary + 3 booster doses (one of the boosters</a:t>
                      </a:r>
                      <a:r>
                        <a:rPr lang="en-GB" sz="1600" kern="1200" baseline="0" dirty="0" smtClean="0">
                          <a:solidFill>
                            <a:schemeClr val="accent1">
                              <a:lumMod val="50000"/>
                            </a:schemeClr>
                          </a:solidFill>
                          <a:effectLst/>
                          <a:latin typeface="+mn-lt"/>
                          <a:ea typeface="+mn-ea"/>
                          <a:cs typeface="+mn-cs"/>
                        </a:rPr>
                        <a:t> in </a:t>
                      </a:r>
                      <a:r>
                        <a:rPr lang="en-GB" sz="1600" kern="1200" dirty="0" smtClean="0">
                          <a:solidFill>
                            <a:schemeClr val="accent1">
                              <a:lumMod val="50000"/>
                            </a:schemeClr>
                          </a:solidFill>
                          <a:effectLst/>
                          <a:latin typeface="+mn-lt"/>
                          <a:ea typeface="+mn-ea"/>
                          <a:cs typeface="+mn-cs"/>
                        </a:rPr>
                        <a:t>2YL)</a:t>
                      </a:r>
                    </a:p>
                    <a:p>
                      <a:pPr marL="285750" indent="-285750">
                        <a:spcAft>
                          <a:spcPts val="0"/>
                        </a:spcAft>
                        <a:buFont typeface="Arial" panose="020B0604020202020204" pitchFamily="34" charset="0"/>
                        <a:buChar char="•"/>
                      </a:pPr>
                      <a:r>
                        <a:rPr lang="en-GB" sz="1600" kern="1200" dirty="0" smtClean="0">
                          <a:solidFill>
                            <a:schemeClr val="accent1">
                              <a:lumMod val="50000"/>
                            </a:schemeClr>
                          </a:solidFill>
                          <a:effectLst/>
                          <a:latin typeface="+mn-lt"/>
                          <a:ea typeface="+mn-ea"/>
                          <a:cs typeface="+mn-cs"/>
                        </a:rPr>
                        <a:t>All countries</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32703">
                <a:tc>
                  <a:txBody>
                    <a:bodyPr/>
                    <a:lstStyle/>
                    <a:p>
                      <a:pPr>
                        <a:spcAft>
                          <a:spcPts val="0"/>
                        </a:spcAft>
                      </a:pPr>
                      <a:r>
                        <a:rPr lang="en-US" sz="1600" dirty="0" smtClean="0">
                          <a:solidFill>
                            <a:schemeClr val="accent1">
                              <a:lumMod val="50000"/>
                            </a:schemeClr>
                          </a:solidFill>
                          <a:effectLst/>
                          <a:latin typeface="+mn-lt"/>
                        </a:rPr>
                        <a:t>DTP4</a:t>
                      </a:r>
                      <a:endParaRPr lang="en-GB" sz="1600" dirty="0" smtClean="0">
                        <a:solidFill>
                          <a:schemeClr val="accent1">
                            <a:lumMod val="50000"/>
                          </a:schemeClr>
                        </a:solidFill>
                        <a:effectLst/>
                        <a:latin typeface="+mn-lt"/>
                        <a:ea typeface="Calibri"/>
                        <a:cs typeface="Times New Roman"/>
                      </a:endParaRPr>
                    </a:p>
                    <a:p>
                      <a:pPr>
                        <a:spcAft>
                          <a:spcPts val="0"/>
                        </a:spcAft>
                      </a:pP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Booster at </a:t>
                      </a:r>
                      <a:r>
                        <a:rPr lang="en-US" sz="1600" dirty="0">
                          <a:solidFill>
                            <a:schemeClr val="accent1">
                              <a:lumMod val="50000"/>
                            </a:schemeClr>
                          </a:solidFill>
                          <a:effectLst/>
                          <a:latin typeface="+mn-lt"/>
                        </a:rPr>
                        <a:t>1-6 </a:t>
                      </a:r>
                      <a:r>
                        <a:rPr lang="en-US" sz="1600" dirty="0" smtClean="0">
                          <a:solidFill>
                            <a:schemeClr val="accent1">
                              <a:lumMod val="50000"/>
                            </a:schemeClr>
                          </a:solidFill>
                          <a:effectLst/>
                          <a:latin typeface="+mn-lt"/>
                        </a:rPr>
                        <a:t>years;</a:t>
                      </a:r>
                      <a:r>
                        <a:rPr lang="en-US" sz="1600" baseline="0" dirty="0" smtClean="0">
                          <a:solidFill>
                            <a:schemeClr val="accent1">
                              <a:lumMod val="50000"/>
                            </a:schemeClr>
                          </a:solidFill>
                          <a:effectLst/>
                          <a:latin typeface="+mn-lt"/>
                        </a:rPr>
                        <a:t> </a:t>
                      </a:r>
                      <a:r>
                        <a:rPr lang="en-US" sz="1600" dirty="0" smtClean="0">
                          <a:solidFill>
                            <a:schemeClr val="accent1">
                              <a:lumMod val="50000"/>
                            </a:schemeClr>
                          </a:solidFill>
                          <a:effectLst/>
                          <a:latin typeface="+mn-lt"/>
                        </a:rPr>
                        <a:t>pertussis- tetanus-containing booster in</a:t>
                      </a:r>
                      <a:r>
                        <a:rPr lang="en-US" sz="1600" baseline="0" dirty="0" smtClean="0">
                          <a:solidFill>
                            <a:schemeClr val="accent1">
                              <a:lumMod val="50000"/>
                            </a:schemeClr>
                          </a:solidFill>
                          <a:effectLst/>
                          <a:latin typeface="+mn-lt"/>
                        </a:rPr>
                        <a:t> 2YL</a:t>
                      </a:r>
                    </a:p>
                    <a:p>
                      <a:pPr marL="285750" indent="-285750">
                        <a:spcAft>
                          <a:spcPts val="0"/>
                        </a:spcAft>
                        <a:buFont typeface="Arial" panose="020B0604020202020204" pitchFamily="34" charset="0"/>
                        <a:buChar char="•"/>
                      </a:pPr>
                      <a:r>
                        <a:rPr lang="en-GB" sz="1600" baseline="0" dirty="0" smtClean="0">
                          <a:solidFill>
                            <a:schemeClr val="accent1">
                              <a:lumMod val="50000"/>
                            </a:schemeClr>
                          </a:solidFill>
                          <a:effectLst/>
                          <a:latin typeface="+mn-lt"/>
                          <a:ea typeface="Calibri"/>
                          <a:cs typeface="Times New Roman"/>
                        </a:rPr>
                        <a:t>All countries</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32703">
                <a:tc>
                  <a:txBody>
                    <a:bodyPr/>
                    <a:lstStyle/>
                    <a:p>
                      <a:pPr>
                        <a:spcAft>
                          <a:spcPts val="0"/>
                        </a:spcAft>
                      </a:pPr>
                      <a:r>
                        <a:rPr lang="en-US" sz="1600" dirty="0" smtClean="0">
                          <a:solidFill>
                            <a:schemeClr val="accent1">
                              <a:lumMod val="50000"/>
                            </a:schemeClr>
                          </a:solidFill>
                          <a:effectLst/>
                          <a:latin typeface="+mn-lt"/>
                        </a:rPr>
                        <a:t>PCV</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Alternative 2+1</a:t>
                      </a:r>
                      <a:r>
                        <a:rPr lang="en-US" sz="1600" baseline="0" dirty="0" smtClean="0">
                          <a:solidFill>
                            <a:schemeClr val="accent1">
                              <a:lumMod val="50000"/>
                            </a:schemeClr>
                          </a:solidFill>
                          <a:effectLst/>
                          <a:latin typeface="+mn-lt"/>
                        </a:rPr>
                        <a:t> </a:t>
                      </a:r>
                      <a:r>
                        <a:rPr lang="en-US" sz="1600" dirty="0" smtClean="0">
                          <a:solidFill>
                            <a:schemeClr val="accent1">
                              <a:lumMod val="50000"/>
                            </a:schemeClr>
                          </a:solidFill>
                          <a:effectLst/>
                          <a:latin typeface="+mn-lt"/>
                        </a:rPr>
                        <a:t>schedule </a:t>
                      </a:r>
                      <a:r>
                        <a:rPr lang="en-US" sz="1600" dirty="0">
                          <a:solidFill>
                            <a:schemeClr val="accent1">
                              <a:lumMod val="50000"/>
                            </a:schemeClr>
                          </a:solidFill>
                          <a:effectLst/>
                          <a:latin typeface="+mn-lt"/>
                        </a:rPr>
                        <a:t>for </a:t>
                      </a:r>
                      <a:r>
                        <a:rPr lang="en-US" sz="1600" dirty="0" smtClean="0">
                          <a:solidFill>
                            <a:schemeClr val="accent1">
                              <a:lumMod val="50000"/>
                            </a:schemeClr>
                          </a:solidFill>
                          <a:effectLst/>
                          <a:latin typeface="+mn-lt"/>
                        </a:rPr>
                        <a:t>PCV;</a:t>
                      </a:r>
                      <a:r>
                        <a:rPr lang="en-US" sz="1600" baseline="0" dirty="0" smtClean="0">
                          <a:solidFill>
                            <a:schemeClr val="accent1">
                              <a:lumMod val="50000"/>
                            </a:schemeClr>
                          </a:solidFill>
                          <a:effectLst/>
                          <a:latin typeface="+mn-lt"/>
                        </a:rPr>
                        <a:t> 3</a:t>
                      </a:r>
                      <a:r>
                        <a:rPr lang="en-US" sz="1600" baseline="30000" dirty="0" smtClean="0">
                          <a:solidFill>
                            <a:schemeClr val="accent1">
                              <a:lumMod val="50000"/>
                            </a:schemeClr>
                          </a:solidFill>
                          <a:effectLst/>
                          <a:latin typeface="+mn-lt"/>
                        </a:rPr>
                        <a:t>rd</a:t>
                      </a:r>
                      <a:r>
                        <a:rPr lang="en-US" sz="1600" baseline="0" dirty="0" smtClean="0">
                          <a:solidFill>
                            <a:schemeClr val="accent1">
                              <a:lumMod val="50000"/>
                            </a:schemeClr>
                          </a:solidFill>
                          <a:effectLst/>
                          <a:latin typeface="+mn-lt"/>
                        </a:rPr>
                        <a:t> dose </a:t>
                      </a:r>
                      <a:r>
                        <a:rPr lang="en-US" sz="1600" dirty="0" smtClean="0">
                          <a:solidFill>
                            <a:schemeClr val="accent1">
                              <a:lumMod val="50000"/>
                            </a:schemeClr>
                          </a:solidFill>
                          <a:effectLst/>
                          <a:latin typeface="+mn-lt"/>
                        </a:rPr>
                        <a:t>9 </a:t>
                      </a:r>
                      <a:r>
                        <a:rPr lang="en-US" sz="1600" dirty="0">
                          <a:solidFill>
                            <a:schemeClr val="accent1">
                              <a:lumMod val="50000"/>
                            </a:schemeClr>
                          </a:solidFill>
                          <a:effectLst/>
                          <a:latin typeface="+mn-lt"/>
                        </a:rPr>
                        <a:t>and 15 </a:t>
                      </a:r>
                      <a:r>
                        <a:rPr lang="en-US" sz="1600" dirty="0" smtClean="0">
                          <a:solidFill>
                            <a:schemeClr val="accent1">
                              <a:lumMod val="50000"/>
                            </a:schemeClr>
                          </a:solidFill>
                          <a:effectLst/>
                          <a:latin typeface="+mn-lt"/>
                        </a:rPr>
                        <a:t>months</a:t>
                      </a:r>
                    </a:p>
                    <a:p>
                      <a:pPr marL="285750" indent="-285750">
                        <a:spcAft>
                          <a:spcPts val="0"/>
                        </a:spcAft>
                        <a:buFont typeface="Arial" panose="020B0604020202020204" pitchFamily="34" charset="0"/>
                        <a:buChar char="•"/>
                      </a:pPr>
                      <a:r>
                        <a:rPr lang="en-GB" sz="1600" dirty="0" smtClean="0">
                          <a:solidFill>
                            <a:schemeClr val="accent1">
                              <a:lumMod val="50000"/>
                            </a:schemeClr>
                          </a:solidFill>
                          <a:effectLst/>
                          <a:latin typeface="+mn-lt"/>
                          <a:ea typeface="Calibri"/>
                          <a:cs typeface="Times New Roman"/>
                        </a:rPr>
                        <a:t>Schedule</a:t>
                      </a:r>
                      <a:r>
                        <a:rPr lang="en-GB" sz="1600" baseline="0" dirty="0" smtClean="0">
                          <a:solidFill>
                            <a:schemeClr val="accent1">
                              <a:lumMod val="50000"/>
                            </a:schemeClr>
                          </a:solidFill>
                          <a:effectLst/>
                          <a:latin typeface="+mn-lt"/>
                          <a:ea typeface="Calibri"/>
                          <a:cs typeface="Times New Roman"/>
                        </a:rPr>
                        <a:t> option</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99648">
                <a:tc>
                  <a:txBody>
                    <a:bodyPr/>
                    <a:lstStyle/>
                    <a:p>
                      <a:pPr>
                        <a:spcAft>
                          <a:spcPts val="0"/>
                        </a:spcAft>
                      </a:pPr>
                      <a:r>
                        <a:rPr lang="en-US" sz="1600" dirty="0">
                          <a:solidFill>
                            <a:schemeClr val="accent1">
                              <a:lumMod val="50000"/>
                            </a:schemeClr>
                          </a:solidFill>
                          <a:effectLst/>
                          <a:latin typeface="+mn-lt"/>
                        </a:rPr>
                        <a:t>Meningitis A </a:t>
                      </a:r>
                      <a:r>
                        <a:rPr lang="en-US" sz="1600" dirty="0" smtClean="0">
                          <a:solidFill>
                            <a:schemeClr val="accent1">
                              <a:lumMod val="50000"/>
                            </a:schemeClr>
                          </a:solidFill>
                          <a:effectLst/>
                          <a:latin typeface="+mn-lt"/>
                        </a:rPr>
                        <a:t>- routine </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Single </a:t>
                      </a:r>
                      <a:r>
                        <a:rPr lang="en-US" sz="1600" dirty="0">
                          <a:solidFill>
                            <a:schemeClr val="accent1">
                              <a:lumMod val="50000"/>
                            </a:schemeClr>
                          </a:solidFill>
                          <a:effectLst/>
                          <a:latin typeface="+mn-lt"/>
                        </a:rPr>
                        <a:t>dose at 9–18 months </a:t>
                      </a:r>
                      <a:endParaRPr lang="en-US" sz="1600" dirty="0" smtClean="0">
                        <a:solidFill>
                          <a:schemeClr val="accent1">
                            <a:lumMod val="50000"/>
                          </a:schemeClr>
                        </a:solidFill>
                        <a:effectLst/>
                        <a:latin typeface="+mn-lt"/>
                      </a:endParaRPr>
                    </a:p>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Based </a:t>
                      </a:r>
                      <a:r>
                        <a:rPr lang="en-US" sz="1600" dirty="0">
                          <a:solidFill>
                            <a:schemeClr val="accent1">
                              <a:lumMod val="50000"/>
                            </a:schemeClr>
                          </a:solidFill>
                          <a:effectLst/>
                          <a:latin typeface="+mn-lt"/>
                        </a:rPr>
                        <a:t>on </a:t>
                      </a:r>
                      <a:r>
                        <a:rPr lang="en-US" sz="1600" dirty="0" smtClean="0">
                          <a:solidFill>
                            <a:schemeClr val="accent1">
                              <a:lumMod val="50000"/>
                            </a:schemeClr>
                          </a:solidFill>
                          <a:effectLst/>
                          <a:latin typeface="+mn-lt"/>
                        </a:rPr>
                        <a:t>programmatic </a:t>
                      </a:r>
                      <a:r>
                        <a:rPr lang="en-US" sz="1600" dirty="0">
                          <a:solidFill>
                            <a:schemeClr val="accent1">
                              <a:lumMod val="50000"/>
                            </a:schemeClr>
                          </a:solidFill>
                          <a:effectLst/>
                          <a:latin typeface="+mn-lt"/>
                        </a:rPr>
                        <a:t>and epidemiologic considerations</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99648">
                <a:tc>
                  <a:txBody>
                    <a:bodyPr/>
                    <a:lstStyle/>
                    <a:p>
                      <a:pPr>
                        <a:spcAft>
                          <a:spcPts val="0"/>
                        </a:spcAft>
                      </a:pPr>
                      <a:r>
                        <a:rPr lang="en-US" sz="1600" dirty="0">
                          <a:solidFill>
                            <a:schemeClr val="accent1">
                              <a:lumMod val="50000"/>
                            </a:schemeClr>
                          </a:solidFill>
                          <a:effectLst/>
                          <a:latin typeface="+mn-lt"/>
                        </a:rPr>
                        <a:t>Japanese encephalitis </a:t>
                      </a:r>
                      <a:endParaRPr lang="en-US" sz="1600" dirty="0" smtClean="0">
                        <a:solidFill>
                          <a:schemeClr val="accent1">
                            <a:lumMod val="50000"/>
                          </a:schemeClr>
                        </a:solidFill>
                        <a:effectLst/>
                        <a:latin typeface="+mn-lt"/>
                      </a:endParaRPr>
                    </a:p>
                    <a:p>
                      <a:pPr>
                        <a:spcAft>
                          <a:spcPts val="0"/>
                        </a:spcAft>
                      </a:pP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One </a:t>
                      </a:r>
                      <a:r>
                        <a:rPr lang="en-US" sz="1600" dirty="0">
                          <a:solidFill>
                            <a:schemeClr val="accent1">
                              <a:lumMod val="50000"/>
                            </a:schemeClr>
                          </a:solidFill>
                          <a:effectLst/>
                          <a:latin typeface="+mn-lt"/>
                        </a:rPr>
                        <a:t>or two doses, starting from six months of age, </a:t>
                      </a:r>
                      <a:endParaRPr lang="en-US" sz="1600" dirty="0" smtClean="0">
                        <a:solidFill>
                          <a:schemeClr val="accent1">
                            <a:lumMod val="50000"/>
                          </a:schemeClr>
                        </a:solidFill>
                        <a:effectLst/>
                        <a:latin typeface="+mn-lt"/>
                      </a:endParaRPr>
                    </a:p>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Based on local </a:t>
                      </a:r>
                      <a:r>
                        <a:rPr lang="en-US" sz="1600" dirty="0">
                          <a:solidFill>
                            <a:schemeClr val="accent1">
                              <a:lumMod val="50000"/>
                            </a:schemeClr>
                          </a:solidFill>
                          <a:effectLst/>
                          <a:latin typeface="+mn-lt"/>
                        </a:rPr>
                        <a:t>epidemiology and type of </a:t>
                      </a:r>
                      <a:r>
                        <a:rPr lang="en-US" sz="1600" dirty="0" smtClean="0">
                          <a:solidFill>
                            <a:schemeClr val="accent1">
                              <a:lumMod val="50000"/>
                            </a:schemeClr>
                          </a:solidFill>
                          <a:effectLst/>
                          <a:latin typeface="+mn-lt"/>
                        </a:rPr>
                        <a:t>vaccine</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599648">
                <a:tc>
                  <a:txBody>
                    <a:bodyPr/>
                    <a:lstStyle/>
                    <a:p>
                      <a:pPr>
                        <a:spcAft>
                          <a:spcPts val="0"/>
                        </a:spcAft>
                      </a:pPr>
                      <a:r>
                        <a:rPr lang="en-US" sz="1600" dirty="0">
                          <a:solidFill>
                            <a:schemeClr val="accent1">
                              <a:lumMod val="50000"/>
                            </a:schemeClr>
                          </a:solidFill>
                          <a:effectLst/>
                          <a:latin typeface="+mn-lt"/>
                        </a:rPr>
                        <a:t>Seasonal </a:t>
                      </a:r>
                      <a:r>
                        <a:rPr lang="en-US" sz="1600" dirty="0" smtClean="0">
                          <a:solidFill>
                            <a:schemeClr val="accent1">
                              <a:lumMod val="50000"/>
                            </a:schemeClr>
                          </a:solidFill>
                          <a:effectLst/>
                          <a:latin typeface="+mn-lt"/>
                        </a:rPr>
                        <a:t>influenza</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0"/>
                        </a:spcAft>
                        <a:buFont typeface="Arial" panose="020B0604020202020204" pitchFamily="34" charset="0"/>
                        <a:buChar char="•"/>
                      </a:pPr>
                      <a:r>
                        <a:rPr lang="en-US" sz="1600" dirty="0" smtClean="0">
                          <a:solidFill>
                            <a:schemeClr val="accent1">
                              <a:lumMod val="50000"/>
                            </a:schemeClr>
                          </a:solidFill>
                          <a:effectLst/>
                          <a:latin typeface="+mn-lt"/>
                        </a:rPr>
                        <a:t>Starting </a:t>
                      </a:r>
                      <a:r>
                        <a:rPr lang="en-US" sz="1600" dirty="0">
                          <a:solidFill>
                            <a:schemeClr val="accent1">
                              <a:lumMod val="50000"/>
                            </a:schemeClr>
                          </a:solidFill>
                          <a:effectLst/>
                          <a:latin typeface="+mn-lt"/>
                        </a:rPr>
                        <a:t>from 6 months </a:t>
                      </a:r>
                      <a:r>
                        <a:rPr lang="en-US" sz="1600" dirty="0" smtClean="0">
                          <a:solidFill>
                            <a:schemeClr val="accent1">
                              <a:lumMod val="50000"/>
                            </a:schemeClr>
                          </a:solidFill>
                          <a:effectLst/>
                          <a:latin typeface="+mn-lt"/>
                        </a:rPr>
                        <a:t>&amp;</a:t>
                      </a:r>
                      <a:r>
                        <a:rPr lang="en-US" sz="1600" baseline="0" dirty="0" smtClean="0">
                          <a:solidFill>
                            <a:schemeClr val="accent1">
                              <a:lumMod val="50000"/>
                            </a:schemeClr>
                          </a:solidFill>
                          <a:effectLst/>
                          <a:latin typeface="+mn-lt"/>
                        </a:rPr>
                        <a:t> </a:t>
                      </a:r>
                      <a:r>
                        <a:rPr lang="en-US" sz="1600" dirty="0" smtClean="0">
                          <a:solidFill>
                            <a:schemeClr val="accent1">
                              <a:lumMod val="50000"/>
                            </a:schemeClr>
                          </a:solidFill>
                          <a:effectLst/>
                          <a:latin typeface="+mn-lt"/>
                        </a:rPr>
                        <a:t>extending </a:t>
                      </a:r>
                      <a:r>
                        <a:rPr lang="en-US" sz="1600" dirty="0">
                          <a:solidFill>
                            <a:schemeClr val="accent1">
                              <a:lumMod val="50000"/>
                            </a:schemeClr>
                          </a:solidFill>
                          <a:effectLst/>
                          <a:latin typeface="+mn-lt"/>
                        </a:rPr>
                        <a:t>to 23 or 59 months </a:t>
                      </a:r>
                      <a:endParaRPr lang="en-GB" sz="1600" dirty="0">
                        <a:solidFill>
                          <a:schemeClr val="accent1">
                            <a:lumMod val="50000"/>
                          </a:schemeClr>
                        </a:solidFill>
                        <a:effectLst/>
                        <a:latin typeface="+mn-lt"/>
                        <a:ea typeface="Calibri"/>
                        <a:cs typeface="Times New Roman"/>
                      </a:endParaRPr>
                    </a:p>
                  </a:txBody>
                  <a:tcPr marL="58643" marR="58643"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136888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685800"/>
            <a:ext cx="6934200" cy="1257300"/>
          </a:xfrm>
          <a:solidFill>
            <a:schemeClr val="accent1">
              <a:lumMod val="20000"/>
              <a:lumOff val="80000"/>
            </a:schemeClr>
          </a:solidFill>
        </p:spPr>
        <p:txBody>
          <a:bodyPr>
            <a:noAutofit/>
          </a:bodyPr>
          <a:lstStyle/>
          <a:p>
            <a:pPr marL="111125" lvl="1" indent="0">
              <a:spcBef>
                <a:spcPts val="400"/>
              </a:spcBef>
              <a:buNone/>
            </a:pPr>
            <a:r>
              <a:rPr lang="en-GB" altLang="en-US" b="1" dirty="0" smtClean="0">
                <a:solidFill>
                  <a:schemeClr val="tx2"/>
                </a:solidFill>
              </a:rPr>
              <a:t>REASON 3</a:t>
            </a:r>
            <a:r>
              <a:rPr lang="en-GB" altLang="en-US" dirty="0" smtClean="0"/>
              <a:t>:  To help us reach our Global </a:t>
            </a:r>
            <a:r>
              <a:rPr lang="en-GB" altLang="en-US" dirty="0" smtClean="0"/>
              <a:t>target of 90</a:t>
            </a:r>
            <a:r>
              <a:rPr lang="en-GB" altLang="en-US" dirty="0" smtClean="0"/>
              <a:t>% DTP3 coverage </a:t>
            </a:r>
            <a:r>
              <a:rPr lang="en-GB" altLang="en-US" dirty="0" smtClean="0"/>
              <a:t>through </a:t>
            </a:r>
            <a:r>
              <a:rPr lang="en-GB" altLang="en-US" dirty="0" smtClean="0"/>
              <a:t>improving catch-up practices and ensuring catch-up @ 2YL visit</a:t>
            </a:r>
            <a:endParaRPr lang="en-US" sz="2400" dirty="0"/>
          </a:p>
        </p:txBody>
      </p:sp>
      <p:sp>
        <p:nvSpPr>
          <p:cNvPr id="2" name="Content Placeholder 1"/>
          <p:cNvSpPr>
            <a:spLocks noGrp="1"/>
          </p:cNvSpPr>
          <p:nvPr>
            <p:ph sz="half" idx="1"/>
          </p:nvPr>
        </p:nvSpPr>
        <p:spPr>
          <a:xfrm>
            <a:off x="152400" y="2133600"/>
            <a:ext cx="8420100" cy="3886200"/>
          </a:xfrm>
        </p:spPr>
        <p:txBody>
          <a:bodyPr>
            <a:noAutofit/>
          </a:bodyPr>
          <a:lstStyle/>
          <a:p>
            <a:pPr lvl="1">
              <a:spcBef>
                <a:spcPts val="400"/>
              </a:spcBef>
              <a:spcAft>
                <a:spcPts val="1200"/>
              </a:spcAft>
              <a:buFont typeface="Arial" panose="020B0604020202020204" pitchFamily="34" charset="0"/>
              <a:buChar char="•"/>
            </a:pPr>
            <a:r>
              <a:rPr lang="en-GB" altLang="en-US" dirty="0" smtClean="0"/>
              <a:t>Currently, few countries have clear policies or consistent practice to catch-up vaccination beyond 12 months</a:t>
            </a:r>
          </a:p>
          <a:p>
            <a:pPr lvl="1">
              <a:spcBef>
                <a:spcPts val="400"/>
              </a:spcBef>
              <a:spcAft>
                <a:spcPts val="600"/>
              </a:spcAft>
              <a:buFont typeface="Arial" panose="020B0604020202020204" pitchFamily="34" charset="0"/>
              <a:buChar char="•"/>
            </a:pPr>
            <a:r>
              <a:rPr lang="en-GB" dirty="0" smtClean="0"/>
              <a:t>A 2014 DHS/MICs analysis </a:t>
            </a:r>
            <a:r>
              <a:rPr lang="en-GB" dirty="0" smtClean="0"/>
              <a:t>showed that countries </a:t>
            </a:r>
            <a:r>
              <a:rPr lang="en-US" dirty="0" smtClean="0"/>
              <a:t>could </a:t>
            </a:r>
            <a:r>
              <a:rPr lang="en-US" b="1" dirty="0">
                <a:solidFill>
                  <a:srgbClr val="C00000"/>
                </a:solidFill>
              </a:rPr>
              <a:t>potentially improve </a:t>
            </a:r>
            <a:r>
              <a:rPr lang="en-US" b="1" dirty="0" smtClean="0">
                <a:solidFill>
                  <a:srgbClr val="C00000"/>
                </a:solidFill>
              </a:rPr>
              <a:t>DTP3 </a:t>
            </a:r>
            <a:r>
              <a:rPr lang="en-US" b="1" dirty="0">
                <a:solidFill>
                  <a:srgbClr val="C00000"/>
                </a:solidFill>
              </a:rPr>
              <a:t>coverage by as much as </a:t>
            </a:r>
            <a:r>
              <a:rPr lang="en-US" b="1" dirty="0" smtClean="0">
                <a:solidFill>
                  <a:srgbClr val="C00000"/>
                </a:solidFill>
              </a:rPr>
              <a:t>10</a:t>
            </a:r>
            <a:r>
              <a:rPr lang="en-US" b="1" dirty="0" smtClean="0">
                <a:solidFill>
                  <a:srgbClr val="C00000"/>
                </a:solidFill>
              </a:rPr>
              <a:t>% </a:t>
            </a:r>
            <a:r>
              <a:rPr lang="en-US" dirty="0" smtClean="0"/>
              <a:t>if all eligible children who came int</a:t>
            </a:r>
            <a:r>
              <a:rPr lang="en-US" dirty="0" smtClean="0"/>
              <a:t>o contact with a health facility were vaccinated,  </a:t>
            </a:r>
            <a:r>
              <a:rPr lang="en-US" dirty="0" err="1" smtClean="0"/>
              <a:t>ie</a:t>
            </a:r>
            <a:r>
              <a:rPr lang="en-US" dirty="0" smtClean="0"/>
              <a:t>, prevented missed opportunities to vaccinate (MOV).</a:t>
            </a:r>
            <a:r>
              <a:rPr lang="en-US" dirty="0" smtClean="0"/>
              <a:t> </a:t>
            </a:r>
            <a:endParaRPr lang="en-US" dirty="0" smtClean="0"/>
          </a:p>
        </p:txBody>
      </p:sp>
      <p:pic>
        <p:nvPicPr>
          <p:cNvPr id="6" name="Shape 4221" descr="https://www.anintegratedworld.com/wp-content/uploads/2015/04/target.jpg"/>
          <p:cNvPicPr preferRelativeResize="0"/>
          <p:nvPr/>
        </p:nvPicPr>
        <p:blipFill rotWithShape="1">
          <a:blip r:embed="rId3">
            <a:alphaModFix/>
          </a:blip>
          <a:srcRect/>
          <a:stretch/>
        </p:blipFill>
        <p:spPr>
          <a:xfrm>
            <a:off x="7467600" y="304800"/>
            <a:ext cx="1371600" cy="1371600"/>
          </a:xfrm>
          <a:prstGeom prst="rect">
            <a:avLst/>
          </a:prstGeom>
          <a:noFill/>
          <a:ln>
            <a:noFill/>
          </a:ln>
        </p:spPr>
      </p:pic>
    </p:spTree>
    <p:extLst>
      <p:ext uri="{BB962C8B-B14F-4D97-AF65-F5344CB8AC3E}">
        <p14:creationId xmlns:p14="http://schemas.microsoft.com/office/powerpoint/2010/main" val="226555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762000" y="381000"/>
            <a:ext cx="7467600" cy="609600"/>
          </a:xfrm>
        </p:spPr>
        <p:txBody>
          <a:bodyPr>
            <a:noAutofit/>
          </a:bodyPr>
          <a:lstStyle/>
          <a:p>
            <a:r>
              <a:rPr lang="en-US" altLang="en-US" b="1" dirty="0" smtClean="0">
                <a:solidFill>
                  <a:schemeClr val="tx2"/>
                </a:solidFill>
              </a:rPr>
              <a:t>Overview</a:t>
            </a:r>
            <a:endParaRPr lang="en-US" altLang="en-US" b="1" dirty="0">
              <a:solidFill>
                <a:schemeClr val="tx2"/>
              </a:solidFill>
            </a:endParaRPr>
          </a:p>
        </p:txBody>
      </p:sp>
      <p:sp>
        <p:nvSpPr>
          <p:cNvPr id="2" name="Content Placeholder 1"/>
          <p:cNvSpPr>
            <a:spLocks noGrp="1"/>
          </p:cNvSpPr>
          <p:nvPr>
            <p:ph sz="half" idx="1"/>
          </p:nvPr>
        </p:nvSpPr>
        <p:spPr>
          <a:xfrm>
            <a:off x="533400" y="1752600"/>
            <a:ext cx="8077200" cy="4038600"/>
          </a:xfrm>
        </p:spPr>
        <p:txBody>
          <a:bodyPr>
            <a:noAutofit/>
          </a:bodyPr>
          <a:lstStyle/>
          <a:p>
            <a:pPr marL="514350" lvl="0" indent="-514350">
              <a:spcBef>
                <a:spcPts val="1800"/>
              </a:spcBef>
              <a:spcAft>
                <a:spcPts val="1200"/>
              </a:spcAft>
              <a:buFont typeface="+mj-lt"/>
              <a:buAutoNum type="arabicPeriod"/>
            </a:pPr>
            <a:r>
              <a:rPr lang="en-GB" dirty="0" smtClean="0"/>
              <a:t>Measles vaccination coverage in the second year of life (2YL)</a:t>
            </a:r>
          </a:p>
          <a:p>
            <a:pPr marL="514350" lvl="0" indent="-514350">
              <a:spcBef>
                <a:spcPts val="1800"/>
              </a:spcBef>
              <a:spcAft>
                <a:spcPts val="1200"/>
              </a:spcAft>
              <a:buFont typeface="+mj-lt"/>
              <a:buAutoNum type="arabicPeriod"/>
            </a:pPr>
            <a:r>
              <a:rPr lang="en-GB" dirty="0" smtClean="0"/>
              <a:t>Challenges with achieving high coverage in 2YL</a:t>
            </a:r>
            <a:endParaRPr lang="en-GB" dirty="0"/>
          </a:p>
          <a:p>
            <a:pPr marL="514350" lvl="0" indent="-514350">
              <a:spcBef>
                <a:spcPts val="1800"/>
              </a:spcBef>
              <a:spcAft>
                <a:spcPts val="1200"/>
              </a:spcAft>
              <a:buFont typeface="+mj-lt"/>
              <a:buAutoNum type="arabicPeriod"/>
            </a:pPr>
            <a:r>
              <a:rPr lang="en-GB" dirty="0"/>
              <a:t>Reasons &amp; opportunities for strengthening 2YL platforms</a:t>
            </a:r>
          </a:p>
          <a:p>
            <a:pPr>
              <a:spcBef>
                <a:spcPts val="600"/>
              </a:spcBef>
            </a:pPr>
            <a:endParaRPr lang="en-GB" dirty="0"/>
          </a:p>
        </p:txBody>
      </p:sp>
    </p:spTree>
    <p:extLst>
      <p:ext uri="{BB962C8B-B14F-4D97-AF65-F5344CB8AC3E}">
        <p14:creationId xmlns:p14="http://schemas.microsoft.com/office/powerpoint/2010/main" val="324480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42900" y="228600"/>
            <a:ext cx="5410200" cy="533400"/>
          </a:xfrm>
          <a:solidFill>
            <a:schemeClr val="bg1"/>
          </a:solidFill>
        </p:spPr>
        <p:txBody>
          <a:bodyPr>
            <a:noAutofit/>
          </a:bodyPr>
          <a:lstStyle/>
          <a:p>
            <a:pPr marL="111125" lvl="1" indent="0">
              <a:spcBef>
                <a:spcPts val="400"/>
              </a:spcBef>
              <a:buNone/>
            </a:pPr>
            <a:r>
              <a:rPr lang="en-GB" sz="3400" b="1" dirty="0">
                <a:solidFill>
                  <a:srgbClr val="002060"/>
                </a:solidFill>
                <a:latin typeface="+mj-lt"/>
                <a:ea typeface="+mj-ea"/>
                <a:cs typeface="+mj-cs"/>
              </a:rPr>
              <a:t>Why is ‘catch-up’ so hard? </a:t>
            </a:r>
            <a:endParaRPr lang="en-US" sz="3400" b="1" dirty="0">
              <a:solidFill>
                <a:srgbClr val="002060"/>
              </a:solidFill>
              <a:latin typeface="+mj-lt"/>
              <a:ea typeface="+mj-ea"/>
              <a:cs typeface="+mj-cs"/>
            </a:endParaRPr>
          </a:p>
        </p:txBody>
      </p:sp>
      <p:sp>
        <p:nvSpPr>
          <p:cNvPr id="4" name="TextBox 3"/>
          <p:cNvSpPr txBox="1"/>
          <p:nvPr/>
        </p:nvSpPr>
        <p:spPr>
          <a:xfrm>
            <a:off x="228600" y="1008648"/>
            <a:ext cx="3886200" cy="4621778"/>
          </a:xfrm>
          <a:prstGeom prst="rect">
            <a:avLst/>
          </a:prstGeom>
          <a:noFill/>
        </p:spPr>
        <p:txBody>
          <a:bodyPr wrap="square" rtlCol="0">
            <a:spAutoFit/>
          </a:bodyPr>
          <a:lstStyle/>
          <a:p>
            <a:pPr marL="0" lvl="1">
              <a:spcBef>
                <a:spcPts val="200"/>
              </a:spcBef>
              <a:defRPr/>
            </a:pPr>
            <a:r>
              <a:rPr lang="en-GB" sz="2200" b="1" dirty="0" smtClean="0">
                <a:solidFill>
                  <a:schemeClr val="accent1">
                    <a:lumMod val="75000"/>
                  </a:schemeClr>
                </a:solidFill>
              </a:rPr>
              <a:t>Policies – can be complicated</a:t>
            </a:r>
          </a:p>
          <a:p>
            <a:pPr marL="342900" lvl="1" indent="-342900">
              <a:spcBef>
                <a:spcPts val="200"/>
              </a:spcBef>
              <a:buFont typeface="Arial" panose="020B0604020202020204" pitchFamily="34" charset="0"/>
              <a:buChar char="•"/>
              <a:defRPr/>
            </a:pPr>
            <a:r>
              <a:rPr lang="en-GB" sz="2200" dirty="0"/>
              <a:t>Many </a:t>
            </a:r>
            <a:r>
              <a:rPr lang="en-GB" sz="2200" dirty="0" smtClean="0"/>
              <a:t>countries lack catch-up policies or they are unclear, confusing, have passive approach.</a:t>
            </a:r>
          </a:p>
          <a:p>
            <a:pPr marL="0" lvl="1">
              <a:spcBef>
                <a:spcPts val="200"/>
              </a:spcBef>
              <a:defRPr/>
            </a:pPr>
            <a:endParaRPr lang="en-GB" sz="2200" b="1" dirty="0" smtClean="0">
              <a:solidFill>
                <a:schemeClr val="accent1">
                  <a:lumMod val="75000"/>
                </a:schemeClr>
              </a:solidFill>
            </a:endParaRPr>
          </a:p>
          <a:p>
            <a:pPr marL="0" lvl="1">
              <a:spcBef>
                <a:spcPts val="200"/>
              </a:spcBef>
              <a:defRPr/>
            </a:pPr>
            <a:r>
              <a:rPr lang="en-GB" sz="2200" b="1" dirty="0" smtClean="0">
                <a:solidFill>
                  <a:schemeClr val="accent1">
                    <a:lumMod val="75000"/>
                  </a:schemeClr>
                </a:solidFill>
              </a:rPr>
              <a:t>Practice – changing behaviours</a:t>
            </a:r>
            <a:endParaRPr lang="en-GB" sz="2200" b="1" dirty="0">
              <a:solidFill>
                <a:schemeClr val="accent1">
                  <a:lumMod val="75000"/>
                </a:schemeClr>
              </a:solidFill>
            </a:endParaRPr>
          </a:p>
          <a:p>
            <a:pPr marL="342900" lvl="1" indent="-342900">
              <a:spcBef>
                <a:spcPts val="200"/>
              </a:spcBef>
              <a:buFont typeface="Arial" panose="020B0604020202020204" pitchFamily="34" charset="0"/>
              <a:buChar char="•"/>
              <a:defRPr/>
            </a:pPr>
            <a:r>
              <a:rPr lang="en-GB" sz="2200" dirty="0"/>
              <a:t>HCW may not look for missed doses –they may see a 9m old and think measles vaccine and not look  for missed doses.</a:t>
            </a:r>
          </a:p>
          <a:p>
            <a:pPr marL="342900" lvl="1" indent="-342900">
              <a:spcBef>
                <a:spcPts val="200"/>
              </a:spcBef>
              <a:buFont typeface="Arial" panose="020B0604020202020204" pitchFamily="34" charset="0"/>
              <a:buChar char="•"/>
              <a:defRPr/>
            </a:pPr>
            <a:endParaRPr lang="en-GB" sz="2200" dirty="0" smtClean="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0" y="1371600"/>
            <a:ext cx="4495800" cy="34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28600" y="5233402"/>
            <a:ext cx="8458200" cy="1810752"/>
          </a:xfrm>
          <a:prstGeom prst="rect">
            <a:avLst/>
          </a:prstGeom>
          <a:noFill/>
        </p:spPr>
        <p:txBody>
          <a:bodyPr wrap="square" rtlCol="0">
            <a:spAutoFit/>
          </a:bodyPr>
          <a:lstStyle/>
          <a:p>
            <a:pPr marL="342900" lvl="1" indent="-342900">
              <a:spcBef>
                <a:spcPts val="200"/>
              </a:spcBef>
              <a:buFont typeface="Arial" panose="020B0604020202020204" pitchFamily="34" charset="0"/>
              <a:buChar char="•"/>
              <a:defRPr/>
            </a:pPr>
            <a:r>
              <a:rPr lang="en-GB" sz="2200" dirty="0" smtClean="0"/>
              <a:t>HCW may find children with missed doses but not vaccinated them because he/she is afraid of running out of vaccine </a:t>
            </a:r>
            <a:r>
              <a:rPr lang="en-GB" sz="2200" dirty="0" smtClean="0">
                <a:latin typeface="Calibri"/>
              </a:rPr>
              <a:t>→ Requires forecasting &amp; assurance to HCW that they have adequate supplies for catch-up</a:t>
            </a:r>
            <a:endParaRPr lang="en-GB" sz="2200" dirty="0" smtClean="0"/>
          </a:p>
          <a:p>
            <a:pPr marL="0" lvl="1">
              <a:spcBef>
                <a:spcPts val="200"/>
              </a:spcBef>
              <a:defRPr/>
            </a:pPr>
            <a:r>
              <a:rPr lang="en-GB" sz="2200" dirty="0" smtClean="0"/>
              <a:t> </a:t>
            </a:r>
            <a:endParaRPr lang="en-GB" sz="2200" dirty="0"/>
          </a:p>
        </p:txBody>
      </p:sp>
    </p:spTree>
    <p:extLst>
      <p:ext uri="{BB962C8B-B14F-4D97-AF65-F5344CB8AC3E}">
        <p14:creationId xmlns:p14="http://schemas.microsoft.com/office/powerpoint/2010/main" val="544009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457200"/>
            <a:ext cx="8534400" cy="914400"/>
          </a:xfrm>
          <a:solidFill>
            <a:schemeClr val="accent1">
              <a:lumMod val="20000"/>
              <a:lumOff val="80000"/>
            </a:schemeClr>
          </a:solidFill>
        </p:spPr>
        <p:txBody>
          <a:bodyPr>
            <a:noAutofit/>
          </a:bodyPr>
          <a:lstStyle/>
          <a:p>
            <a:pPr marL="0" indent="0">
              <a:buNone/>
            </a:pPr>
            <a:r>
              <a:rPr lang="en-GB" altLang="en-US" sz="2400" b="1" dirty="0" smtClean="0">
                <a:solidFill>
                  <a:schemeClr val="tx2"/>
                </a:solidFill>
              </a:rPr>
              <a:t>REASON 4: </a:t>
            </a:r>
            <a:r>
              <a:rPr lang="en-GB" altLang="en-US" sz="2400" b="1" dirty="0" smtClean="0"/>
              <a:t>O</a:t>
            </a:r>
            <a:r>
              <a:rPr lang="en-GB" sz="2400" b="1" dirty="0" smtClean="0"/>
              <a:t>pportunity optimize immunization schedules &amp; integrate other interventions</a:t>
            </a:r>
            <a:endParaRPr lang="en-US" sz="2400" b="1" dirty="0"/>
          </a:p>
        </p:txBody>
      </p:sp>
      <p:sp>
        <p:nvSpPr>
          <p:cNvPr id="2" name="Content Placeholder 1"/>
          <p:cNvSpPr>
            <a:spLocks noGrp="1"/>
          </p:cNvSpPr>
          <p:nvPr>
            <p:ph sz="half" idx="1"/>
          </p:nvPr>
        </p:nvSpPr>
        <p:spPr>
          <a:xfrm>
            <a:off x="40138" y="1524000"/>
            <a:ext cx="6284462" cy="4953000"/>
          </a:xfrm>
        </p:spPr>
        <p:txBody>
          <a:bodyPr>
            <a:noAutofit/>
          </a:bodyPr>
          <a:lstStyle/>
          <a:p>
            <a:pPr lvl="1">
              <a:spcBef>
                <a:spcPts val="1200"/>
              </a:spcBef>
              <a:spcAft>
                <a:spcPts val="1200"/>
              </a:spcAft>
              <a:buFont typeface="Arial" panose="020B0604020202020204" pitchFamily="34" charset="0"/>
              <a:buChar char="•"/>
            </a:pPr>
            <a:r>
              <a:rPr lang="en-GB" altLang="en-US" sz="2200" dirty="0" smtClean="0"/>
              <a:t>Introduction of a 2YL vaccine is an opportunity for optimizing the immunization schedule and consider integrating other health interventions relevant to this age. For example in Zambia important aspects of 2YL platform included   another opportunity to check/refer on nutritional needs because of the high </a:t>
            </a:r>
            <a:r>
              <a:rPr lang="en-GB" altLang="en-US" sz="2200" dirty="0"/>
              <a:t>prevalence of </a:t>
            </a:r>
            <a:r>
              <a:rPr lang="en-GB" altLang="en-US" sz="2200" dirty="0" smtClean="0"/>
              <a:t>malnutrition; and to check/refer completeness of early detection of HIV in infants and children.</a:t>
            </a:r>
            <a:endParaRPr lang="en-GB" altLang="en-US" sz="2200" dirty="0"/>
          </a:p>
          <a:p>
            <a:pPr lvl="1">
              <a:spcBef>
                <a:spcPts val="1200"/>
              </a:spcBef>
              <a:spcAft>
                <a:spcPts val="1200"/>
              </a:spcAft>
              <a:buFont typeface="Arial" panose="020B0604020202020204" pitchFamily="34" charset="0"/>
              <a:buChar char="•"/>
            </a:pPr>
            <a:r>
              <a:rPr lang="en-GB" altLang="en-US" sz="2200" dirty="0" smtClean="0"/>
              <a:t>Addition of interventions at a 2YL vaccination  contact requires building new partnerships or re-framing existing ones.</a:t>
            </a:r>
          </a:p>
          <a:p>
            <a:pPr marL="457200" lvl="1" indent="0">
              <a:spcBef>
                <a:spcPts val="1200"/>
              </a:spcBef>
              <a:spcAft>
                <a:spcPts val="1200"/>
              </a:spcAft>
              <a:buNone/>
            </a:pPr>
            <a:endParaRPr lang="en-GB" altLang="en-US" sz="2200" dirty="0"/>
          </a:p>
          <a:p>
            <a:pPr>
              <a:spcBef>
                <a:spcPts val="1200"/>
              </a:spcBef>
              <a:spcAft>
                <a:spcPts val="1200"/>
              </a:spcAft>
            </a:pPr>
            <a:endParaRPr lang="en-US"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828800"/>
            <a:ext cx="21812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1658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839200" cy="603242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GB" sz="2400" b="1" dirty="0" smtClean="0"/>
              <a:t>Develop resources: </a:t>
            </a:r>
            <a:r>
              <a:rPr lang="en-GB" sz="2400" dirty="0" smtClean="0"/>
              <a:t>Global Guidance document, ‘How to’ guide, Training materials</a:t>
            </a:r>
          </a:p>
          <a:p>
            <a:pPr marL="342900" indent="-342900">
              <a:spcBef>
                <a:spcPts val="600"/>
              </a:spcBef>
              <a:spcAft>
                <a:spcPts val="600"/>
              </a:spcAft>
              <a:buFont typeface="Arial" panose="020B0604020202020204" pitchFamily="34" charset="0"/>
              <a:buChar char="•"/>
            </a:pPr>
            <a:r>
              <a:rPr lang="en-GB" sz="2400" b="1" dirty="0" smtClean="0"/>
              <a:t>Build a cadre of expert consultants: </a:t>
            </a:r>
            <a:r>
              <a:rPr lang="en-GB" sz="2400" dirty="0" smtClean="0"/>
              <a:t>conduct a consultant training, with emphasis on national capacity building</a:t>
            </a:r>
            <a:r>
              <a:rPr lang="en-GB" sz="2400" dirty="0"/>
              <a:t> </a:t>
            </a:r>
            <a:endParaRPr lang="en-GB" sz="2400" dirty="0" smtClean="0"/>
          </a:p>
          <a:p>
            <a:pPr marL="342900" indent="-342900">
              <a:spcBef>
                <a:spcPts val="600"/>
              </a:spcBef>
              <a:spcAft>
                <a:spcPts val="600"/>
              </a:spcAft>
              <a:buFont typeface="Arial" panose="020B0604020202020204" pitchFamily="34" charset="0"/>
              <a:buChar char="•"/>
            </a:pPr>
            <a:r>
              <a:rPr lang="en-GB" sz="2400" b="1" dirty="0" smtClean="0"/>
              <a:t>Support countries introducing  MCV2: </a:t>
            </a:r>
            <a:r>
              <a:rPr lang="en-GB" sz="2400" dirty="0" smtClean="0"/>
              <a:t>For example Laos MCV2 intro planning taking place this month with joint support 2YL/NV introduction</a:t>
            </a:r>
          </a:p>
          <a:p>
            <a:pPr marL="342900" indent="-342900">
              <a:spcBef>
                <a:spcPts val="600"/>
              </a:spcBef>
              <a:spcAft>
                <a:spcPts val="600"/>
              </a:spcAft>
              <a:buFont typeface="Arial" panose="020B0604020202020204" pitchFamily="34" charset="0"/>
              <a:buChar char="•"/>
            </a:pPr>
            <a:r>
              <a:rPr lang="en-GB" sz="2400" b="1" dirty="0"/>
              <a:t>2YL </a:t>
            </a:r>
            <a:r>
              <a:rPr lang="en-GB" sz="2400" b="1" dirty="0" smtClean="0"/>
              <a:t>costing </a:t>
            </a:r>
            <a:r>
              <a:rPr lang="en-GB" sz="2400" b="1" dirty="0"/>
              <a:t>tool </a:t>
            </a:r>
            <a:r>
              <a:rPr lang="en-GB" sz="2400" dirty="0"/>
              <a:t>-</a:t>
            </a:r>
            <a:r>
              <a:rPr lang="en-GB" sz="2400" b="1" dirty="0" smtClean="0"/>
              <a:t> </a:t>
            </a:r>
            <a:r>
              <a:rPr lang="en-GB" sz="2400" dirty="0"/>
              <a:t>to help with </a:t>
            </a:r>
            <a:r>
              <a:rPr lang="en-GB" sz="2400" dirty="0" smtClean="0"/>
              <a:t>country decision making &amp; help understand the funds that will be needed to support at the global level </a:t>
            </a:r>
          </a:p>
          <a:p>
            <a:pPr marL="342900" indent="-342900">
              <a:spcBef>
                <a:spcPts val="600"/>
              </a:spcBef>
              <a:spcAft>
                <a:spcPts val="600"/>
              </a:spcAft>
              <a:buFont typeface="Arial" panose="020B0604020202020204" pitchFamily="34" charset="0"/>
              <a:buChar char="•"/>
            </a:pPr>
            <a:r>
              <a:rPr lang="en-GB" sz="2400" b="1" dirty="0" smtClean="0"/>
              <a:t>Demand</a:t>
            </a:r>
            <a:r>
              <a:rPr lang="en-GB" sz="2400" dirty="0" smtClean="0"/>
              <a:t> – we need to learn more about the role demand plays in low coverage we are observing &amp; how to increase demand – understanding that the response may be highly country specific.</a:t>
            </a:r>
            <a:endParaRPr lang="en-GB" sz="2400" dirty="0"/>
          </a:p>
          <a:p>
            <a:pPr marL="342900" indent="-342900">
              <a:spcBef>
                <a:spcPts val="600"/>
              </a:spcBef>
              <a:spcAft>
                <a:spcPts val="600"/>
              </a:spcAft>
              <a:buFont typeface="Arial" panose="020B0604020202020204" pitchFamily="34" charset="0"/>
              <a:buChar char="•"/>
            </a:pPr>
            <a:endParaRPr lang="en-GB" sz="2400" dirty="0"/>
          </a:p>
        </p:txBody>
      </p:sp>
      <p:sp>
        <p:nvSpPr>
          <p:cNvPr id="5" name="Title 1"/>
          <p:cNvSpPr txBox="1">
            <a:spLocks/>
          </p:cNvSpPr>
          <p:nvPr/>
        </p:nvSpPr>
        <p:spPr>
          <a:xfrm>
            <a:off x="0" y="76200"/>
            <a:ext cx="9144000" cy="8016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002060"/>
                </a:solidFill>
              </a:rPr>
              <a:t>2YL Activities &amp; Plans</a:t>
            </a:r>
            <a:endParaRPr lang="en-GB" sz="3100" b="1" dirty="0">
              <a:solidFill>
                <a:srgbClr val="C00000"/>
              </a:solidFill>
            </a:endParaRPr>
          </a:p>
        </p:txBody>
      </p:sp>
    </p:spTree>
    <p:extLst>
      <p:ext uri="{BB962C8B-B14F-4D97-AF65-F5344CB8AC3E}">
        <p14:creationId xmlns:p14="http://schemas.microsoft.com/office/powerpoint/2010/main" val="2942366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304800"/>
            <a:ext cx="8153400" cy="533400"/>
          </a:xfrm>
          <a:solidFill>
            <a:schemeClr val="bg1"/>
          </a:solidFill>
        </p:spPr>
        <p:txBody>
          <a:bodyPr>
            <a:noAutofit/>
          </a:bodyPr>
          <a:lstStyle/>
          <a:p>
            <a:pPr marL="111125" lvl="1" indent="0">
              <a:spcBef>
                <a:spcPts val="400"/>
              </a:spcBef>
              <a:buNone/>
            </a:pPr>
            <a:r>
              <a:rPr lang="en-GB" sz="4000" b="1" dirty="0" smtClean="0">
                <a:solidFill>
                  <a:schemeClr val="accent1">
                    <a:lumMod val="50000"/>
                  </a:schemeClr>
                </a:solidFill>
              </a:rPr>
              <a:t>Conclusions</a:t>
            </a:r>
            <a:endParaRPr lang="en-US" sz="4000" b="1" dirty="0">
              <a:solidFill>
                <a:schemeClr val="accent1">
                  <a:lumMod val="50000"/>
                </a:schemeClr>
              </a:solidFill>
            </a:endParaRPr>
          </a:p>
        </p:txBody>
      </p:sp>
      <p:sp>
        <p:nvSpPr>
          <p:cNvPr id="2" name="Content Placeholder 1"/>
          <p:cNvSpPr>
            <a:spLocks noGrp="1"/>
          </p:cNvSpPr>
          <p:nvPr>
            <p:ph sz="half" idx="1"/>
          </p:nvPr>
        </p:nvSpPr>
        <p:spPr>
          <a:xfrm>
            <a:off x="457200" y="1219200"/>
            <a:ext cx="8458200" cy="4876800"/>
          </a:xfrm>
        </p:spPr>
        <p:txBody>
          <a:bodyPr>
            <a:noAutofit/>
          </a:bodyPr>
          <a:lstStyle/>
          <a:p>
            <a:pPr marL="0" indent="0">
              <a:spcBef>
                <a:spcPts val="600"/>
              </a:spcBef>
              <a:spcAft>
                <a:spcPts val="600"/>
              </a:spcAft>
              <a:buNone/>
            </a:pPr>
            <a:r>
              <a:rPr lang="en-GB" altLang="en-US" sz="2400" dirty="0" smtClean="0"/>
              <a:t>Strengthening 2YL platforms will: </a:t>
            </a:r>
          </a:p>
          <a:p>
            <a:pPr>
              <a:spcBef>
                <a:spcPts val="600"/>
              </a:spcBef>
              <a:spcAft>
                <a:spcPts val="600"/>
              </a:spcAft>
            </a:pPr>
            <a:r>
              <a:rPr lang="en-GB" altLang="en-US" sz="2400" dirty="0"/>
              <a:t>A</a:t>
            </a:r>
            <a:r>
              <a:rPr lang="en-GB" altLang="en-US" sz="2400" dirty="0" smtClean="0"/>
              <a:t>ccelerate measles &amp; rubella elimination by improving routine administration of measles vaccine – </a:t>
            </a:r>
            <a:r>
              <a:rPr lang="en-GB" altLang="en-US" sz="2400" dirty="0" err="1" smtClean="0"/>
              <a:t>esp</a:t>
            </a:r>
            <a:r>
              <a:rPr lang="en-GB" altLang="en-US" sz="2400" dirty="0" smtClean="0"/>
              <a:t> MCV2.   We </a:t>
            </a:r>
            <a:r>
              <a:rPr lang="en-GB" altLang="en-US" sz="2400" dirty="0"/>
              <a:t>need to </a:t>
            </a:r>
            <a:r>
              <a:rPr lang="en-GB" altLang="en-US" sz="2400" dirty="0" smtClean="0"/>
              <a:t>support countries introducing </a:t>
            </a:r>
            <a:r>
              <a:rPr lang="en-GB" altLang="en-US" sz="2400" dirty="0"/>
              <a:t>MCV2 </a:t>
            </a:r>
            <a:r>
              <a:rPr lang="en-GB" altLang="en-US" sz="2400" dirty="0" smtClean="0"/>
              <a:t>including optimizing/ supplementing </a:t>
            </a:r>
            <a:r>
              <a:rPr lang="en-GB" altLang="en-US" sz="2400" dirty="0"/>
              <a:t>the </a:t>
            </a:r>
            <a:r>
              <a:rPr lang="en-GB" altLang="en-US" sz="2400" dirty="0" err="1"/>
              <a:t>Gavi</a:t>
            </a:r>
            <a:r>
              <a:rPr lang="en-GB" altLang="en-US" sz="2400" dirty="0"/>
              <a:t> introduction </a:t>
            </a:r>
            <a:r>
              <a:rPr lang="en-GB" altLang="en-US" sz="2400" dirty="0" smtClean="0"/>
              <a:t>grants to reverse the current trend and ensure high </a:t>
            </a:r>
            <a:r>
              <a:rPr lang="en-GB" altLang="en-US" sz="2400" dirty="0"/>
              <a:t>MCV2 coverage.</a:t>
            </a:r>
            <a:r>
              <a:rPr lang="en-GB" altLang="en-US" sz="2400" dirty="0" smtClean="0"/>
              <a:t> </a:t>
            </a:r>
            <a:endParaRPr lang="en-GB" altLang="en-US" sz="2400" dirty="0"/>
          </a:p>
          <a:p>
            <a:pPr>
              <a:spcBef>
                <a:spcPts val="600"/>
              </a:spcBef>
              <a:spcAft>
                <a:spcPts val="600"/>
              </a:spcAft>
            </a:pPr>
            <a:r>
              <a:rPr lang="en-GB" altLang="en-US" sz="2400" dirty="0" smtClean="0"/>
              <a:t>Help </a:t>
            </a:r>
            <a:r>
              <a:rPr lang="en-GB" altLang="en-US" sz="2400" dirty="0"/>
              <a:t>achieve </a:t>
            </a:r>
            <a:r>
              <a:rPr lang="en-GB" altLang="en-US" sz="2400" dirty="0" smtClean="0"/>
              <a:t>the 90% DTP3 coverage target by </a:t>
            </a:r>
            <a:r>
              <a:rPr lang="en-GB" altLang="en-US" sz="2400" dirty="0"/>
              <a:t>improving </a:t>
            </a:r>
            <a:r>
              <a:rPr lang="en-GB" altLang="en-US" sz="2400" dirty="0" smtClean="0"/>
              <a:t>catch-up practices &amp; ensuring that catch-up </a:t>
            </a:r>
            <a:r>
              <a:rPr lang="en-GB" altLang="en-US" sz="2400" dirty="0"/>
              <a:t>vaccination </a:t>
            </a:r>
            <a:r>
              <a:rPr lang="en-GB" altLang="en-US" sz="2400" dirty="0" smtClean="0"/>
              <a:t>happens at the 2YL </a:t>
            </a:r>
            <a:r>
              <a:rPr lang="en-GB" altLang="en-US" sz="2400" dirty="0"/>
              <a:t>contact</a:t>
            </a:r>
          </a:p>
          <a:p>
            <a:pPr>
              <a:spcBef>
                <a:spcPts val="600"/>
              </a:spcBef>
              <a:spcAft>
                <a:spcPts val="600"/>
              </a:spcAft>
            </a:pPr>
            <a:r>
              <a:rPr lang="en-GB" altLang="en-US" sz="2400" dirty="0" smtClean="0"/>
              <a:t>Allow us to be prepared for other 2YL introductions – including for vaccines in the pipeline.</a:t>
            </a:r>
          </a:p>
          <a:p>
            <a:pPr>
              <a:spcBef>
                <a:spcPts val="600"/>
              </a:spcBef>
              <a:spcAft>
                <a:spcPts val="600"/>
              </a:spcAft>
            </a:pPr>
            <a:endParaRPr lang="en-GB" altLang="en-US" sz="2400" dirty="0" smtClean="0"/>
          </a:p>
          <a:p>
            <a:pPr marL="0" indent="0">
              <a:spcBef>
                <a:spcPts val="600"/>
              </a:spcBef>
              <a:spcAft>
                <a:spcPts val="600"/>
              </a:spcAft>
              <a:buNone/>
            </a:pPr>
            <a:endParaRPr lang="en-GB" altLang="en-US" sz="2400" dirty="0" smtClean="0"/>
          </a:p>
        </p:txBody>
      </p:sp>
    </p:spTree>
    <p:extLst>
      <p:ext uri="{BB962C8B-B14F-4D97-AF65-F5344CB8AC3E}">
        <p14:creationId xmlns:p14="http://schemas.microsoft.com/office/powerpoint/2010/main" val="33167152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542363" y="838200"/>
            <a:ext cx="8120623" cy="1676400"/>
          </a:xfrm>
        </p:spPr>
        <p:txBody>
          <a:bodyPr>
            <a:noAutofit/>
          </a:bodyPr>
          <a:lstStyle/>
          <a:p>
            <a:r>
              <a:rPr lang="en-US" altLang="en-US" sz="3200" b="1" dirty="0" smtClean="0">
                <a:solidFill>
                  <a:schemeClr val="tx2"/>
                </a:solidFill>
              </a:rPr>
              <a:t>Thank </a:t>
            </a:r>
            <a:r>
              <a:rPr lang="en-US" altLang="en-US" sz="3200" b="1" dirty="0" smtClean="0">
                <a:solidFill>
                  <a:schemeClr val="tx2"/>
                </a:solidFill>
              </a:rPr>
              <a:t>You!</a:t>
            </a:r>
            <a:br>
              <a:rPr lang="en-US" altLang="en-US" sz="3200" b="1" dirty="0" smtClean="0">
                <a:solidFill>
                  <a:schemeClr val="tx2"/>
                </a:solidFill>
              </a:rPr>
            </a:br>
            <a:r>
              <a:rPr lang="en-US" altLang="en-US" sz="3200" b="1" dirty="0" smtClean="0">
                <a:solidFill>
                  <a:schemeClr val="tx2"/>
                </a:solidFill>
              </a:rPr>
              <a:t/>
            </a:r>
            <a:br>
              <a:rPr lang="en-US" altLang="en-US" sz="3200" b="1" dirty="0" smtClean="0">
                <a:solidFill>
                  <a:schemeClr val="tx2"/>
                </a:solidFill>
              </a:rPr>
            </a:br>
            <a:r>
              <a:rPr lang="en-US" altLang="en-US" sz="3200" b="1" dirty="0">
                <a:solidFill>
                  <a:schemeClr val="tx2"/>
                </a:solidFill>
              </a:rPr>
              <a:t>A</a:t>
            </a:r>
            <a:r>
              <a:rPr lang="en-US" altLang="en-US" sz="3200" b="1" dirty="0" smtClean="0">
                <a:solidFill>
                  <a:schemeClr val="tx2"/>
                </a:solidFill>
              </a:rPr>
              <a:t>cknowledgment </a:t>
            </a:r>
            <a:r>
              <a:rPr lang="en-US" altLang="en-US" sz="3200" b="1" dirty="0" smtClean="0">
                <a:solidFill>
                  <a:schemeClr val="tx2"/>
                </a:solidFill>
              </a:rPr>
              <a:t>to the </a:t>
            </a:r>
            <a:br>
              <a:rPr lang="en-US" altLang="en-US" sz="3200" b="1" dirty="0" smtClean="0">
                <a:solidFill>
                  <a:schemeClr val="tx2"/>
                </a:solidFill>
              </a:rPr>
            </a:br>
            <a:r>
              <a:rPr lang="en-US" altLang="en-US" sz="3200" b="1" dirty="0" smtClean="0">
                <a:solidFill>
                  <a:schemeClr val="tx2"/>
                </a:solidFill>
              </a:rPr>
              <a:t>M&amp;RI RI Workgroup </a:t>
            </a:r>
            <a:r>
              <a:rPr lang="en-US" altLang="en-US" sz="3200" b="1" dirty="0" smtClean="0">
                <a:solidFill>
                  <a:schemeClr val="tx2"/>
                </a:solidFill>
              </a:rPr>
              <a:t>members &amp; </a:t>
            </a:r>
            <a:r>
              <a:rPr lang="en-US" altLang="en-US" sz="3200" b="1" dirty="0" smtClean="0">
                <a:solidFill>
                  <a:schemeClr val="tx2"/>
                </a:solidFill>
              </a:rPr>
              <a:t>2YL </a:t>
            </a:r>
            <a:r>
              <a:rPr lang="en-US" altLang="en-US" sz="3200" b="1" dirty="0" smtClean="0">
                <a:solidFill>
                  <a:schemeClr val="tx2"/>
                </a:solidFill>
              </a:rPr>
              <a:t>donors</a:t>
            </a:r>
            <a:endParaRPr lang="en-US" altLang="en-US" sz="3200" b="1" dirty="0">
              <a:solidFill>
                <a:schemeClr val="tx2"/>
              </a:solidFill>
            </a:endParaRPr>
          </a:p>
        </p:txBody>
      </p:sp>
      <p:pic>
        <p:nvPicPr>
          <p:cNvPr id="3"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64" y="2927152"/>
            <a:ext cx="2429436" cy="761863"/>
          </a:xfrm>
          <a:prstGeom prst="rect">
            <a:avLst/>
          </a:prstGeom>
          <a:solidFill>
            <a:schemeClr val="accent1">
              <a:lumMod val="75000"/>
            </a:schemeClr>
          </a:solidFill>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000500"/>
            <a:ext cx="124721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897775"/>
            <a:ext cx="2133600" cy="820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2329" y="2911910"/>
            <a:ext cx="1228726" cy="9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2933700"/>
            <a:ext cx="141922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578" y="3973052"/>
            <a:ext cx="1416843" cy="100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4030202"/>
            <a:ext cx="2308284"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53312" y="4695825"/>
            <a:ext cx="1209675"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375" y="5105400"/>
            <a:ext cx="4162425"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0606" y="5272087"/>
            <a:ext cx="2474119" cy="99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577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14400" y="1295400"/>
            <a:ext cx="7467600" cy="2286000"/>
          </a:xfrm>
          <a:solidFill>
            <a:schemeClr val="accent1">
              <a:lumMod val="20000"/>
              <a:lumOff val="80000"/>
            </a:schemeClr>
          </a:solidFill>
        </p:spPr>
        <p:txBody>
          <a:bodyPr>
            <a:noAutofit/>
          </a:bodyPr>
          <a:lstStyle/>
          <a:p>
            <a:pPr lvl="0"/>
            <a:r>
              <a:rPr lang="en-GB" b="1" dirty="0" smtClean="0">
                <a:solidFill>
                  <a:srgbClr val="002060"/>
                </a:solidFill>
              </a:rPr>
              <a:t>1. </a:t>
            </a:r>
            <a:br>
              <a:rPr lang="en-GB" b="1" dirty="0" smtClean="0">
                <a:solidFill>
                  <a:srgbClr val="002060"/>
                </a:solidFill>
              </a:rPr>
            </a:br>
            <a:r>
              <a:rPr lang="en-GB" b="1" dirty="0" smtClean="0">
                <a:solidFill>
                  <a:srgbClr val="002060"/>
                </a:solidFill>
              </a:rPr>
              <a:t>Measles </a:t>
            </a:r>
            <a:r>
              <a:rPr lang="en-GB" b="1" dirty="0">
                <a:solidFill>
                  <a:srgbClr val="002060"/>
                </a:solidFill>
              </a:rPr>
              <a:t>vaccination in the second year of </a:t>
            </a:r>
            <a:r>
              <a:rPr lang="en-GB" b="1" dirty="0" smtClean="0">
                <a:solidFill>
                  <a:srgbClr val="002060"/>
                </a:solidFill>
              </a:rPr>
              <a:t>life</a:t>
            </a:r>
            <a:endParaRPr lang="en-US" altLang="en-US" b="1" dirty="0">
              <a:solidFill>
                <a:srgbClr val="002060"/>
              </a:solidFill>
            </a:endParaRPr>
          </a:p>
        </p:txBody>
      </p:sp>
    </p:spTree>
    <p:extLst>
      <p:ext uri="{BB962C8B-B14F-4D97-AF65-F5344CB8AC3E}">
        <p14:creationId xmlns:p14="http://schemas.microsoft.com/office/powerpoint/2010/main" val="168079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228600"/>
            <a:ext cx="9296400" cy="976952"/>
          </a:xfrm>
        </p:spPr>
        <p:txBody>
          <a:bodyPr>
            <a:noAutofit/>
          </a:bodyPr>
          <a:lstStyle/>
          <a:p>
            <a:r>
              <a:rPr lang="en-US" altLang="en-US" sz="3600" b="1" dirty="0" smtClean="0">
                <a:solidFill>
                  <a:schemeClr val="accent1">
                    <a:lumMod val="50000"/>
                  </a:schemeClr>
                </a:solidFill>
              </a:rPr>
              <a:t>Experience with new vaccines introduced </a:t>
            </a:r>
            <a:br>
              <a:rPr lang="en-US" altLang="en-US" sz="3600" b="1" dirty="0" smtClean="0">
                <a:solidFill>
                  <a:schemeClr val="accent1">
                    <a:lumMod val="50000"/>
                  </a:schemeClr>
                </a:solidFill>
              </a:rPr>
            </a:br>
            <a:r>
              <a:rPr lang="en-US" altLang="en-US" sz="3600" b="1" dirty="0" smtClean="0">
                <a:solidFill>
                  <a:schemeClr val="accent1">
                    <a:lumMod val="50000"/>
                  </a:schemeClr>
                </a:solidFill>
              </a:rPr>
              <a:t>during infancy</a:t>
            </a:r>
            <a:endParaRPr lang="en-US" altLang="en-US" sz="3600" b="1" dirty="0">
              <a:solidFill>
                <a:schemeClr val="accent1">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0297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4629150" y="3657600"/>
            <a:ext cx="3067050" cy="914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105400" y="2362200"/>
            <a:ext cx="1057275" cy="685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6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296400" cy="976952"/>
          </a:xfrm>
        </p:spPr>
        <p:txBody>
          <a:bodyPr>
            <a:noAutofit/>
          </a:bodyPr>
          <a:lstStyle/>
          <a:p>
            <a:r>
              <a:rPr lang="en-US" altLang="en-US" sz="3200" b="1" dirty="0" smtClean="0">
                <a:solidFill>
                  <a:schemeClr val="accent1">
                    <a:lumMod val="50000"/>
                  </a:schemeClr>
                </a:solidFill>
              </a:rPr>
              <a:t>Countries that introduced a second dose of measles containing vaccine (MCV2) more than 5 years ago</a:t>
            </a:r>
            <a:endParaRPr lang="en-US" altLang="en-US" sz="3200" b="1" dirty="0">
              <a:solidFill>
                <a:schemeClr val="accent1">
                  <a:lumMod val="50000"/>
                </a:schemeClr>
              </a:solidFill>
            </a:endParaRP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 y="4057650"/>
            <a:ext cx="4476750"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250" y="4062412"/>
            <a:ext cx="44577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257300"/>
            <a:ext cx="44672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775764" y="4750124"/>
            <a:ext cx="720036" cy="507675"/>
            <a:chOff x="3809999" y="1904999"/>
            <a:chExt cx="720036" cy="507675"/>
          </a:xfrm>
        </p:grpSpPr>
        <p:sp>
          <p:nvSpPr>
            <p:cNvPr id="2" name="Right Brace 1"/>
            <p:cNvSpPr/>
            <p:nvPr/>
          </p:nvSpPr>
          <p:spPr>
            <a:xfrm>
              <a:off x="3809999" y="1904999"/>
              <a:ext cx="186635" cy="507675"/>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943015" y="1974170"/>
              <a:ext cx="587020" cy="369332"/>
            </a:xfrm>
            <a:prstGeom prst="rect">
              <a:avLst/>
            </a:prstGeom>
            <a:noFill/>
          </p:spPr>
          <p:txBody>
            <a:bodyPr wrap="none" rtlCol="0">
              <a:spAutoFit/>
            </a:bodyPr>
            <a:lstStyle/>
            <a:p>
              <a:r>
                <a:rPr lang="en-GB" b="1" dirty="0" smtClean="0">
                  <a:solidFill>
                    <a:schemeClr val="accent1">
                      <a:lumMod val="75000"/>
                    </a:schemeClr>
                  </a:solidFill>
                </a:rPr>
                <a:t>26%</a:t>
              </a:r>
              <a:endParaRPr lang="en-US" b="1" dirty="0">
                <a:solidFill>
                  <a:schemeClr val="accent1">
                    <a:lumMod val="75000"/>
                  </a:schemeClr>
                </a:solidFill>
              </a:endParaRPr>
            </a:p>
          </p:txBody>
        </p:sp>
      </p:grpSp>
      <p:grpSp>
        <p:nvGrpSpPr>
          <p:cNvPr id="14" name="Group 13"/>
          <p:cNvGrpSpPr/>
          <p:nvPr/>
        </p:nvGrpSpPr>
        <p:grpSpPr>
          <a:xfrm>
            <a:off x="3819900" y="1924800"/>
            <a:ext cx="674864" cy="369332"/>
            <a:chOff x="3810000" y="1879275"/>
            <a:chExt cx="674864" cy="369332"/>
          </a:xfrm>
        </p:grpSpPr>
        <p:sp>
          <p:nvSpPr>
            <p:cNvPr id="15" name="Right Brace 14"/>
            <p:cNvSpPr/>
            <p:nvPr/>
          </p:nvSpPr>
          <p:spPr>
            <a:xfrm>
              <a:off x="3810000" y="1905000"/>
              <a:ext cx="152400" cy="304800"/>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3901050" y="1879275"/>
              <a:ext cx="583814" cy="369332"/>
            </a:xfrm>
            <a:prstGeom prst="rect">
              <a:avLst/>
            </a:prstGeom>
            <a:noFill/>
          </p:spPr>
          <p:txBody>
            <a:bodyPr wrap="none" rtlCol="0">
              <a:spAutoFit/>
            </a:bodyPr>
            <a:lstStyle/>
            <a:p>
              <a:r>
                <a:rPr lang="en-GB" b="1" dirty="0" smtClean="0">
                  <a:solidFill>
                    <a:schemeClr val="accent1">
                      <a:lumMod val="75000"/>
                    </a:schemeClr>
                  </a:solidFill>
                </a:rPr>
                <a:t>14%</a:t>
              </a:r>
              <a:endParaRPr lang="en-US" b="1" dirty="0">
                <a:solidFill>
                  <a:schemeClr val="accent1">
                    <a:lumMod val="75000"/>
                  </a:schemeClr>
                </a:solidFill>
              </a:endParaRPr>
            </a:p>
          </p:txBody>
        </p:sp>
      </p:grpSp>
      <p:grpSp>
        <p:nvGrpSpPr>
          <p:cNvPr id="17" name="Group 16"/>
          <p:cNvGrpSpPr/>
          <p:nvPr/>
        </p:nvGrpSpPr>
        <p:grpSpPr>
          <a:xfrm>
            <a:off x="8305800" y="4888467"/>
            <a:ext cx="674864" cy="369332"/>
            <a:chOff x="3810000" y="1879275"/>
            <a:chExt cx="674864" cy="369332"/>
          </a:xfrm>
        </p:grpSpPr>
        <p:sp>
          <p:nvSpPr>
            <p:cNvPr id="18" name="Right Brace 17"/>
            <p:cNvSpPr/>
            <p:nvPr/>
          </p:nvSpPr>
          <p:spPr>
            <a:xfrm>
              <a:off x="3810000" y="1905000"/>
              <a:ext cx="152400" cy="304800"/>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3901050" y="1879275"/>
              <a:ext cx="583814" cy="369332"/>
            </a:xfrm>
            <a:prstGeom prst="rect">
              <a:avLst/>
            </a:prstGeom>
            <a:noFill/>
          </p:spPr>
          <p:txBody>
            <a:bodyPr wrap="none" rtlCol="0">
              <a:spAutoFit/>
            </a:bodyPr>
            <a:lstStyle/>
            <a:p>
              <a:r>
                <a:rPr lang="en-GB" b="1" dirty="0" smtClean="0">
                  <a:solidFill>
                    <a:schemeClr val="accent1">
                      <a:lumMod val="75000"/>
                    </a:schemeClr>
                  </a:solidFill>
                </a:rPr>
                <a:t>14%</a:t>
              </a:r>
              <a:endParaRPr lang="en-US" b="1" dirty="0">
                <a:solidFill>
                  <a:schemeClr val="accent1">
                    <a:lumMod val="75000"/>
                  </a:schemeClr>
                </a:solidFill>
              </a:endParaRPr>
            </a:p>
          </p:txBody>
        </p:sp>
      </p:grpSp>
      <p:sp>
        <p:nvSpPr>
          <p:cNvPr id="6" name="TextBox 5"/>
          <p:cNvSpPr txBox="1"/>
          <p:nvPr/>
        </p:nvSpPr>
        <p:spPr>
          <a:xfrm>
            <a:off x="5070822" y="1805970"/>
            <a:ext cx="3650556" cy="1938992"/>
          </a:xfrm>
          <a:prstGeom prst="rect">
            <a:avLst/>
          </a:prstGeom>
          <a:noFill/>
        </p:spPr>
        <p:txBody>
          <a:bodyPr wrap="square" rtlCol="0">
            <a:spAutoFit/>
          </a:bodyPr>
          <a:lstStyle/>
          <a:p>
            <a:r>
              <a:rPr lang="en-GB" sz="2400" i="1" dirty="0" smtClean="0">
                <a:solidFill>
                  <a:schemeClr val="accent1">
                    <a:lumMod val="50000"/>
                  </a:schemeClr>
                </a:solidFill>
              </a:rPr>
              <a:t>After 5 years they have not reached coverage targets – MCV1 v MCV2 diff of  over 10%</a:t>
            </a:r>
          </a:p>
          <a:p>
            <a:pPr marL="285750" indent="-285750">
              <a:buFont typeface="Arial" panose="020B0604020202020204" pitchFamily="34" charset="0"/>
              <a:buChar char="•"/>
            </a:pPr>
            <a:endParaRPr lang="en-US" sz="2400" i="1" dirty="0">
              <a:solidFill>
                <a:schemeClr val="accent1">
                  <a:lumMod val="50000"/>
                </a:schemeClr>
              </a:solidFill>
            </a:endParaRPr>
          </a:p>
        </p:txBody>
      </p:sp>
      <p:grpSp>
        <p:nvGrpSpPr>
          <p:cNvPr id="12" name="Group 11"/>
          <p:cNvGrpSpPr/>
          <p:nvPr/>
        </p:nvGrpSpPr>
        <p:grpSpPr>
          <a:xfrm>
            <a:off x="1371600" y="1270453"/>
            <a:ext cx="447558" cy="1320347"/>
            <a:chOff x="1371600" y="1270453"/>
            <a:chExt cx="447558" cy="1320347"/>
          </a:xfrm>
        </p:grpSpPr>
        <p:cxnSp>
          <p:nvCxnSpPr>
            <p:cNvPr id="9" name="Straight Arrow Connector 8"/>
            <p:cNvCxnSpPr/>
            <p:nvPr/>
          </p:nvCxnSpPr>
          <p:spPr>
            <a:xfrm>
              <a:off x="1600200" y="1607886"/>
              <a:ext cx="0" cy="982914"/>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71600" y="1270453"/>
              <a:ext cx="447558" cy="338554"/>
            </a:xfrm>
            <a:prstGeom prst="rect">
              <a:avLst/>
            </a:prstGeom>
            <a:noFill/>
            <a:ln>
              <a:solidFill>
                <a:srgbClr val="00B050"/>
              </a:solidFill>
            </a:ln>
          </p:spPr>
          <p:txBody>
            <a:bodyPr wrap="none" rtlCol="0">
              <a:spAutoFit/>
            </a:bodyPr>
            <a:lstStyle/>
            <a:p>
              <a:r>
                <a:rPr lang="en-GB" sz="1600" b="1" dirty="0" smtClean="0">
                  <a:solidFill>
                    <a:srgbClr val="00B050"/>
                  </a:solidFill>
                </a:rPr>
                <a:t>PIE</a:t>
              </a:r>
              <a:endParaRPr lang="en-US" sz="1600" b="1" dirty="0">
                <a:solidFill>
                  <a:srgbClr val="00B050"/>
                </a:solidFill>
              </a:endParaRPr>
            </a:p>
          </p:txBody>
        </p:sp>
      </p:grpSp>
      <p:grpSp>
        <p:nvGrpSpPr>
          <p:cNvPr id="26" name="Group 25"/>
          <p:cNvGrpSpPr/>
          <p:nvPr/>
        </p:nvGrpSpPr>
        <p:grpSpPr>
          <a:xfrm>
            <a:off x="2035147" y="4481030"/>
            <a:ext cx="447558" cy="684417"/>
            <a:chOff x="1357170" y="1906383"/>
            <a:chExt cx="447558" cy="684417"/>
          </a:xfrm>
        </p:grpSpPr>
        <p:cxnSp>
          <p:nvCxnSpPr>
            <p:cNvPr id="27" name="Straight Arrow Connector 26"/>
            <p:cNvCxnSpPr/>
            <p:nvPr/>
          </p:nvCxnSpPr>
          <p:spPr>
            <a:xfrm>
              <a:off x="1597789" y="2244648"/>
              <a:ext cx="2411" cy="346152"/>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357170" y="1906383"/>
              <a:ext cx="447558" cy="338554"/>
            </a:xfrm>
            <a:prstGeom prst="rect">
              <a:avLst/>
            </a:prstGeom>
            <a:noFill/>
            <a:ln>
              <a:solidFill>
                <a:srgbClr val="00B050"/>
              </a:solidFill>
            </a:ln>
          </p:spPr>
          <p:txBody>
            <a:bodyPr wrap="none" rtlCol="0">
              <a:spAutoFit/>
            </a:bodyPr>
            <a:lstStyle/>
            <a:p>
              <a:r>
                <a:rPr lang="en-GB" sz="1600" b="1" dirty="0" smtClean="0">
                  <a:solidFill>
                    <a:srgbClr val="00B050"/>
                  </a:solidFill>
                </a:rPr>
                <a:t>PIE</a:t>
              </a:r>
              <a:endParaRPr lang="en-US" sz="1600" b="1" dirty="0">
                <a:solidFill>
                  <a:srgbClr val="00B050"/>
                </a:solidFill>
              </a:endParaRPr>
            </a:p>
          </p:txBody>
        </p:sp>
      </p:grpSp>
    </p:spTree>
    <p:extLst>
      <p:ext uri="{BB962C8B-B14F-4D97-AF65-F5344CB8AC3E}">
        <p14:creationId xmlns:p14="http://schemas.microsoft.com/office/powerpoint/2010/main" val="60288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76200"/>
            <a:ext cx="9296400" cy="976952"/>
          </a:xfrm>
        </p:spPr>
        <p:txBody>
          <a:bodyPr>
            <a:noAutofit/>
          </a:bodyPr>
          <a:lstStyle/>
          <a:p>
            <a:r>
              <a:rPr lang="en-US" altLang="en-US" sz="3200" b="1" dirty="0" smtClean="0">
                <a:solidFill>
                  <a:schemeClr val="accent1">
                    <a:lumMod val="50000"/>
                  </a:schemeClr>
                </a:solidFill>
              </a:rPr>
              <a:t>Countries that introduced MCV2 more recently</a:t>
            </a:r>
            <a:endParaRPr lang="en-US" altLang="en-US" sz="3200" b="1" dirty="0">
              <a:solidFill>
                <a:schemeClr val="accent1">
                  <a:lumMod val="50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816469"/>
            <a:ext cx="4457700"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8623" y="904275"/>
            <a:ext cx="4467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 y="3885492"/>
            <a:ext cx="44577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8320987" y="1532048"/>
            <a:ext cx="720035" cy="696202"/>
            <a:chOff x="3810000" y="1904999"/>
            <a:chExt cx="720035" cy="696202"/>
          </a:xfrm>
        </p:grpSpPr>
        <p:sp>
          <p:nvSpPr>
            <p:cNvPr id="21" name="Right Brace 20"/>
            <p:cNvSpPr/>
            <p:nvPr/>
          </p:nvSpPr>
          <p:spPr>
            <a:xfrm>
              <a:off x="3810000" y="1904999"/>
              <a:ext cx="133016" cy="696202"/>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3943015" y="1974170"/>
              <a:ext cx="587020" cy="369332"/>
            </a:xfrm>
            <a:prstGeom prst="rect">
              <a:avLst/>
            </a:prstGeom>
            <a:noFill/>
          </p:spPr>
          <p:txBody>
            <a:bodyPr wrap="none" rtlCol="0">
              <a:spAutoFit/>
            </a:bodyPr>
            <a:lstStyle/>
            <a:p>
              <a:r>
                <a:rPr lang="en-GB" b="1" dirty="0" smtClean="0">
                  <a:solidFill>
                    <a:schemeClr val="accent1">
                      <a:lumMod val="75000"/>
                    </a:schemeClr>
                  </a:solidFill>
                </a:rPr>
                <a:t>35%</a:t>
              </a:r>
              <a:endParaRPr lang="en-US" b="1" dirty="0">
                <a:solidFill>
                  <a:schemeClr val="accent1">
                    <a:lumMod val="75000"/>
                  </a:schemeClr>
                </a:solidFill>
              </a:endParaRPr>
            </a:p>
          </p:txBody>
        </p:sp>
      </p:grpSp>
      <p:grpSp>
        <p:nvGrpSpPr>
          <p:cNvPr id="23" name="Group 22"/>
          <p:cNvGrpSpPr/>
          <p:nvPr/>
        </p:nvGrpSpPr>
        <p:grpSpPr>
          <a:xfrm>
            <a:off x="3709653" y="4792860"/>
            <a:ext cx="758136" cy="845940"/>
            <a:chOff x="3809999" y="1840820"/>
            <a:chExt cx="758136" cy="845940"/>
          </a:xfrm>
        </p:grpSpPr>
        <p:sp>
          <p:nvSpPr>
            <p:cNvPr id="24" name="Right Brace 23"/>
            <p:cNvSpPr/>
            <p:nvPr/>
          </p:nvSpPr>
          <p:spPr>
            <a:xfrm>
              <a:off x="3809999" y="1904999"/>
              <a:ext cx="171115" cy="781761"/>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981115" y="1840820"/>
              <a:ext cx="587020" cy="369332"/>
            </a:xfrm>
            <a:prstGeom prst="rect">
              <a:avLst/>
            </a:prstGeom>
            <a:noFill/>
          </p:spPr>
          <p:txBody>
            <a:bodyPr wrap="none" rtlCol="0">
              <a:spAutoFit/>
            </a:bodyPr>
            <a:lstStyle/>
            <a:p>
              <a:r>
                <a:rPr lang="en-GB" b="1" dirty="0" smtClean="0">
                  <a:solidFill>
                    <a:schemeClr val="accent1">
                      <a:lumMod val="75000"/>
                    </a:schemeClr>
                  </a:solidFill>
                </a:rPr>
                <a:t>43%</a:t>
              </a:r>
              <a:endParaRPr lang="en-US" b="1" dirty="0">
                <a:solidFill>
                  <a:schemeClr val="accent1">
                    <a:lumMod val="75000"/>
                  </a:schemeClr>
                </a:solidFill>
              </a:endParaRPr>
            </a:p>
          </p:txBody>
        </p:sp>
      </p:grpSp>
      <p:grpSp>
        <p:nvGrpSpPr>
          <p:cNvPr id="5" name="Group 4"/>
          <p:cNvGrpSpPr/>
          <p:nvPr/>
        </p:nvGrpSpPr>
        <p:grpSpPr>
          <a:xfrm>
            <a:off x="3729038" y="1716227"/>
            <a:ext cx="720035" cy="438504"/>
            <a:chOff x="3810000" y="1974170"/>
            <a:chExt cx="720035" cy="438504"/>
          </a:xfrm>
        </p:grpSpPr>
        <p:sp>
          <p:nvSpPr>
            <p:cNvPr id="2" name="Right Brace 1"/>
            <p:cNvSpPr/>
            <p:nvPr/>
          </p:nvSpPr>
          <p:spPr>
            <a:xfrm>
              <a:off x="3810000" y="1974170"/>
              <a:ext cx="133015" cy="438504"/>
            </a:xfrm>
            <a:prstGeom prst="righ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3943015" y="1974170"/>
              <a:ext cx="587020" cy="369332"/>
            </a:xfrm>
            <a:prstGeom prst="rect">
              <a:avLst/>
            </a:prstGeom>
            <a:noFill/>
          </p:spPr>
          <p:txBody>
            <a:bodyPr wrap="none" rtlCol="0">
              <a:spAutoFit/>
            </a:bodyPr>
            <a:lstStyle/>
            <a:p>
              <a:r>
                <a:rPr lang="en-GB" b="1" dirty="0" smtClean="0">
                  <a:solidFill>
                    <a:schemeClr val="accent1">
                      <a:lumMod val="75000"/>
                    </a:schemeClr>
                  </a:solidFill>
                </a:rPr>
                <a:t>19%</a:t>
              </a:r>
              <a:endParaRPr lang="en-US" b="1" dirty="0">
                <a:solidFill>
                  <a:schemeClr val="accent1">
                    <a:lumMod val="75000"/>
                  </a:schemeClr>
                </a:solidFill>
              </a:endParaRPr>
            </a:p>
          </p:txBody>
        </p:sp>
      </p:grpSp>
      <p:grpSp>
        <p:nvGrpSpPr>
          <p:cNvPr id="27" name="Group 26"/>
          <p:cNvGrpSpPr/>
          <p:nvPr/>
        </p:nvGrpSpPr>
        <p:grpSpPr>
          <a:xfrm>
            <a:off x="2686050" y="1262665"/>
            <a:ext cx="447558" cy="1006515"/>
            <a:chOff x="1371600" y="1584285"/>
            <a:chExt cx="447558" cy="1006515"/>
          </a:xfrm>
        </p:grpSpPr>
        <p:cxnSp>
          <p:nvCxnSpPr>
            <p:cNvPr id="28" name="Straight Arrow Connector 27"/>
            <p:cNvCxnSpPr/>
            <p:nvPr/>
          </p:nvCxnSpPr>
          <p:spPr>
            <a:xfrm>
              <a:off x="1595379" y="1922839"/>
              <a:ext cx="4821" cy="667961"/>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371600" y="1584285"/>
              <a:ext cx="447558" cy="338554"/>
            </a:xfrm>
            <a:prstGeom prst="rect">
              <a:avLst/>
            </a:prstGeom>
            <a:noFill/>
            <a:ln>
              <a:solidFill>
                <a:srgbClr val="00B050"/>
              </a:solidFill>
            </a:ln>
          </p:spPr>
          <p:txBody>
            <a:bodyPr wrap="none" rtlCol="0">
              <a:spAutoFit/>
            </a:bodyPr>
            <a:lstStyle/>
            <a:p>
              <a:r>
                <a:rPr lang="en-GB" sz="1600" b="1" dirty="0" smtClean="0">
                  <a:solidFill>
                    <a:srgbClr val="00B050"/>
                  </a:solidFill>
                </a:rPr>
                <a:t>PIE</a:t>
              </a:r>
              <a:endParaRPr lang="en-US" sz="1600" b="1" dirty="0">
                <a:solidFill>
                  <a:srgbClr val="00B050"/>
                </a:solidFill>
              </a:endParaRPr>
            </a:p>
          </p:txBody>
        </p:sp>
      </p:grpSp>
      <p:grpSp>
        <p:nvGrpSpPr>
          <p:cNvPr id="30" name="Group 29"/>
          <p:cNvGrpSpPr/>
          <p:nvPr/>
        </p:nvGrpSpPr>
        <p:grpSpPr>
          <a:xfrm>
            <a:off x="6521121" y="1310286"/>
            <a:ext cx="447558" cy="1356714"/>
            <a:chOff x="1371600" y="1584285"/>
            <a:chExt cx="447558" cy="1356714"/>
          </a:xfrm>
        </p:grpSpPr>
        <p:cxnSp>
          <p:nvCxnSpPr>
            <p:cNvPr id="31" name="Straight Arrow Connector 30"/>
            <p:cNvCxnSpPr/>
            <p:nvPr/>
          </p:nvCxnSpPr>
          <p:spPr>
            <a:xfrm>
              <a:off x="1595379" y="1922839"/>
              <a:ext cx="4821" cy="101816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371600" y="1584285"/>
              <a:ext cx="447558" cy="338554"/>
            </a:xfrm>
            <a:prstGeom prst="rect">
              <a:avLst/>
            </a:prstGeom>
            <a:noFill/>
            <a:ln>
              <a:solidFill>
                <a:srgbClr val="00B050"/>
              </a:solidFill>
            </a:ln>
          </p:spPr>
          <p:txBody>
            <a:bodyPr wrap="none" rtlCol="0">
              <a:spAutoFit/>
            </a:bodyPr>
            <a:lstStyle/>
            <a:p>
              <a:r>
                <a:rPr lang="en-GB" sz="1600" b="1" dirty="0" smtClean="0">
                  <a:solidFill>
                    <a:srgbClr val="00B050"/>
                  </a:solidFill>
                </a:rPr>
                <a:t>PIE</a:t>
              </a:r>
              <a:endParaRPr lang="en-US" sz="1600" b="1" dirty="0">
                <a:solidFill>
                  <a:srgbClr val="00B050"/>
                </a:solidFill>
              </a:endParaRPr>
            </a:p>
          </p:txBody>
        </p:sp>
      </p:grpSp>
      <p:sp>
        <p:nvSpPr>
          <p:cNvPr id="34" name="TextBox 33"/>
          <p:cNvSpPr txBox="1"/>
          <p:nvPr/>
        </p:nvSpPr>
        <p:spPr>
          <a:xfrm>
            <a:off x="5296624" y="4269640"/>
            <a:ext cx="3450888" cy="1446550"/>
          </a:xfrm>
          <a:prstGeom prst="rect">
            <a:avLst/>
          </a:prstGeom>
          <a:noFill/>
        </p:spPr>
        <p:txBody>
          <a:bodyPr wrap="square" rtlCol="0">
            <a:spAutoFit/>
          </a:bodyPr>
          <a:lstStyle/>
          <a:p>
            <a:r>
              <a:rPr lang="en-GB" sz="2200" i="1" dirty="0" smtClean="0">
                <a:solidFill>
                  <a:schemeClr val="accent1">
                    <a:lumMod val="50000"/>
                  </a:schemeClr>
                </a:solidFill>
              </a:rPr>
              <a:t>We have not yet harnessed the lessons  from the countries that introduced earlier</a:t>
            </a:r>
          </a:p>
        </p:txBody>
      </p:sp>
    </p:spTree>
    <p:extLst>
      <p:ext uri="{BB962C8B-B14F-4D97-AF65-F5344CB8AC3E}">
        <p14:creationId xmlns:p14="http://schemas.microsoft.com/office/powerpoint/2010/main" val="2917779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466725"/>
            <a:ext cx="9639300" cy="58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5656437"/>
            <a:ext cx="3150221" cy="261610"/>
          </a:xfrm>
          <a:prstGeom prst="rect">
            <a:avLst/>
          </a:prstGeom>
          <a:noFill/>
        </p:spPr>
        <p:txBody>
          <a:bodyPr wrap="none" rtlCol="0">
            <a:spAutoFit/>
          </a:bodyPr>
          <a:lstStyle/>
          <a:p>
            <a:r>
              <a:rPr lang="en-GB" sz="1100" dirty="0" smtClean="0"/>
              <a:t>In 2016, 5 countries introduced, 7 planning, 22 TBD </a:t>
            </a:r>
            <a:endParaRPr lang="en-US" sz="1100" dirty="0"/>
          </a:p>
        </p:txBody>
      </p:sp>
    </p:spTree>
    <p:extLst>
      <p:ext uri="{BB962C8B-B14F-4D97-AF65-F5344CB8AC3E}">
        <p14:creationId xmlns:p14="http://schemas.microsoft.com/office/powerpoint/2010/main" val="335520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914400" y="914400"/>
            <a:ext cx="7467600" cy="3276600"/>
          </a:xfrm>
          <a:solidFill>
            <a:schemeClr val="accent1">
              <a:lumMod val="20000"/>
              <a:lumOff val="80000"/>
            </a:schemeClr>
          </a:solidFill>
        </p:spPr>
        <p:txBody>
          <a:bodyPr>
            <a:noAutofit/>
          </a:bodyPr>
          <a:lstStyle/>
          <a:p>
            <a:r>
              <a:rPr lang="en-GB" b="1" dirty="0" smtClean="0">
                <a:solidFill>
                  <a:srgbClr val="002060"/>
                </a:solidFill>
              </a:rPr>
              <a:t/>
            </a:r>
            <a:br>
              <a:rPr lang="en-GB" b="1" dirty="0" smtClean="0">
                <a:solidFill>
                  <a:srgbClr val="002060"/>
                </a:solidFill>
              </a:rPr>
            </a:br>
            <a:r>
              <a:rPr lang="en-GB" b="1" dirty="0" smtClean="0">
                <a:solidFill>
                  <a:srgbClr val="002060"/>
                </a:solidFill>
              </a:rPr>
              <a:t>2. </a:t>
            </a:r>
            <a:br>
              <a:rPr lang="en-GB" b="1" dirty="0" smtClean="0">
                <a:solidFill>
                  <a:srgbClr val="002060"/>
                </a:solidFill>
              </a:rPr>
            </a:br>
            <a:r>
              <a:rPr lang="en-GB" b="1" dirty="0">
                <a:solidFill>
                  <a:srgbClr val="002060"/>
                </a:solidFill>
              </a:rPr>
              <a:t>Challenges with achieving high coverage in </a:t>
            </a:r>
            <a:r>
              <a:rPr lang="en-GB" b="1" dirty="0" smtClean="0">
                <a:solidFill>
                  <a:srgbClr val="002060"/>
                </a:solidFill>
              </a:rPr>
              <a:t>2YL – what have learned from PIEs &amp; Pilots</a:t>
            </a:r>
            <a:r>
              <a:rPr lang="en-GB" b="1" dirty="0">
                <a:solidFill>
                  <a:srgbClr val="002060"/>
                </a:solidFill>
              </a:rPr>
              <a:t/>
            </a:r>
            <a:br>
              <a:rPr lang="en-GB" b="1" dirty="0">
                <a:solidFill>
                  <a:srgbClr val="002060"/>
                </a:solidFill>
              </a:rPr>
            </a:br>
            <a:endParaRPr lang="en-US" altLang="en-US" b="1" dirty="0">
              <a:solidFill>
                <a:srgbClr val="002060"/>
              </a:solidFill>
            </a:endParaRPr>
          </a:p>
        </p:txBody>
      </p:sp>
    </p:spTree>
    <p:extLst>
      <p:ext uri="{BB962C8B-B14F-4D97-AF65-F5344CB8AC3E}">
        <p14:creationId xmlns:p14="http://schemas.microsoft.com/office/powerpoint/2010/main" val="1460986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49570" y="0"/>
            <a:ext cx="8229600" cy="11430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002060"/>
                </a:solidFill>
              </a:rPr>
              <a:t>Some reasons for low 2YL/MCV2 coverage</a:t>
            </a:r>
          </a:p>
          <a:p>
            <a:r>
              <a:rPr lang="en-US" sz="3000" i="1" dirty="0" smtClean="0">
                <a:solidFill>
                  <a:srgbClr val="002060"/>
                </a:solidFill>
              </a:rPr>
              <a:t>Findings from PIEs &amp; Pilots </a:t>
            </a:r>
            <a:endParaRPr lang="en-US" sz="3000" i="1" dirty="0">
              <a:solidFill>
                <a:srgbClr val="002060"/>
              </a:solidFill>
            </a:endParaRPr>
          </a:p>
        </p:txBody>
      </p:sp>
      <p:sp>
        <p:nvSpPr>
          <p:cNvPr id="3" name="TextBox 2"/>
          <p:cNvSpPr txBox="1"/>
          <p:nvPr/>
        </p:nvSpPr>
        <p:spPr>
          <a:xfrm>
            <a:off x="304800" y="1071801"/>
            <a:ext cx="8763000" cy="5447645"/>
          </a:xfrm>
          <a:prstGeom prst="rect">
            <a:avLst/>
          </a:prstGeom>
          <a:noFill/>
        </p:spPr>
        <p:txBody>
          <a:bodyPr wrap="square" rtlCol="0">
            <a:spAutoFit/>
          </a:bodyPr>
          <a:lstStyle/>
          <a:p>
            <a:pPr marL="0" lvl="1">
              <a:spcBef>
                <a:spcPts val="200"/>
              </a:spcBef>
              <a:defRPr/>
            </a:pPr>
            <a:r>
              <a:rPr lang="en-GB" sz="2200" b="1" dirty="0" smtClean="0">
                <a:solidFill>
                  <a:schemeClr val="accent1">
                    <a:lumMod val="75000"/>
                  </a:schemeClr>
                </a:solidFill>
              </a:rPr>
              <a:t>Overall – </a:t>
            </a:r>
            <a:r>
              <a:rPr lang="en-GB" sz="2200" dirty="0" smtClean="0"/>
              <a:t>most countries did not treat MCV2 as a new vaccine introduction because MCV already in schedule  </a:t>
            </a:r>
            <a:endParaRPr lang="en-GB" sz="2200" dirty="0"/>
          </a:p>
          <a:p>
            <a:pPr marL="0" lvl="1">
              <a:spcBef>
                <a:spcPts val="1200"/>
              </a:spcBef>
              <a:defRPr/>
            </a:pPr>
            <a:r>
              <a:rPr lang="en-GB" sz="2200" b="1" dirty="0">
                <a:solidFill>
                  <a:schemeClr val="accent1">
                    <a:lumMod val="75000"/>
                  </a:schemeClr>
                </a:solidFill>
              </a:rPr>
              <a:t>Lower demand: </a:t>
            </a:r>
          </a:p>
          <a:p>
            <a:pPr marL="342900" lvl="1" indent="-342900">
              <a:buFont typeface="Arial" panose="020B0604020202020204" pitchFamily="34" charset="0"/>
              <a:buChar char="•"/>
              <a:defRPr/>
            </a:pPr>
            <a:r>
              <a:rPr lang="en-GB" sz="2200" dirty="0" smtClean="0"/>
              <a:t>Low awareness </a:t>
            </a:r>
            <a:r>
              <a:rPr lang="en-GB" sz="2200" dirty="0"/>
              <a:t>of vaccination beyond  infancy</a:t>
            </a:r>
          </a:p>
          <a:p>
            <a:pPr marL="342900" lvl="1" indent="-342900">
              <a:buFont typeface="Arial" panose="020B0604020202020204" pitchFamily="34" charset="0"/>
              <a:buChar char="•"/>
              <a:defRPr/>
            </a:pPr>
            <a:r>
              <a:rPr lang="en-GB" sz="2200" dirty="0"/>
              <a:t>Prioritizing infants over young children</a:t>
            </a:r>
          </a:p>
          <a:p>
            <a:pPr marL="0" lvl="1">
              <a:spcBef>
                <a:spcPts val="1200"/>
              </a:spcBef>
              <a:defRPr/>
            </a:pPr>
            <a:r>
              <a:rPr lang="en-GB" sz="2200" b="1" dirty="0" smtClean="0">
                <a:solidFill>
                  <a:schemeClr val="accent1">
                    <a:lumMod val="75000"/>
                  </a:schemeClr>
                </a:solidFill>
              </a:rPr>
              <a:t>Insufficient </a:t>
            </a:r>
            <a:r>
              <a:rPr lang="en-GB" sz="2200" b="1" dirty="0">
                <a:solidFill>
                  <a:schemeClr val="accent1">
                    <a:lumMod val="75000"/>
                  </a:schemeClr>
                </a:solidFill>
              </a:rPr>
              <a:t>policies and guidance  </a:t>
            </a:r>
            <a:r>
              <a:rPr lang="en-GB" sz="2200" b="1" dirty="0" smtClean="0">
                <a:solidFill>
                  <a:schemeClr val="accent1">
                    <a:lumMod val="75000"/>
                  </a:schemeClr>
                </a:solidFill>
              </a:rPr>
              <a:t>- </a:t>
            </a:r>
            <a:r>
              <a:rPr lang="en-GB" sz="2200" dirty="0" smtClean="0"/>
              <a:t>manifests at service delivery as:</a:t>
            </a:r>
          </a:p>
          <a:p>
            <a:pPr marL="342900" lvl="1" indent="-342900">
              <a:spcBef>
                <a:spcPts val="200"/>
              </a:spcBef>
              <a:buFont typeface="Arial" panose="020B0604020202020204" pitchFamily="34" charset="0"/>
              <a:buChar char="•"/>
              <a:defRPr/>
            </a:pPr>
            <a:r>
              <a:rPr lang="en-GB" sz="2200" dirty="0" smtClean="0"/>
              <a:t>Count late MCV1 as MCV2 (don’t give the 2</a:t>
            </a:r>
            <a:r>
              <a:rPr lang="en-GB" sz="2200" baseline="30000" dirty="0" smtClean="0"/>
              <a:t>nd</a:t>
            </a:r>
            <a:r>
              <a:rPr lang="en-GB" sz="2200" dirty="0" smtClean="0"/>
              <a:t> dose)</a:t>
            </a:r>
          </a:p>
          <a:p>
            <a:pPr marL="342900" lvl="1" indent="-342900">
              <a:spcBef>
                <a:spcPts val="200"/>
              </a:spcBef>
              <a:buFont typeface="Arial" panose="020B0604020202020204" pitchFamily="34" charset="0"/>
              <a:buChar char="•"/>
              <a:defRPr/>
            </a:pPr>
            <a:r>
              <a:rPr lang="en-GB" sz="2200" dirty="0" smtClean="0"/>
              <a:t>Consider late MCV2 as too late (don’t give 2</a:t>
            </a:r>
            <a:r>
              <a:rPr lang="en-GB" sz="2200" baseline="30000" dirty="0" smtClean="0"/>
              <a:t>nd</a:t>
            </a:r>
            <a:r>
              <a:rPr lang="en-GB" sz="2200" dirty="0" smtClean="0"/>
              <a:t> dose)</a:t>
            </a:r>
          </a:p>
          <a:p>
            <a:pPr marL="342900" lvl="1" indent="-342900">
              <a:spcBef>
                <a:spcPts val="200"/>
              </a:spcBef>
              <a:buFont typeface="Arial" panose="020B0604020202020204" pitchFamily="34" charset="0"/>
              <a:buChar char="•"/>
              <a:defRPr/>
            </a:pPr>
            <a:r>
              <a:rPr lang="en-GB" sz="2200" dirty="0" smtClean="0"/>
              <a:t>Do not open 10-dose vial because not enough children in session (don’t give the 1</a:t>
            </a:r>
            <a:r>
              <a:rPr lang="en-GB" sz="2200" baseline="30000" dirty="0" smtClean="0"/>
              <a:t>st</a:t>
            </a:r>
            <a:r>
              <a:rPr lang="en-GB" sz="2200" dirty="0" smtClean="0"/>
              <a:t> or 2</a:t>
            </a:r>
            <a:r>
              <a:rPr lang="en-GB" sz="2200" baseline="30000" dirty="0" smtClean="0"/>
              <a:t>nd</a:t>
            </a:r>
            <a:r>
              <a:rPr lang="en-GB" sz="2200" dirty="0" smtClean="0"/>
              <a:t> dose)</a:t>
            </a:r>
          </a:p>
          <a:p>
            <a:pPr marL="0" lvl="1">
              <a:spcBef>
                <a:spcPts val="1800"/>
              </a:spcBef>
              <a:defRPr/>
            </a:pPr>
            <a:r>
              <a:rPr lang="en-GB" sz="2200" b="1" dirty="0" smtClean="0">
                <a:solidFill>
                  <a:schemeClr val="accent1">
                    <a:lumMod val="75000"/>
                  </a:schemeClr>
                </a:solidFill>
              </a:rPr>
              <a:t>Data </a:t>
            </a:r>
            <a:r>
              <a:rPr lang="en-GB" sz="2200" b="1" dirty="0">
                <a:solidFill>
                  <a:schemeClr val="accent1">
                    <a:lumMod val="75000"/>
                  </a:schemeClr>
                </a:solidFill>
              </a:rPr>
              <a:t>collection </a:t>
            </a:r>
            <a:r>
              <a:rPr lang="en-GB" sz="2200" b="1" dirty="0" smtClean="0">
                <a:solidFill>
                  <a:schemeClr val="accent1">
                    <a:lumMod val="75000"/>
                  </a:schemeClr>
                </a:solidFill>
              </a:rPr>
              <a:t>and reporting forms not </a:t>
            </a:r>
            <a:r>
              <a:rPr lang="en-GB" sz="2200" b="1" dirty="0">
                <a:solidFill>
                  <a:schemeClr val="accent1">
                    <a:lumMod val="75000"/>
                  </a:schemeClr>
                </a:solidFill>
              </a:rPr>
              <a:t>updated </a:t>
            </a:r>
            <a:endParaRPr lang="en-GB" sz="2200" b="1" dirty="0" smtClean="0">
              <a:solidFill>
                <a:schemeClr val="accent1">
                  <a:lumMod val="75000"/>
                </a:schemeClr>
              </a:solidFill>
            </a:endParaRPr>
          </a:p>
          <a:p>
            <a:pPr marL="342900" lvl="1" indent="-342900">
              <a:buFont typeface="Arial" panose="020B0604020202020204" pitchFamily="34" charset="0"/>
              <a:buChar char="•"/>
              <a:defRPr/>
            </a:pPr>
            <a:r>
              <a:rPr lang="en-GB" sz="2200" dirty="0" smtClean="0"/>
              <a:t>Requires updating paper forms &amp; programming  of broader health information systems – not easy to modify!</a:t>
            </a:r>
          </a:p>
          <a:p>
            <a:pPr marL="342900" lvl="1" indent="-342900">
              <a:buFont typeface="Arial" panose="020B0604020202020204" pitchFamily="34" charset="0"/>
              <a:buChar char="•"/>
              <a:defRPr/>
            </a:pPr>
            <a:r>
              <a:rPr lang="en-GB" sz="2200" dirty="0" smtClean="0"/>
              <a:t>Forms impact knowledge &amp; behaviour</a:t>
            </a:r>
          </a:p>
        </p:txBody>
      </p:sp>
    </p:spTree>
    <p:extLst>
      <p:ext uri="{BB962C8B-B14F-4D97-AF65-F5344CB8AC3E}">
        <p14:creationId xmlns:p14="http://schemas.microsoft.com/office/powerpoint/2010/main" val="3896872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26724</TotalTime>
  <Words>1496</Words>
  <Application>Microsoft Office PowerPoint</Application>
  <PresentationFormat>On-screen Show (4:3)</PresentationFormat>
  <Paragraphs>187</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Overview</vt:lpstr>
      <vt:lpstr>1.  Measles vaccination in the second year of life</vt:lpstr>
      <vt:lpstr>Experience with new vaccines introduced  during infancy</vt:lpstr>
      <vt:lpstr>Countries that introduced a second dose of measles containing vaccine (MCV2) more than 5 years ago</vt:lpstr>
      <vt:lpstr>Countries that introduced MCV2 more recently</vt:lpstr>
      <vt:lpstr>PowerPoint Presentation</vt:lpstr>
      <vt:lpstr> 2.  Challenges with achieving high coverage in 2YL – what have learned from PIEs &amp; Pilots </vt:lpstr>
      <vt:lpstr>PowerPoint Presentation</vt:lpstr>
      <vt:lpstr>PowerPoint Presentation</vt:lpstr>
      <vt:lpstr>Tanzania tally sheet</vt:lpstr>
      <vt:lpstr>PowerPoint Presentation</vt:lpstr>
      <vt:lpstr>PowerPoint Presentation</vt:lpstr>
      <vt:lpstr>PowerPoint Presentation</vt:lpstr>
      <vt:lpstr>3.  Reasons &amp; opportunities for strengthening 2YL platforms</vt:lpstr>
      <vt:lpstr>Why are strong 2YL platforms are needed?</vt:lpstr>
      <vt:lpstr>MCV2 Introduction Status OPPORTUNITY: strengthen 2YL platforms as part of preparing to introduce MCV2</vt:lpstr>
      <vt:lpstr>PowerPoint Presentation</vt:lpstr>
      <vt:lpstr>PowerPoint Presentation</vt:lpstr>
      <vt:lpstr>PowerPoint Presentation</vt:lpstr>
      <vt:lpstr>PowerPoint Presentation</vt:lpstr>
      <vt:lpstr>PowerPoint Presentation</vt:lpstr>
      <vt:lpstr>PowerPoint Presentation</vt:lpstr>
      <vt:lpstr>Thank You!  Acknowledgment to the  M&amp;RI RI Workgroup members &amp; 2YL donors</vt:lpstr>
    </vt:vector>
  </TitlesOfParts>
  <Company>WHO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HENNESSEY, Karen</dc:creator>
  <cp:lastModifiedBy>HENNESSEY, Karen</cp:lastModifiedBy>
  <cp:revision>284</cp:revision>
  <cp:lastPrinted>2017-05-28T18:03:49Z</cp:lastPrinted>
  <dcterms:created xsi:type="dcterms:W3CDTF">2017-05-09T08:45:03Z</dcterms:created>
  <dcterms:modified xsi:type="dcterms:W3CDTF">2017-09-08T11:23:35Z</dcterms:modified>
</cp:coreProperties>
</file>