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drawings/drawing1.xml" ContentType="application/vnd.openxmlformats-officedocument.drawingml.chartshapes+xml"/>
  <Override PartName="/ppt/presentation.xml" ContentType="application/vnd.openxmlformats-officedocument.presentationml.presentation.main+xml"/>
  <Override PartName="/ppt/slides/slide17.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8.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27.xml" ContentType="application/vnd.openxmlformats-officedocument.presentationml.slide+xml"/>
  <Override PartName="/ppt/slides/slide22.xml" ContentType="application/vnd.openxmlformats-officedocument.presentationml.slide+xml"/>
  <Override PartName="/ppt/slides/slide28.xml" ContentType="application/vnd.openxmlformats-officedocument.presentationml.slide+xml"/>
  <Override PartName="/ppt/slides/slide23.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6.xml" ContentType="application/vnd.openxmlformats-officedocument.presentationml.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notesSlides/notesSlide3.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theme/theme2.xml" ContentType="application/vnd.openxmlformats-officedocument.theme+xml"/>
  <Override PartName="/ppt/charts/chart16.xml" ContentType="application/vnd.openxmlformats-officedocument.drawingml.chart+xml"/>
  <Override PartName="/ppt/charts/chart2.xml" ContentType="application/vnd.openxmlformats-officedocument.drawingml.chart+xml"/>
  <Override PartName="/ppt/charts/chart1.xml" ContentType="application/vnd.openxmlformats-officedocument.drawingml.chart+xml"/>
  <Override PartName="/ppt/theme/theme1.xml" ContentType="application/vnd.openxmlformats-officedocument.theme+xml"/>
  <Override PartName="/ppt/charts/chart3.xml" ContentType="application/vnd.openxmlformats-officedocument.drawingml.chart+xml"/>
  <Override PartName="/ppt/charts/chart13.xml" ContentType="application/vnd.openxmlformats-officedocument.drawingml.chart+xml"/>
  <Override PartName="/ppt/charts/chart12.xml" ContentType="application/vnd.openxmlformats-officedocument.drawingml.chart+xml"/>
  <Override PartName="/ppt/charts/chart11.xml" ContentType="application/vnd.openxmlformats-officedocument.drawingml.chart+xml"/>
  <Override PartName="/ppt/charts/chart14.xml" ContentType="application/vnd.openxmlformats-officedocument.drawingml.chart+xml"/>
  <Override PartName="/ppt/commentAuthors.xml" ContentType="application/vnd.openxmlformats-officedocument.presentationml.commentAuthors+xml"/>
  <Override PartName="/ppt/notesMasters/notesMaster1.xml" ContentType="application/vnd.openxmlformats-officedocument.presentationml.notesMaster+xml"/>
  <Override PartName="/ppt/charts/chart15.xml" ContentType="application/vnd.openxmlformats-officedocument.drawingml.chart+xml"/>
  <Override PartName="/ppt/charts/chart10.xml" ContentType="application/vnd.openxmlformats-officedocument.drawingml.chart+xml"/>
  <Override PartName="/ppt/charts/chart9.xml" ContentType="application/vnd.openxmlformats-officedocument.drawingml.chart+xml"/>
  <Override PartName="/ppt/charts/chart6.xml" ContentType="application/vnd.openxmlformats-officedocument.drawingml.chart+xml"/>
  <Override PartName="/ppt/charts/chart5.xml" ContentType="application/vnd.openxmlformats-officedocument.drawingml.chart+xml"/>
  <Override PartName="/ppt/charts/chart4.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7"/>
  </p:notesMasterIdLst>
  <p:sldIdLst>
    <p:sldId id="256" r:id="rId2"/>
    <p:sldId id="291" r:id="rId3"/>
    <p:sldId id="347" r:id="rId4"/>
    <p:sldId id="348" r:id="rId5"/>
    <p:sldId id="349" r:id="rId6"/>
    <p:sldId id="350" r:id="rId7"/>
    <p:sldId id="351" r:id="rId8"/>
    <p:sldId id="352" r:id="rId9"/>
    <p:sldId id="353" r:id="rId10"/>
    <p:sldId id="354" r:id="rId11"/>
    <p:sldId id="355" r:id="rId12"/>
    <p:sldId id="359" r:id="rId13"/>
    <p:sldId id="357" r:id="rId14"/>
    <p:sldId id="358" r:id="rId15"/>
    <p:sldId id="361" r:id="rId16"/>
    <p:sldId id="344" r:id="rId17"/>
    <p:sldId id="362" r:id="rId18"/>
    <p:sldId id="363" r:id="rId19"/>
    <p:sldId id="364" r:id="rId20"/>
    <p:sldId id="338" r:id="rId21"/>
    <p:sldId id="339" r:id="rId22"/>
    <p:sldId id="341" r:id="rId23"/>
    <p:sldId id="297" r:id="rId24"/>
    <p:sldId id="342" r:id="rId25"/>
    <p:sldId id="298" r:id="rId26"/>
    <p:sldId id="321" r:id="rId27"/>
    <p:sldId id="295" r:id="rId28"/>
    <p:sldId id="302" r:id="rId29"/>
    <p:sldId id="301" r:id="rId30"/>
    <p:sldId id="304" r:id="rId31"/>
    <p:sldId id="292" r:id="rId32"/>
    <p:sldId id="307" r:id="rId33"/>
    <p:sldId id="306" r:id="rId34"/>
    <p:sldId id="322" r:id="rId35"/>
    <p:sldId id="360" r:id="rId36"/>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RRY, Robert Tyrrell" initials="perryr"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B3421"/>
    <a:srgbClr val="FFCCCC"/>
    <a:srgbClr val="CCFF66"/>
    <a:srgbClr val="00FF00"/>
    <a:srgbClr val="FF66CC"/>
    <a:srgbClr val="33CCFF"/>
    <a:srgbClr val="00FFFF"/>
    <a:srgbClr val="FF99CC"/>
    <a:srgbClr val="FF33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1" autoAdjust="0"/>
    <p:restoredTop sz="79905" autoAdjust="0"/>
  </p:normalViewPr>
  <p:slideViewPr>
    <p:cSldViewPr>
      <p:cViewPr varScale="1">
        <p:scale>
          <a:sx n="54" d="100"/>
          <a:sy n="54" d="100"/>
        </p:scale>
        <p:origin x="-177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426849421600079"/>
          <c:y val="4.4861391929187228E-2"/>
          <c:w val="0.76083819383688145"/>
          <c:h val="0.66162538226671319"/>
        </c:manualLayout>
      </c:layout>
      <c:barChart>
        <c:barDir val="col"/>
        <c:grouping val="clustered"/>
        <c:varyColors val="0"/>
        <c:ser>
          <c:idx val="0"/>
          <c:order val="0"/>
          <c:tx>
            <c:strRef>
              <c:f>Sheet1!$A$2</c:f>
              <c:strCache>
                <c:ptCount val="1"/>
                <c:pt idx="0">
                  <c:v>Measles</c:v>
                </c:pt>
              </c:strCache>
            </c:strRef>
          </c:tx>
          <c:invertIfNegative val="0"/>
          <c:cat>
            <c:strRef>
              <c:f>Sheet1!$B$1:$AK$1</c:f>
              <c:strCache>
                <c:ptCount val="36"/>
                <c:pt idx="0">
                  <c:v>2015</c:v>
                </c:pt>
                <c:pt idx="1">
                  <c:v>2014</c:v>
                </c:pt>
                <c:pt idx="2">
                  <c:v>2013</c:v>
                </c:pt>
                <c:pt idx="3">
                  <c:v>2012</c:v>
                </c:pt>
                <c:pt idx="4">
                  <c:v>2011</c:v>
                </c:pt>
                <c:pt idx="5">
                  <c:v>2010</c:v>
                </c:pt>
                <c:pt idx="6">
                  <c:v>2009</c:v>
                </c:pt>
                <c:pt idx="7">
                  <c:v>2008</c:v>
                </c:pt>
                <c:pt idx="8">
                  <c:v>2007</c:v>
                </c:pt>
                <c:pt idx="9">
                  <c:v>2006</c:v>
                </c:pt>
                <c:pt idx="10">
                  <c:v>2005</c:v>
                </c:pt>
                <c:pt idx="11">
                  <c:v>2004</c:v>
                </c:pt>
                <c:pt idx="12">
                  <c:v>2003</c:v>
                </c:pt>
                <c:pt idx="13">
                  <c:v>2002</c:v>
                </c:pt>
                <c:pt idx="14">
                  <c:v>2001</c:v>
                </c:pt>
                <c:pt idx="15">
                  <c:v>2000</c:v>
                </c:pt>
                <c:pt idx="16">
                  <c:v>1999</c:v>
                </c:pt>
                <c:pt idx="17">
                  <c:v>1998</c:v>
                </c:pt>
                <c:pt idx="18">
                  <c:v>1997</c:v>
                </c:pt>
                <c:pt idx="19">
                  <c:v>1996</c:v>
                </c:pt>
                <c:pt idx="20">
                  <c:v>1995</c:v>
                </c:pt>
                <c:pt idx="21">
                  <c:v>1994</c:v>
                </c:pt>
                <c:pt idx="22">
                  <c:v>1993</c:v>
                </c:pt>
                <c:pt idx="23">
                  <c:v>1992</c:v>
                </c:pt>
                <c:pt idx="24">
                  <c:v>1991</c:v>
                </c:pt>
                <c:pt idx="25">
                  <c:v>1990</c:v>
                </c:pt>
                <c:pt idx="26">
                  <c:v>1989</c:v>
                </c:pt>
                <c:pt idx="27">
                  <c:v>1988</c:v>
                </c:pt>
                <c:pt idx="28">
                  <c:v>1987</c:v>
                </c:pt>
                <c:pt idx="29">
                  <c:v>1986</c:v>
                </c:pt>
                <c:pt idx="30">
                  <c:v>1985</c:v>
                </c:pt>
                <c:pt idx="31">
                  <c:v>1984</c:v>
                </c:pt>
                <c:pt idx="32">
                  <c:v>1983</c:v>
                </c:pt>
                <c:pt idx="33">
                  <c:v>1982</c:v>
                </c:pt>
                <c:pt idx="34">
                  <c:v>1981</c:v>
                </c:pt>
                <c:pt idx="35">
                  <c:v>1980</c:v>
                </c:pt>
              </c:strCache>
            </c:strRef>
          </c:cat>
          <c:val>
            <c:numRef>
              <c:f>Sheet1!$B$2:$AK$2</c:f>
              <c:numCache>
                <c:formatCode>General</c:formatCode>
                <c:ptCount val="36"/>
                <c:pt idx="0">
                  <c:v>29932</c:v>
                </c:pt>
                <c:pt idx="1">
                  <c:v>28403</c:v>
                </c:pt>
                <c:pt idx="2">
                  <c:v>30101</c:v>
                </c:pt>
                <c:pt idx="3">
                  <c:v>46945</c:v>
                </c:pt>
                <c:pt idx="4">
                  <c:v>69546</c:v>
                </c:pt>
                <c:pt idx="5">
                  <c:v>54228</c:v>
                </c:pt>
                <c:pt idx="6">
                  <c:v>84356</c:v>
                </c:pt>
                <c:pt idx="7">
                  <c:v>72539</c:v>
                </c:pt>
                <c:pt idx="8">
                  <c:v>73545</c:v>
                </c:pt>
                <c:pt idx="9">
                  <c:v>98122</c:v>
                </c:pt>
                <c:pt idx="10">
                  <c:v>88973</c:v>
                </c:pt>
                <c:pt idx="11">
                  <c:v>112041</c:v>
                </c:pt>
                <c:pt idx="12">
                  <c:v>94598</c:v>
                </c:pt>
                <c:pt idx="13">
                  <c:v>76912</c:v>
                </c:pt>
                <c:pt idx="14">
                  <c:v>81771</c:v>
                </c:pt>
                <c:pt idx="15">
                  <c:v>78558</c:v>
                </c:pt>
                <c:pt idx="16">
                  <c:v>47741</c:v>
                </c:pt>
                <c:pt idx="17">
                  <c:v>62759</c:v>
                </c:pt>
                <c:pt idx="18">
                  <c:v>115844</c:v>
                </c:pt>
                <c:pt idx="19">
                  <c:v>102205</c:v>
                </c:pt>
                <c:pt idx="20">
                  <c:v>100900</c:v>
                </c:pt>
                <c:pt idx="21">
                  <c:v>152106</c:v>
                </c:pt>
                <c:pt idx="22">
                  <c:v>141301</c:v>
                </c:pt>
                <c:pt idx="23">
                  <c:v>168772</c:v>
                </c:pt>
                <c:pt idx="24">
                  <c:v>211085</c:v>
                </c:pt>
                <c:pt idx="25">
                  <c:v>224925</c:v>
                </c:pt>
                <c:pt idx="26">
                  <c:v>443014</c:v>
                </c:pt>
                <c:pt idx="27">
                  <c:v>292916</c:v>
                </c:pt>
                <c:pt idx="28">
                  <c:v>319049</c:v>
                </c:pt>
                <c:pt idx="29">
                  <c:v>201190</c:v>
                </c:pt>
                <c:pt idx="30">
                  <c:v>244113</c:v>
                </c:pt>
                <c:pt idx="31">
                  <c:v>302042</c:v>
                </c:pt>
                <c:pt idx="32">
                  <c:v>208154</c:v>
                </c:pt>
                <c:pt idx="33">
                  <c:v>258666</c:v>
                </c:pt>
                <c:pt idx="34">
                  <c:v>305787</c:v>
                </c:pt>
                <c:pt idx="35">
                  <c:v>199535</c:v>
                </c:pt>
              </c:numCache>
            </c:numRef>
          </c:val>
        </c:ser>
        <c:ser>
          <c:idx val="3"/>
          <c:order val="3"/>
          <c:tx>
            <c:strRef>
              <c:f>Sheet1!$A$5</c:f>
              <c:strCache>
                <c:ptCount val="1"/>
                <c:pt idx="0">
                  <c:v>Rubella</c:v>
                </c:pt>
              </c:strCache>
            </c:strRef>
          </c:tx>
          <c:invertIfNegative val="0"/>
          <c:cat>
            <c:strRef>
              <c:f>Sheet1!$B$1:$AK$1</c:f>
              <c:strCache>
                <c:ptCount val="36"/>
                <c:pt idx="0">
                  <c:v>2015</c:v>
                </c:pt>
                <c:pt idx="1">
                  <c:v>2014</c:v>
                </c:pt>
                <c:pt idx="2">
                  <c:v>2013</c:v>
                </c:pt>
                <c:pt idx="3">
                  <c:v>2012</c:v>
                </c:pt>
                <c:pt idx="4">
                  <c:v>2011</c:v>
                </c:pt>
                <c:pt idx="5">
                  <c:v>2010</c:v>
                </c:pt>
                <c:pt idx="6">
                  <c:v>2009</c:v>
                </c:pt>
                <c:pt idx="7">
                  <c:v>2008</c:v>
                </c:pt>
                <c:pt idx="8">
                  <c:v>2007</c:v>
                </c:pt>
                <c:pt idx="9">
                  <c:v>2006</c:v>
                </c:pt>
                <c:pt idx="10">
                  <c:v>2005</c:v>
                </c:pt>
                <c:pt idx="11">
                  <c:v>2004</c:v>
                </c:pt>
                <c:pt idx="12">
                  <c:v>2003</c:v>
                </c:pt>
                <c:pt idx="13">
                  <c:v>2002</c:v>
                </c:pt>
                <c:pt idx="14">
                  <c:v>2001</c:v>
                </c:pt>
                <c:pt idx="15">
                  <c:v>2000</c:v>
                </c:pt>
                <c:pt idx="16">
                  <c:v>1999</c:v>
                </c:pt>
                <c:pt idx="17">
                  <c:v>1998</c:v>
                </c:pt>
                <c:pt idx="18">
                  <c:v>1997</c:v>
                </c:pt>
                <c:pt idx="19">
                  <c:v>1996</c:v>
                </c:pt>
                <c:pt idx="20">
                  <c:v>1995</c:v>
                </c:pt>
                <c:pt idx="21">
                  <c:v>1994</c:v>
                </c:pt>
                <c:pt idx="22">
                  <c:v>1993</c:v>
                </c:pt>
                <c:pt idx="23">
                  <c:v>1992</c:v>
                </c:pt>
                <c:pt idx="24">
                  <c:v>1991</c:v>
                </c:pt>
                <c:pt idx="25">
                  <c:v>1990</c:v>
                </c:pt>
                <c:pt idx="26">
                  <c:v>1989</c:v>
                </c:pt>
                <c:pt idx="27">
                  <c:v>1988</c:v>
                </c:pt>
                <c:pt idx="28">
                  <c:v>1987</c:v>
                </c:pt>
                <c:pt idx="29">
                  <c:v>1986</c:v>
                </c:pt>
                <c:pt idx="30">
                  <c:v>1985</c:v>
                </c:pt>
                <c:pt idx="31">
                  <c:v>1984</c:v>
                </c:pt>
                <c:pt idx="32">
                  <c:v>1983</c:v>
                </c:pt>
                <c:pt idx="33">
                  <c:v>1982</c:v>
                </c:pt>
                <c:pt idx="34">
                  <c:v>1981</c:v>
                </c:pt>
                <c:pt idx="35">
                  <c:v>1980</c:v>
                </c:pt>
              </c:strCache>
            </c:strRef>
          </c:cat>
          <c:val>
            <c:numRef>
              <c:f>Sheet1!$B$5:$AK$5</c:f>
              <c:numCache>
                <c:formatCode>General</c:formatCode>
                <c:ptCount val="36"/>
                <c:pt idx="0">
                  <c:v>4945</c:v>
                </c:pt>
                <c:pt idx="1">
                  <c:v>9538</c:v>
                </c:pt>
                <c:pt idx="2">
                  <c:v>10434</c:v>
                </c:pt>
                <c:pt idx="3">
                  <c:v>6877</c:v>
                </c:pt>
                <c:pt idx="4">
                  <c:v>9810</c:v>
                </c:pt>
                <c:pt idx="5">
                  <c:v>15275</c:v>
                </c:pt>
                <c:pt idx="6">
                  <c:v>17208</c:v>
                </c:pt>
                <c:pt idx="7">
                  <c:v>7436</c:v>
                </c:pt>
                <c:pt idx="8">
                  <c:v>14073</c:v>
                </c:pt>
                <c:pt idx="9">
                  <c:v>4131</c:v>
                </c:pt>
                <c:pt idx="10">
                  <c:v>9834</c:v>
                </c:pt>
                <c:pt idx="11">
                  <c:v>1231</c:v>
                </c:pt>
                <c:pt idx="12">
                  <c:v>1475</c:v>
                </c:pt>
                <c:pt idx="13">
                  <c:v>1187</c:v>
                </c:pt>
                <c:pt idx="14">
                  <c:v>983</c:v>
                </c:pt>
                <c:pt idx="15">
                  <c:v>1165</c:v>
                </c:pt>
                <c:pt idx="16">
                  <c:v>5093</c:v>
                </c:pt>
              </c:numCache>
            </c:numRef>
          </c:val>
        </c:ser>
        <c:dLbls>
          <c:showLegendKey val="0"/>
          <c:showVal val="0"/>
          <c:showCatName val="0"/>
          <c:showSerName val="0"/>
          <c:showPercent val="0"/>
          <c:showBubbleSize val="0"/>
        </c:dLbls>
        <c:gapWidth val="150"/>
        <c:axId val="77850112"/>
        <c:axId val="77852032"/>
      </c:barChart>
      <c:lineChart>
        <c:grouping val="standard"/>
        <c:varyColors val="0"/>
        <c:ser>
          <c:idx val="1"/>
          <c:order val="1"/>
          <c:tx>
            <c:strRef>
              <c:f>Sheet1!$A$3</c:f>
              <c:strCache>
                <c:ptCount val="1"/>
                <c:pt idx="0">
                  <c:v>MCV1</c:v>
                </c:pt>
              </c:strCache>
            </c:strRef>
          </c:tx>
          <c:marker>
            <c:symbol val="none"/>
          </c:marker>
          <c:cat>
            <c:strRef>
              <c:f>Sheet1!$B$1:$AK$1</c:f>
              <c:strCache>
                <c:ptCount val="36"/>
                <c:pt idx="0">
                  <c:v>2015</c:v>
                </c:pt>
                <c:pt idx="1">
                  <c:v>2014</c:v>
                </c:pt>
                <c:pt idx="2">
                  <c:v>2013</c:v>
                </c:pt>
                <c:pt idx="3">
                  <c:v>2012</c:v>
                </c:pt>
                <c:pt idx="4">
                  <c:v>2011</c:v>
                </c:pt>
                <c:pt idx="5">
                  <c:v>2010</c:v>
                </c:pt>
                <c:pt idx="6">
                  <c:v>2009</c:v>
                </c:pt>
                <c:pt idx="7">
                  <c:v>2008</c:v>
                </c:pt>
                <c:pt idx="8">
                  <c:v>2007</c:v>
                </c:pt>
                <c:pt idx="9">
                  <c:v>2006</c:v>
                </c:pt>
                <c:pt idx="10">
                  <c:v>2005</c:v>
                </c:pt>
                <c:pt idx="11">
                  <c:v>2004</c:v>
                </c:pt>
                <c:pt idx="12">
                  <c:v>2003</c:v>
                </c:pt>
                <c:pt idx="13">
                  <c:v>2002</c:v>
                </c:pt>
                <c:pt idx="14">
                  <c:v>2001</c:v>
                </c:pt>
                <c:pt idx="15">
                  <c:v>2000</c:v>
                </c:pt>
                <c:pt idx="16">
                  <c:v>1999</c:v>
                </c:pt>
                <c:pt idx="17">
                  <c:v>1998</c:v>
                </c:pt>
                <c:pt idx="18">
                  <c:v>1997</c:v>
                </c:pt>
                <c:pt idx="19">
                  <c:v>1996</c:v>
                </c:pt>
                <c:pt idx="20">
                  <c:v>1995</c:v>
                </c:pt>
                <c:pt idx="21">
                  <c:v>1994</c:v>
                </c:pt>
                <c:pt idx="22">
                  <c:v>1993</c:v>
                </c:pt>
                <c:pt idx="23">
                  <c:v>1992</c:v>
                </c:pt>
                <c:pt idx="24">
                  <c:v>1991</c:v>
                </c:pt>
                <c:pt idx="25">
                  <c:v>1990</c:v>
                </c:pt>
                <c:pt idx="26">
                  <c:v>1989</c:v>
                </c:pt>
                <c:pt idx="27">
                  <c:v>1988</c:v>
                </c:pt>
                <c:pt idx="28">
                  <c:v>1987</c:v>
                </c:pt>
                <c:pt idx="29">
                  <c:v>1986</c:v>
                </c:pt>
                <c:pt idx="30">
                  <c:v>1985</c:v>
                </c:pt>
                <c:pt idx="31">
                  <c:v>1984</c:v>
                </c:pt>
                <c:pt idx="32">
                  <c:v>1983</c:v>
                </c:pt>
                <c:pt idx="33">
                  <c:v>1982</c:v>
                </c:pt>
                <c:pt idx="34">
                  <c:v>1981</c:v>
                </c:pt>
                <c:pt idx="35">
                  <c:v>1980</c:v>
                </c:pt>
              </c:strCache>
            </c:strRef>
          </c:cat>
          <c:val>
            <c:numRef>
              <c:f>Sheet1!$B$3:$AK$3</c:f>
              <c:numCache>
                <c:formatCode>General</c:formatCode>
                <c:ptCount val="36"/>
                <c:pt idx="0">
                  <c:v>84</c:v>
                </c:pt>
                <c:pt idx="1">
                  <c:v>84</c:v>
                </c:pt>
                <c:pt idx="2">
                  <c:v>84</c:v>
                </c:pt>
                <c:pt idx="3">
                  <c:v>84</c:v>
                </c:pt>
                <c:pt idx="4">
                  <c:v>85</c:v>
                </c:pt>
                <c:pt idx="5">
                  <c:v>83</c:v>
                </c:pt>
                <c:pt idx="6">
                  <c:v>80</c:v>
                </c:pt>
                <c:pt idx="7">
                  <c:v>76</c:v>
                </c:pt>
                <c:pt idx="8">
                  <c:v>74</c:v>
                </c:pt>
                <c:pt idx="9">
                  <c:v>73</c:v>
                </c:pt>
                <c:pt idx="10">
                  <c:v>73</c:v>
                </c:pt>
                <c:pt idx="11">
                  <c:v>69</c:v>
                </c:pt>
                <c:pt idx="12">
                  <c:v>66</c:v>
                </c:pt>
                <c:pt idx="13">
                  <c:v>62</c:v>
                </c:pt>
                <c:pt idx="14">
                  <c:v>60</c:v>
                </c:pt>
                <c:pt idx="15">
                  <c:v>56</c:v>
                </c:pt>
                <c:pt idx="16">
                  <c:v>52</c:v>
                </c:pt>
                <c:pt idx="17">
                  <c:v>55</c:v>
                </c:pt>
                <c:pt idx="18">
                  <c:v>62</c:v>
                </c:pt>
                <c:pt idx="19">
                  <c:v>69</c:v>
                </c:pt>
                <c:pt idx="20">
                  <c:v>72</c:v>
                </c:pt>
                <c:pt idx="21">
                  <c:v>69</c:v>
                </c:pt>
                <c:pt idx="22">
                  <c:v>63</c:v>
                </c:pt>
                <c:pt idx="23">
                  <c:v>57</c:v>
                </c:pt>
                <c:pt idx="24">
                  <c:v>51</c:v>
                </c:pt>
                <c:pt idx="25">
                  <c:v>59</c:v>
                </c:pt>
                <c:pt idx="26">
                  <c:v>47</c:v>
                </c:pt>
                <c:pt idx="27">
                  <c:v>35</c:v>
                </c:pt>
                <c:pt idx="28">
                  <c:v>27</c:v>
                </c:pt>
                <c:pt idx="29">
                  <c:v>16</c:v>
                </c:pt>
                <c:pt idx="30">
                  <c:v>6</c:v>
                </c:pt>
                <c:pt idx="31">
                  <c:v>3</c:v>
                </c:pt>
                <c:pt idx="32">
                  <c:v>1</c:v>
                </c:pt>
                <c:pt idx="33">
                  <c:v>0</c:v>
                </c:pt>
                <c:pt idx="34">
                  <c:v>0</c:v>
                </c:pt>
                <c:pt idx="35">
                  <c:v>0</c:v>
                </c:pt>
              </c:numCache>
            </c:numRef>
          </c:val>
          <c:smooth val="0"/>
        </c:ser>
        <c:ser>
          <c:idx val="2"/>
          <c:order val="2"/>
          <c:tx>
            <c:strRef>
              <c:f>Sheet1!$A$4</c:f>
              <c:strCache>
                <c:ptCount val="1"/>
                <c:pt idx="0">
                  <c:v>MCV2</c:v>
                </c:pt>
              </c:strCache>
            </c:strRef>
          </c:tx>
          <c:marker>
            <c:symbol val="none"/>
          </c:marker>
          <c:cat>
            <c:strRef>
              <c:f>Sheet1!$B$1:$AK$1</c:f>
              <c:strCache>
                <c:ptCount val="36"/>
                <c:pt idx="0">
                  <c:v>2015</c:v>
                </c:pt>
                <c:pt idx="1">
                  <c:v>2014</c:v>
                </c:pt>
                <c:pt idx="2">
                  <c:v>2013</c:v>
                </c:pt>
                <c:pt idx="3">
                  <c:v>2012</c:v>
                </c:pt>
                <c:pt idx="4">
                  <c:v>2011</c:v>
                </c:pt>
                <c:pt idx="5">
                  <c:v>2010</c:v>
                </c:pt>
                <c:pt idx="6">
                  <c:v>2009</c:v>
                </c:pt>
                <c:pt idx="7">
                  <c:v>2008</c:v>
                </c:pt>
                <c:pt idx="8">
                  <c:v>2007</c:v>
                </c:pt>
                <c:pt idx="9">
                  <c:v>2006</c:v>
                </c:pt>
                <c:pt idx="10">
                  <c:v>2005</c:v>
                </c:pt>
                <c:pt idx="11">
                  <c:v>2004</c:v>
                </c:pt>
                <c:pt idx="12">
                  <c:v>2003</c:v>
                </c:pt>
                <c:pt idx="13">
                  <c:v>2002</c:v>
                </c:pt>
                <c:pt idx="14">
                  <c:v>2001</c:v>
                </c:pt>
                <c:pt idx="15">
                  <c:v>2000</c:v>
                </c:pt>
                <c:pt idx="16">
                  <c:v>1999</c:v>
                </c:pt>
                <c:pt idx="17">
                  <c:v>1998</c:v>
                </c:pt>
                <c:pt idx="18">
                  <c:v>1997</c:v>
                </c:pt>
                <c:pt idx="19">
                  <c:v>1996</c:v>
                </c:pt>
                <c:pt idx="20">
                  <c:v>1995</c:v>
                </c:pt>
                <c:pt idx="21">
                  <c:v>1994</c:v>
                </c:pt>
                <c:pt idx="22">
                  <c:v>1993</c:v>
                </c:pt>
                <c:pt idx="23">
                  <c:v>1992</c:v>
                </c:pt>
                <c:pt idx="24">
                  <c:v>1991</c:v>
                </c:pt>
                <c:pt idx="25">
                  <c:v>1990</c:v>
                </c:pt>
                <c:pt idx="26">
                  <c:v>1989</c:v>
                </c:pt>
                <c:pt idx="27">
                  <c:v>1988</c:v>
                </c:pt>
                <c:pt idx="28">
                  <c:v>1987</c:v>
                </c:pt>
                <c:pt idx="29">
                  <c:v>1986</c:v>
                </c:pt>
                <c:pt idx="30">
                  <c:v>1985</c:v>
                </c:pt>
                <c:pt idx="31">
                  <c:v>1984</c:v>
                </c:pt>
                <c:pt idx="32">
                  <c:v>1983</c:v>
                </c:pt>
                <c:pt idx="33">
                  <c:v>1982</c:v>
                </c:pt>
                <c:pt idx="34">
                  <c:v>1981</c:v>
                </c:pt>
                <c:pt idx="35">
                  <c:v>1980</c:v>
                </c:pt>
              </c:strCache>
            </c:strRef>
          </c:cat>
          <c:val>
            <c:numRef>
              <c:f>Sheet1!$B$4:$AK$4</c:f>
              <c:numCache>
                <c:formatCode>General</c:formatCode>
                <c:ptCount val="36"/>
                <c:pt idx="0">
                  <c:v>59</c:v>
                </c:pt>
                <c:pt idx="1">
                  <c:v>59</c:v>
                </c:pt>
                <c:pt idx="2">
                  <c:v>59</c:v>
                </c:pt>
                <c:pt idx="3">
                  <c:v>42</c:v>
                </c:pt>
                <c:pt idx="4">
                  <c:v>35</c:v>
                </c:pt>
                <c:pt idx="5">
                  <c:v>16</c:v>
                </c:pt>
                <c:pt idx="6">
                  <c:v>15</c:v>
                </c:pt>
                <c:pt idx="7">
                  <c:v>14</c:v>
                </c:pt>
                <c:pt idx="8">
                  <c:v>13</c:v>
                </c:pt>
                <c:pt idx="9">
                  <c:v>10</c:v>
                </c:pt>
                <c:pt idx="10">
                  <c:v>6</c:v>
                </c:pt>
                <c:pt idx="11">
                  <c:v>7</c:v>
                </c:pt>
                <c:pt idx="12">
                  <c:v>6</c:v>
                </c:pt>
                <c:pt idx="13">
                  <c:v>3</c:v>
                </c:pt>
                <c:pt idx="14">
                  <c:v>3</c:v>
                </c:pt>
                <c:pt idx="15">
                  <c:v>3</c:v>
                </c:pt>
              </c:numCache>
            </c:numRef>
          </c:val>
          <c:smooth val="0"/>
        </c:ser>
        <c:dLbls>
          <c:showLegendKey val="0"/>
          <c:showVal val="0"/>
          <c:showCatName val="0"/>
          <c:showSerName val="0"/>
          <c:showPercent val="0"/>
          <c:showBubbleSize val="0"/>
        </c:dLbls>
        <c:marker val="1"/>
        <c:smooth val="0"/>
        <c:axId val="77864960"/>
        <c:axId val="77862784"/>
      </c:lineChart>
      <c:catAx>
        <c:axId val="77850112"/>
        <c:scaling>
          <c:orientation val="maxMin"/>
        </c:scaling>
        <c:delete val="0"/>
        <c:axPos val="b"/>
        <c:title>
          <c:tx>
            <c:rich>
              <a:bodyPr/>
              <a:lstStyle/>
              <a:p>
                <a:pPr>
                  <a:defRPr/>
                </a:pPr>
                <a:r>
                  <a:rPr lang="en-US"/>
                  <a:t>Year</a:t>
                </a:r>
              </a:p>
            </c:rich>
          </c:tx>
          <c:layout/>
          <c:overlay val="0"/>
        </c:title>
        <c:numFmt formatCode="General" sourceLinked="0"/>
        <c:majorTickMark val="out"/>
        <c:minorTickMark val="none"/>
        <c:tickLblPos val="nextTo"/>
        <c:txPr>
          <a:bodyPr rot="-4500000"/>
          <a:lstStyle/>
          <a:p>
            <a:pPr>
              <a:defRPr/>
            </a:pPr>
            <a:endParaRPr lang="en-US"/>
          </a:p>
        </c:txPr>
        <c:crossAx val="77852032"/>
        <c:crosses val="autoZero"/>
        <c:auto val="1"/>
        <c:lblAlgn val="ctr"/>
        <c:lblOffset val="100"/>
        <c:noMultiLvlLbl val="0"/>
      </c:catAx>
      <c:valAx>
        <c:axId val="77852032"/>
        <c:scaling>
          <c:orientation val="minMax"/>
          <c:max val="450000"/>
        </c:scaling>
        <c:delete val="0"/>
        <c:axPos val="l"/>
        <c:title>
          <c:tx>
            <c:rich>
              <a:bodyPr rot="-5400000" vert="horz"/>
              <a:lstStyle/>
              <a:p>
                <a:pPr>
                  <a:defRPr/>
                </a:pPr>
                <a:r>
                  <a:rPr lang="en-US"/>
                  <a:t>Reported Measles Cases</a:t>
                </a:r>
              </a:p>
            </c:rich>
          </c:tx>
          <c:layout>
            <c:manualLayout>
              <c:xMode val="edge"/>
              <c:yMode val="edge"/>
              <c:x val="1.3888888888888888E-2"/>
              <c:y val="0.35057401043711583"/>
            </c:manualLayout>
          </c:layout>
          <c:overlay val="0"/>
        </c:title>
        <c:numFmt formatCode="General" sourceLinked="1"/>
        <c:majorTickMark val="out"/>
        <c:minorTickMark val="none"/>
        <c:tickLblPos val="nextTo"/>
        <c:crossAx val="77850112"/>
        <c:crosses val="max"/>
        <c:crossBetween val="between"/>
        <c:majorUnit val="50000"/>
        <c:dispUnits>
          <c:builtInUnit val="thousands"/>
          <c:dispUnitsLbl>
            <c:layout/>
          </c:dispUnitsLbl>
        </c:dispUnits>
      </c:valAx>
      <c:valAx>
        <c:axId val="77862784"/>
        <c:scaling>
          <c:orientation val="minMax"/>
          <c:max val="100"/>
          <c:min val="0"/>
        </c:scaling>
        <c:delete val="0"/>
        <c:axPos val="r"/>
        <c:numFmt formatCode="0%" sourceLinked="0"/>
        <c:majorTickMark val="out"/>
        <c:minorTickMark val="none"/>
        <c:tickLblPos val="nextTo"/>
        <c:crossAx val="77864960"/>
        <c:crosses val="autoZero"/>
        <c:crossBetween val="between"/>
        <c:majorUnit val="20"/>
        <c:dispUnits>
          <c:builtInUnit val="hundreds"/>
        </c:dispUnits>
      </c:valAx>
      <c:catAx>
        <c:axId val="77864960"/>
        <c:scaling>
          <c:orientation val="maxMin"/>
        </c:scaling>
        <c:delete val="1"/>
        <c:axPos val="b"/>
        <c:numFmt formatCode="General" sourceLinked="1"/>
        <c:majorTickMark val="out"/>
        <c:minorTickMark val="none"/>
        <c:tickLblPos val="nextTo"/>
        <c:crossAx val="77862784"/>
        <c:crosses val="autoZero"/>
        <c:auto val="1"/>
        <c:lblAlgn val="ctr"/>
        <c:lblOffset val="100"/>
        <c:noMultiLvlLbl val="0"/>
      </c:catAx>
    </c:plotArea>
    <c:legend>
      <c:legendPos val="b"/>
      <c:layout/>
      <c:overlay val="0"/>
    </c:legend>
    <c:plotVisOnly val="1"/>
    <c:dispBlanksAs val="gap"/>
    <c:showDLblsOverMax val="0"/>
  </c:chart>
  <c:txPr>
    <a:bodyPr/>
    <a:lstStyle/>
    <a:p>
      <a:pPr>
        <a:defRPr sz="14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63406016555622"/>
          <c:y val="5.1400554097404488E-2"/>
          <c:w val="0.82023849182313746"/>
          <c:h val="0.76120998657906236"/>
        </c:manualLayout>
      </c:layout>
      <c:barChart>
        <c:barDir val="col"/>
        <c:grouping val="stacked"/>
        <c:varyColors val="0"/>
        <c:ser>
          <c:idx val="0"/>
          <c:order val="0"/>
          <c:tx>
            <c:strRef>
              <c:f>Sheet1!$A$2</c:f>
              <c:strCache>
                <c:ptCount val="1"/>
                <c:pt idx="0">
                  <c:v>Unknown/Unvaccinated</c:v>
                </c:pt>
              </c:strCache>
            </c:strRef>
          </c:tx>
          <c:spPr>
            <a:solidFill>
              <a:srgbClr val="FF0000"/>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Sheet1!$B$2:$G$2</c:f>
              <c:numCache>
                <c:formatCode>General</c:formatCode>
                <c:ptCount val="6"/>
                <c:pt idx="0">
                  <c:v>554</c:v>
                </c:pt>
                <c:pt idx="1">
                  <c:v>7</c:v>
                </c:pt>
                <c:pt idx="2">
                  <c:v>4</c:v>
                </c:pt>
                <c:pt idx="3">
                  <c:v>5</c:v>
                </c:pt>
                <c:pt idx="4">
                  <c:v>579</c:v>
                </c:pt>
                <c:pt idx="5">
                  <c:v>64</c:v>
                </c:pt>
              </c:numCache>
            </c:numRef>
          </c:val>
        </c:ser>
        <c:ser>
          <c:idx val="1"/>
          <c:order val="1"/>
          <c:tx>
            <c:strRef>
              <c:f>Sheet1!$A$3</c:f>
              <c:strCache>
                <c:ptCount val="1"/>
                <c:pt idx="0">
                  <c:v>Vaccinated</c:v>
                </c:pt>
              </c:strCache>
            </c:strRef>
          </c:tx>
          <c:spPr>
            <a:solidFill>
              <a:srgbClr val="92D050"/>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Sheet1!$B$3:$G$3</c:f>
              <c:numCache>
                <c:formatCode>General</c:formatCode>
                <c:ptCount val="6"/>
                <c:pt idx="0">
                  <c:v>20</c:v>
                </c:pt>
                <c:pt idx="1">
                  <c:v>24</c:v>
                </c:pt>
                <c:pt idx="2">
                  <c:v>1</c:v>
                </c:pt>
                <c:pt idx="3">
                  <c:v>0</c:v>
                </c:pt>
                <c:pt idx="4">
                  <c:v>38</c:v>
                </c:pt>
                <c:pt idx="5">
                  <c:v>1</c:v>
                </c:pt>
              </c:numCache>
            </c:numRef>
          </c:val>
        </c:ser>
        <c:dLbls>
          <c:showLegendKey val="0"/>
          <c:showVal val="0"/>
          <c:showCatName val="0"/>
          <c:showSerName val="0"/>
          <c:showPercent val="0"/>
          <c:showBubbleSize val="0"/>
        </c:dLbls>
        <c:gapWidth val="150"/>
        <c:overlap val="100"/>
        <c:axId val="125749120"/>
        <c:axId val="125750656"/>
      </c:barChart>
      <c:catAx>
        <c:axId val="125749120"/>
        <c:scaling>
          <c:orientation val="minMax"/>
        </c:scaling>
        <c:delete val="0"/>
        <c:axPos val="b"/>
        <c:majorTickMark val="out"/>
        <c:minorTickMark val="none"/>
        <c:tickLblPos val="nextTo"/>
        <c:txPr>
          <a:bodyPr/>
          <a:lstStyle/>
          <a:p>
            <a:pPr>
              <a:defRPr sz="700"/>
            </a:pPr>
            <a:endParaRPr lang="en-US"/>
          </a:p>
        </c:txPr>
        <c:crossAx val="125750656"/>
        <c:crosses val="autoZero"/>
        <c:auto val="1"/>
        <c:lblAlgn val="ctr"/>
        <c:lblOffset val="100"/>
        <c:noMultiLvlLbl val="0"/>
      </c:catAx>
      <c:valAx>
        <c:axId val="125750656"/>
        <c:scaling>
          <c:orientation val="minMax"/>
        </c:scaling>
        <c:delete val="0"/>
        <c:axPos val="l"/>
        <c:majorGridlines/>
        <c:title>
          <c:tx>
            <c:rich>
              <a:bodyPr rot="-5400000" vert="horz"/>
              <a:lstStyle/>
              <a:p>
                <a:pPr>
                  <a:defRPr sz="700" b="0"/>
                </a:pPr>
                <a:r>
                  <a:rPr lang="en-US" sz="700" b="0"/>
                  <a:t>Confirmed measles cases</a:t>
                </a:r>
              </a:p>
            </c:rich>
          </c:tx>
          <c:layout>
            <c:manualLayout>
              <c:xMode val="edge"/>
              <c:yMode val="edge"/>
              <c:x val="1.4278719967696345E-2"/>
              <c:y val="0.11532419982890496"/>
            </c:manualLayout>
          </c:layout>
          <c:overlay val="0"/>
        </c:title>
        <c:numFmt formatCode="General" sourceLinked="1"/>
        <c:majorTickMark val="out"/>
        <c:minorTickMark val="none"/>
        <c:tickLblPos val="nextTo"/>
        <c:crossAx val="125749120"/>
        <c:crosses val="autoZero"/>
        <c:crossBetween val="between"/>
      </c:valAx>
    </c:plotArea>
    <c:legend>
      <c:legendPos val="r"/>
      <c:layout>
        <c:manualLayout>
          <c:xMode val="edge"/>
          <c:yMode val="edge"/>
          <c:x val="0.12192383403997578"/>
          <c:y val="0.90840331718084399"/>
          <c:w val="0.80435821724207546"/>
          <c:h val="8.7542664275099061E-2"/>
        </c:manualLayout>
      </c:layout>
      <c:overlay val="0"/>
    </c:legend>
    <c:plotVisOnly val="1"/>
    <c:dispBlanksAs val="gap"/>
    <c:showDLblsOverMax val="0"/>
  </c:chart>
  <c:spPr>
    <a:ln>
      <a:solidFill>
        <a:schemeClr val="accent1"/>
      </a:solidFill>
    </a:ln>
  </c:spPr>
  <c:txPr>
    <a:bodyPr/>
    <a:lstStyle/>
    <a:p>
      <a:pPr>
        <a:defRPr sz="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63406016555622"/>
          <c:y val="5.1400554097404488E-2"/>
          <c:w val="0.82023849182313746"/>
          <c:h val="0.76120998657906236"/>
        </c:manualLayout>
      </c:layout>
      <c:barChart>
        <c:barDir val="col"/>
        <c:grouping val="stacked"/>
        <c:varyColors val="0"/>
        <c:ser>
          <c:idx val="0"/>
          <c:order val="0"/>
          <c:tx>
            <c:strRef>
              <c:f>Sheet1!$A$2</c:f>
              <c:strCache>
                <c:ptCount val="1"/>
                <c:pt idx="0">
                  <c:v>unvaccinated</c:v>
                </c:pt>
              </c:strCache>
            </c:strRef>
          </c:tx>
          <c:spPr>
            <a:solidFill>
              <a:srgbClr val="FF0000"/>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Sheet1!$B$2:$G$2</c:f>
              <c:numCache>
                <c:formatCode>General</c:formatCode>
                <c:ptCount val="6"/>
                <c:pt idx="0">
                  <c:v>4</c:v>
                </c:pt>
                <c:pt idx="1">
                  <c:v>3</c:v>
                </c:pt>
                <c:pt idx="2">
                  <c:v>4</c:v>
                </c:pt>
                <c:pt idx="3">
                  <c:v>1</c:v>
                </c:pt>
                <c:pt idx="4">
                  <c:v>0</c:v>
                </c:pt>
                <c:pt idx="5">
                  <c:v>0</c:v>
                </c:pt>
              </c:numCache>
            </c:numRef>
          </c:val>
        </c:ser>
        <c:ser>
          <c:idx val="1"/>
          <c:order val="1"/>
          <c:tx>
            <c:strRef>
              <c:f>Sheet1!$A$3</c:f>
              <c:strCache>
                <c:ptCount val="1"/>
                <c:pt idx="0">
                  <c:v>Vaccinated</c:v>
                </c:pt>
              </c:strCache>
            </c:strRef>
          </c:tx>
          <c:spPr>
            <a:solidFill>
              <a:srgbClr val="00B050"/>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Sheet1!$B$3:$G$3</c:f>
              <c:numCache>
                <c:formatCode>General</c:formatCode>
                <c:ptCount val="6"/>
                <c:pt idx="0">
                  <c:v>1</c:v>
                </c:pt>
                <c:pt idx="1">
                  <c:v>34</c:v>
                </c:pt>
                <c:pt idx="2">
                  <c:v>15</c:v>
                </c:pt>
                <c:pt idx="3">
                  <c:v>2</c:v>
                </c:pt>
                <c:pt idx="4">
                  <c:v>4</c:v>
                </c:pt>
                <c:pt idx="5">
                  <c:v>0</c:v>
                </c:pt>
              </c:numCache>
            </c:numRef>
          </c:val>
        </c:ser>
        <c:ser>
          <c:idx val="2"/>
          <c:order val="2"/>
          <c:tx>
            <c:strRef>
              <c:f>Sheet1!$A$4</c:f>
              <c:strCache>
                <c:ptCount val="1"/>
                <c:pt idx="0">
                  <c:v>Unknown status</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Sheet1!$B$4:$G$4</c:f>
              <c:numCache>
                <c:formatCode>General</c:formatCode>
                <c:ptCount val="6"/>
                <c:pt idx="0">
                  <c:v>5</c:v>
                </c:pt>
                <c:pt idx="1">
                  <c:v>4</c:v>
                </c:pt>
                <c:pt idx="2">
                  <c:v>1</c:v>
                </c:pt>
                <c:pt idx="3">
                  <c:v>0</c:v>
                </c:pt>
                <c:pt idx="4">
                  <c:v>0</c:v>
                </c:pt>
                <c:pt idx="5">
                  <c:v>0</c:v>
                </c:pt>
              </c:numCache>
            </c:numRef>
          </c:val>
        </c:ser>
        <c:dLbls>
          <c:showLegendKey val="0"/>
          <c:showVal val="0"/>
          <c:showCatName val="0"/>
          <c:showSerName val="0"/>
          <c:showPercent val="0"/>
          <c:showBubbleSize val="0"/>
        </c:dLbls>
        <c:gapWidth val="150"/>
        <c:overlap val="100"/>
        <c:axId val="156612864"/>
        <c:axId val="179400704"/>
      </c:barChart>
      <c:catAx>
        <c:axId val="156612864"/>
        <c:scaling>
          <c:orientation val="minMax"/>
        </c:scaling>
        <c:delete val="0"/>
        <c:axPos val="b"/>
        <c:majorTickMark val="out"/>
        <c:minorTickMark val="none"/>
        <c:tickLblPos val="nextTo"/>
        <c:crossAx val="179400704"/>
        <c:crosses val="autoZero"/>
        <c:auto val="1"/>
        <c:lblAlgn val="ctr"/>
        <c:lblOffset val="100"/>
        <c:noMultiLvlLbl val="0"/>
      </c:catAx>
      <c:valAx>
        <c:axId val="179400704"/>
        <c:scaling>
          <c:orientation val="minMax"/>
          <c:max val="700"/>
        </c:scaling>
        <c:delete val="0"/>
        <c:axPos val="l"/>
        <c:majorGridlines/>
        <c:title>
          <c:tx>
            <c:rich>
              <a:bodyPr rot="-5400000" vert="horz"/>
              <a:lstStyle/>
              <a:p>
                <a:pPr>
                  <a:defRPr sz="700" b="0"/>
                </a:pPr>
                <a:r>
                  <a:rPr lang="en-US" sz="700" b="0"/>
                  <a:t>Confirmed measles cases</a:t>
                </a:r>
              </a:p>
            </c:rich>
          </c:tx>
          <c:layout>
            <c:manualLayout>
              <c:xMode val="edge"/>
              <c:yMode val="edge"/>
              <c:x val="1.4278719967696345E-2"/>
              <c:y val="0.11532419982890496"/>
            </c:manualLayout>
          </c:layout>
          <c:overlay val="0"/>
        </c:title>
        <c:numFmt formatCode="General" sourceLinked="1"/>
        <c:majorTickMark val="out"/>
        <c:minorTickMark val="none"/>
        <c:tickLblPos val="nextTo"/>
        <c:crossAx val="156612864"/>
        <c:crosses val="autoZero"/>
        <c:crossBetween val="between"/>
      </c:valAx>
    </c:plotArea>
    <c:legend>
      <c:legendPos val="r"/>
      <c:layout>
        <c:manualLayout>
          <c:xMode val="edge"/>
          <c:yMode val="edge"/>
          <c:x val="6.1026398142539885E-2"/>
          <c:y val="0.90840331718084399"/>
          <c:w val="0.87807616596002425"/>
          <c:h val="9.159668281915602E-2"/>
        </c:manualLayout>
      </c:layout>
      <c:overlay val="0"/>
    </c:legend>
    <c:plotVisOnly val="1"/>
    <c:dispBlanksAs val="gap"/>
    <c:showDLblsOverMax val="0"/>
  </c:chart>
  <c:spPr>
    <a:ln>
      <a:solidFill>
        <a:schemeClr val="accent1"/>
      </a:solidFill>
    </a:ln>
  </c:spPr>
  <c:txPr>
    <a:bodyPr/>
    <a:lstStyle/>
    <a:p>
      <a:pPr>
        <a:defRPr sz="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63406016555622"/>
          <c:y val="5.1400554097404488E-2"/>
          <c:w val="0.82023849182313746"/>
          <c:h val="0.76120998657906236"/>
        </c:manualLayout>
      </c:layout>
      <c:barChart>
        <c:barDir val="col"/>
        <c:grouping val="stacked"/>
        <c:varyColors val="0"/>
        <c:ser>
          <c:idx val="0"/>
          <c:order val="0"/>
          <c:tx>
            <c:strRef>
              <c:f>Sheet1!$A$2</c:f>
              <c:strCache>
                <c:ptCount val="1"/>
                <c:pt idx="0">
                  <c:v>Unknown/Unvaccinated</c:v>
                </c:pt>
              </c:strCache>
            </c:strRef>
          </c:tx>
          <c:spPr>
            <a:solidFill>
              <a:srgbClr val="FF0000"/>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Sheet1!$B$2:$G$2</c:f>
              <c:numCache>
                <c:formatCode>General</c:formatCode>
                <c:ptCount val="6"/>
              </c:numCache>
            </c:numRef>
          </c:val>
        </c:ser>
        <c:ser>
          <c:idx val="1"/>
          <c:order val="1"/>
          <c:tx>
            <c:strRef>
              <c:f>Sheet1!$A$3</c:f>
              <c:strCache>
                <c:ptCount val="1"/>
                <c:pt idx="0">
                  <c:v>Vaccinated</c:v>
                </c:pt>
              </c:strCache>
            </c:strRef>
          </c:tx>
          <c:spPr>
            <a:solidFill>
              <a:srgbClr val="92D050"/>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Sheet1!$B$3:$G$3</c:f>
              <c:numCache>
                <c:formatCode>General</c:formatCode>
                <c:ptCount val="6"/>
              </c:numCache>
            </c:numRef>
          </c:val>
        </c:ser>
        <c:dLbls>
          <c:showLegendKey val="0"/>
          <c:showVal val="0"/>
          <c:showCatName val="0"/>
          <c:showSerName val="0"/>
          <c:showPercent val="0"/>
          <c:showBubbleSize val="0"/>
        </c:dLbls>
        <c:gapWidth val="150"/>
        <c:overlap val="100"/>
        <c:axId val="184008704"/>
        <c:axId val="184010624"/>
      </c:barChart>
      <c:catAx>
        <c:axId val="184008704"/>
        <c:scaling>
          <c:orientation val="minMax"/>
        </c:scaling>
        <c:delete val="0"/>
        <c:axPos val="b"/>
        <c:majorTickMark val="out"/>
        <c:minorTickMark val="none"/>
        <c:tickLblPos val="nextTo"/>
        <c:txPr>
          <a:bodyPr/>
          <a:lstStyle/>
          <a:p>
            <a:pPr>
              <a:defRPr sz="700"/>
            </a:pPr>
            <a:endParaRPr lang="en-US"/>
          </a:p>
        </c:txPr>
        <c:crossAx val="184010624"/>
        <c:crosses val="autoZero"/>
        <c:auto val="1"/>
        <c:lblAlgn val="ctr"/>
        <c:lblOffset val="100"/>
        <c:noMultiLvlLbl val="0"/>
      </c:catAx>
      <c:valAx>
        <c:axId val="184010624"/>
        <c:scaling>
          <c:orientation val="minMax"/>
          <c:max val="700"/>
        </c:scaling>
        <c:delete val="0"/>
        <c:axPos val="l"/>
        <c:majorGridlines/>
        <c:title>
          <c:tx>
            <c:rich>
              <a:bodyPr rot="-5400000" vert="horz"/>
              <a:lstStyle/>
              <a:p>
                <a:pPr>
                  <a:defRPr sz="700" b="0"/>
                </a:pPr>
                <a:r>
                  <a:rPr lang="en-US" sz="700" b="0"/>
                  <a:t>Confirmed measles cases</a:t>
                </a:r>
              </a:p>
            </c:rich>
          </c:tx>
          <c:layout>
            <c:manualLayout>
              <c:xMode val="edge"/>
              <c:yMode val="edge"/>
              <c:x val="1.4278719967696345E-2"/>
              <c:y val="0.11532419982890496"/>
            </c:manualLayout>
          </c:layout>
          <c:overlay val="0"/>
        </c:title>
        <c:numFmt formatCode="General" sourceLinked="1"/>
        <c:majorTickMark val="out"/>
        <c:minorTickMark val="none"/>
        <c:tickLblPos val="nextTo"/>
        <c:crossAx val="184008704"/>
        <c:crosses val="autoZero"/>
        <c:crossBetween val="between"/>
        <c:majorUnit val="0.2"/>
      </c:valAx>
    </c:plotArea>
    <c:legend>
      <c:legendPos val="r"/>
      <c:layout>
        <c:manualLayout>
          <c:xMode val="edge"/>
          <c:yMode val="edge"/>
          <c:x val="0.12192383403997578"/>
          <c:y val="0.90840331718084399"/>
          <c:w val="0.80435821724207546"/>
          <c:h val="8.7542664275099061E-2"/>
        </c:manualLayout>
      </c:layout>
      <c:overlay val="0"/>
    </c:legend>
    <c:plotVisOnly val="1"/>
    <c:dispBlanksAs val="gap"/>
    <c:showDLblsOverMax val="0"/>
  </c:chart>
  <c:spPr>
    <a:ln>
      <a:solidFill>
        <a:schemeClr val="accent1"/>
      </a:solidFill>
    </a:ln>
  </c:spPr>
  <c:txPr>
    <a:bodyPr/>
    <a:lstStyle/>
    <a:p>
      <a:pPr>
        <a:defRPr sz="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63406016555622"/>
          <c:y val="5.1400554097404488E-2"/>
          <c:w val="0.82023849182313746"/>
          <c:h val="0.76120998657906236"/>
        </c:manualLayout>
      </c:layout>
      <c:barChart>
        <c:barDir val="col"/>
        <c:grouping val="stacked"/>
        <c:varyColors val="0"/>
        <c:ser>
          <c:idx val="0"/>
          <c:order val="0"/>
          <c:tx>
            <c:strRef>
              <c:f>Sheet1!$A$2</c:f>
              <c:strCache>
                <c:ptCount val="1"/>
                <c:pt idx="0">
                  <c:v>Unvaccinated</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Sheet1!$B$2:$G$2</c:f>
              <c:numCache>
                <c:formatCode>General</c:formatCode>
                <c:ptCount val="6"/>
              </c:numCache>
            </c:numRef>
          </c:val>
        </c:ser>
        <c:ser>
          <c:idx val="1"/>
          <c:order val="1"/>
          <c:tx>
            <c:strRef>
              <c:f>Sheet1!$A$3</c:f>
              <c:strCache>
                <c:ptCount val="1"/>
                <c:pt idx="0">
                  <c:v>Vaccinated</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Sheet1!$B$3:$G$3</c:f>
              <c:numCache>
                <c:formatCode>General</c:formatCode>
                <c:ptCount val="6"/>
              </c:numCache>
            </c:numRef>
          </c:val>
        </c:ser>
        <c:ser>
          <c:idx val="2"/>
          <c:order val="2"/>
          <c:tx>
            <c:strRef>
              <c:f>Sheet1!$A$4</c:f>
              <c:strCache>
                <c:ptCount val="1"/>
                <c:pt idx="0">
                  <c:v>Unknown status</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Sheet1!$B$4:$G$4</c:f>
              <c:numCache>
                <c:formatCode>General</c:formatCode>
                <c:ptCount val="6"/>
                <c:pt idx="0">
                  <c:v>131</c:v>
                </c:pt>
                <c:pt idx="1">
                  <c:v>720</c:v>
                </c:pt>
                <c:pt idx="2">
                  <c:v>1037</c:v>
                </c:pt>
                <c:pt idx="3">
                  <c:v>431</c:v>
                </c:pt>
                <c:pt idx="4">
                  <c:v>271</c:v>
                </c:pt>
                <c:pt idx="5">
                  <c:v>0</c:v>
                </c:pt>
              </c:numCache>
            </c:numRef>
          </c:val>
        </c:ser>
        <c:dLbls>
          <c:showLegendKey val="0"/>
          <c:showVal val="0"/>
          <c:showCatName val="0"/>
          <c:showSerName val="0"/>
          <c:showPercent val="0"/>
          <c:showBubbleSize val="0"/>
        </c:dLbls>
        <c:gapWidth val="150"/>
        <c:overlap val="100"/>
        <c:axId val="185507840"/>
        <c:axId val="185509376"/>
      </c:barChart>
      <c:catAx>
        <c:axId val="185507840"/>
        <c:scaling>
          <c:orientation val="minMax"/>
        </c:scaling>
        <c:delete val="0"/>
        <c:axPos val="b"/>
        <c:majorTickMark val="out"/>
        <c:minorTickMark val="none"/>
        <c:tickLblPos val="nextTo"/>
        <c:crossAx val="185509376"/>
        <c:crosses val="autoZero"/>
        <c:auto val="1"/>
        <c:lblAlgn val="ctr"/>
        <c:lblOffset val="100"/>
        <c:noMultiLvlLbl val="0"/>
      </c:catAx>
      <c:valAx>
        <c:axId val="185509376"/>
        <c:scaling>
          <c:orientation val="minMax"/>
        </c:scaling>
        <c:delete val="0"/>
        <c:axPos val="l"/>
        <c:majorGridlines/>
        <c:title>
          <c:tx>
            <c:rich>
              <a:bodyPr rot="-5400000" vert="horz"/>
              <a:lstStyle/>
              <a:p>
                <a:pPr>
                  <a:defRPr sz="700" b="0"/>
                </a:pPr>
                <a:r>
                  <a:rPr lang="en-US" sz="700" b="0"/>
                  <a:t>Confirmed measles cases</a:t>
                </a:r>
              </a:p>
            </c:rich>
          </c:tx>
          <c:layout>
            <c:manualLayout>
              <c:xMode val="edge"/>
              <c:yMode val="edge"/>
              <c:x val="1.4278719967696345E-2"/>
              <c:y val="0.11532419982890496"/>
            </c:manualLayout>
          </c:layout>
          <c:overlay val="0"/>
        </c:title>
        <c:numFmt formatCode="General" sourceLinked="1"/>
        <c:majorTickMark val="out"/>
        <c:minorTickMark val="none"/>
        <c:tickLblPos val="nextTo"/>
        <c:crossAx val="185507840"/>
        <c:crosses val="autoZero"/>
        <c:crossBetween val="between"/>
      </c:valAx>
    </c:plotArea>
    <c:legend>
      <c:legendPos val="r"/>
      <c:layout>
        <c:manualLayout>
          <c:xMode val="edge"/>
          <c:yMode val="edge"/>
          <c:x val="0.12192383403997578"/>
          <c:y val="0.88368328958880138"/>
          <c:w val="0.80435821724207546"/>
          <c:h val="0.11226268591426072"/>
        </c:manualLayout>
      </c:layout>
      <c:overlay val="0"/>
    </c:legend>
    <c:plotVisOnly val="1"/>
    <c:dispBlanksAs val="gap"/>
    <c:showDLblsOverMax val="0"/>
  </c:chart>
  <c:spPr>
    <a:ln>
      <a:solidFill>
        <a:schemeClr val="accent1"/>
      </a:solidFill>
    </a:ln>
  </c:spPr>
  <c:txPr>
    <a:bodyPr/>
    <a:lstStyle/>
    <a:p>
      <a:pPr>
        <a:defRPr sz="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63406016555622"/>
          <c:y val="5.1400554097404488E-2"/>
          <c:w val="0.82023849182313746"/>
          <c:h val="0.76120998657906236"/>
        </c:manualLayout>
      </c:layout>
      <c:barChart>
        <c:barDir val="col"/>
        <c:grouping val="stacked"/>
        <c:varyColors val="0"/>
        <c:ser>
          <c:idx val="0"/>
          <c:order val="0"/>
          <c:tx>
            <c:strRef>
              <c:f>Sheet1!$A$2</c:f>
              <c:strCache>
                <c:ptCount val="1"/>
                <c:pt idx="0">
                  <c:v>Unvaccinated</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Sheet1!$B$2:$G$2</c:f>
              <c:numCache>
                <c:formatCode>General</c:formatCode>
                <c:ptCount val="6"/>
                <c:pt idx="0">
                  <c:v>0</c:v>
                </c:pt>
                <c:pt idx="1">
                  <c:v>0</c:v>
                </c:pt>
                <c:pt idx="2">
                  <c:v>0</c:v>
                </c:pt>
                <c:pt idx="3">
                  <c:v>0</c:v>
                </c:pt>
                <c:pt idx="4">
                  <c:v>0</c:v>
                </c:pt>
                <c:pt idx="5">
                  <c:v>0</c:v>
                </c:pt>
              </c:numCache>
            </c:numRef>
          </c:val>
        </c:ser>
        <c:ser>
          <c:idx val="1"/>
          <c:order val="1"/>
          <c:tx>
            <c:strRef>
              <c:f>Sheet1!$A$3</c:f>
              <c:strCache>
                <c:ptCount val="1"/>
                <c:pt idx="0">
                  <c:v>Vaccinated</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Sheet1!$B$3:$G$3</c:f>
              <c:numCache>
                <c:formatCode>General</c:formatCode>
                <c:ptCount val="6"/>
                <c:pt idx="0">
                  <c:v>0</c:v>
                </c:pt>
                <c:pt idx="1">
                  <c:v>0</c:v>
                </c:pt>
                <c:pt idx="2">
                  <c:v>0</c:v>
                </c:pt>
                <c:pt idx="3">
                  <c:v>0</c:v>
                </c:pt>
                <c:pt idx="4">
                  <c:v>0</c:v>
                </c:pt>
                <c:pt idx="5">
                  <c:v>0</c:v>
                </c:pt>
              </c:numCache>
            </c:numRef>
          </c:val>
        </c:ser>
        <c:ser>
          <c:idx val="2"/>
          <c:order val="2"/>
          <c:tx>
            <c:strRef>
              <c:f>Sheet1!$A$4</c:f>
              <c:strCache>
                <c:ptCount val="1"/>
                <c:pt idx="0">
                  <c:v>Unknown status</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Sheet1!$B$4:$G$4</c:f>
              <c:numCache>
                <c:formatCode>General</c:formatCode>
                <c:ptCount val="6"/>
                <c:pt idx="0">
                  <c:v>2</c:v>
                </c:pt>
                <c:pt idx="1">
                  <c:v>4</c:v>
                </c:pt>
                <c:pt idx="2">
                  <c:v>38</c:v>
                </c:pt>
                <c:pt idx="3">
                  <c:v>43</c:v>
                </c:pt>
                <c:pt idx="4">
                  <c:v>21</c:v>
                </c:pt>
                <c:pt idx="5">
                  <c:v>0</c:v>
                </c:pt>
              </c:numCache>
            </c:numRef>
          </c:val>
        </c:ser>
        <c:dLbls>
          <c:showLegendKey val="0"/>
          <c:showVal val="0"/>
          <c:showCatName val="0"/>
          <c:showSerName val="0"/>
          <c:showPercent val="0"/>
          <c:showBubbleSize val="0"/>
        </c:dLbls>
        <c:gapWidth val="150"/>
        <c:overlap val="100"/>
        <c:axId val="185535488"/>
        <c:axId val="185553664"/>
      </c:barChart>
      <c:catAx>
        <c:axId val="185535488"/>
        <c:scaling>
          <c:orientation val="minMax"/>
        </c:scaling>
        <c:delete val="0"/>
        <c:axPos val="b"/>
        <c:majorTickMark val="out"/>
        <c:minorTickMark val="none"/>
        <c:tickLblPos val="nextTo"/>
        <c:crossAx val="185553664"/>
        <c:crosses val="autoZero"/>
        <c:auto val="1"/>
        <c:lblAlgn val="ctr"/>
        <c:lblOffset val="100"/>
        <c:noMultiLvlLbl val="0"/>
      </c:catAx>
      <c:valAx>
        <c:axId val="185553664"/>
        <c:scaling>
          <c:orientation val="minMax"/>
          <c:max val="100"/>
        </c:scaling>
        <c:delete val="0"/>
        <c:axPos val="l"/>
        <c:majorGridlines/>
        <c:title>
          <c:tx>
            <c:rich>
              <a:bodyPr rot="-5400000" vert="horz"/>
              <a:lstStyle/>
              <a:p>
                <a:pPr>
                  <a:defRPr sz="700" b="0"/>
                </a:pPr>
                <a:r>
                  <a:rPr lang="en-US" sz="700" b="0"/>
                  <a:t>Confirmed measles cases</a:t>
                </a:r>
              </a:p>
            </c:rich>
          </c:tx>
          <c:layout>
            <c:manualLayout>
              <c:xMode val="edge"/>
              <c:yMode val="edge"/>
              <c:x val="1.4278719967696345E-2"/>
              <c:y val="0.11532419982890496"/>
            </c:manualLayout>
          </c:layout>
          <c:overlay val="0"/>
        </c:title>
        <c:numFmt formatCode="General" sourceLinked="1"/>
        <c:majorTickMark val="out"/>
        <c:minorTickMark val="none"/>
        <c:tickLblPos val="nextTo"/>
        <c:crossAx val="185535488"/>
        <c:crosses val="autoZero"/>
        <c:crossBetween val="between"/>
        <c:majorUnit val="10"/>
      </c:valAx>
    </c:plotArea>
    <c:legend>
      <c:legendPos val="r"/>
      <c:layout>
        <c:manualLayout>
          <c:xMode val="edge"/>
          <c:yMode val="edge"/>
          <c:x val="0.12192383403997578"/>
          <c:y val="0.88368328958880138"/>
          <c:w val="0.80435821724207546"/>
          <c:h val="0.11226268591426072"/>
        </c:manualLayout>
      </c:layout>
      <c:overlay val="0"/>
    </c:legend>
    <c:plotVisOnly val="1"/>
    <c:dispBlanksAs val="gap"/>
    <c:showDLblsOverMax val="0"/>
  </c:chart>
  <c:spPr>
    <a:ln>
      <a:solidFill>
        <a:schemeClr val="accent1"/>
      </a:solidFill>
    </a:ln>
  </c:spPr>
  <c:txPr>
    <a:bodyPr/>
    <a:lstStyle/>
    <a:p>
      <a:pPr>
        <a:defRPr sz="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63406016555622"/>
          <c:y val="5.1400554097404488E-2"/>
          <c:w val="0.82023849182313746"/>
          <c:h val="0.76120998657906236"/>
        </c:manualLayout>
      </c:layout>
      <c:barChart>
        <c:barDir val="col"/>
        <c:grouping val="stacked"/>
        <c:varyColors val="0"/>
        <c:ser>
          <c:idx val="0"/>
          <c:order val="0"/>
          <c:tx>
            <c:strRef>
              <c:f>Sheet1!$A$2</c:f>
              <c:strCache>
                <c:ptCount val="1"/>
                <c:pt idx="0">
                  <c:v>Unvaccinated</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Sheet1!$B$2:$G$2</c:f>
              <c:numCache>
                <c:formatCode>General</c:formatCode>
                <c:ptCount val="6"/>
                <c:pt idx="0">
                  <c:v>1</c:v>
                </c:pt>
                <c:pt idx="4">
                  <c:v>3</c:v>
                </c:pt>
              </c:numCache>
            </c:numRef>
          </c:val>
        </c:ser>
        <c:ser>
          <c:idx val="1"/>
          <c:order val="1"/>
          <c:tx>
            <c:strRef>
              <c:f>Sheet1!$A$3</c:f>
              <c:strCache>
                <c:ptCount val="1"/>
                <c:pt idx="0">
                  <c:v>Vaccinated</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Sheet1!$B$3:$G$3</c:f>
              <c:numCache>
                <c:formatCode>General</c:formatCode>
                <c:ptCount val="6"/>
                <c:pt idx="1">
                  <c:v>15</c:v>
                </c:pt>
                <c:pt idx="2">
                  <c:v>11</c:v>
                </c:pt>
                <c:pt idx="3">
                  <c:v>9</c:v>
                </c:pt>
                <c:pt idx="4">
                  <c:v>1</c:v>
                </c:pt>
              </c:numCache>
            </c:numRef>
          </c:val>
        </c:ser>
        <c:ser>
          <c:idx val="2"/>
          <c:order val="2"/>
          <c:tx>
            <c:strRef>
              <c:f>Sheet1!$A$4</c:f>
              <c:strCache>
                <c:ptCount val="1"/>
                <c:pt idx="0">
                  <c:v>Unknown status</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Sheet1!$B$4:$G$4</c:f>
              <c:numCache>
                <c:formatCode>General</c:formatCode>
                <c:ptCount val="6"/>
                <c:pt idx="0">
                  <c:v>2</c:v>
                </c:pt>
                <c:pt idx="4">
                  <c:v>6</c:v>
                </c:pt>
              </c:numCache>
            </c:numRef>
          </c:val>
        </c:ser>
        <c:dLbls>
          <c:showLegendKey val="0"/>
          <c:showVal val="0"/>
          <c:showCatName val="0"/>
          <c:showSerName val="0"/>
          <c:showPercent val="0"/>
          <c:showBubbleSize val="0"/>
        </c:dLbls>
        <c:gapWidth val="150"/>
        <c:overlap val="100"/>
        <c:axId val="198326528"/>
        <c:axId val="198332416"/>
      </c:barChart>
      <c:catAx>
        <c:axId val="198326528"/>
        <c:scaling>
          <c:orientation val="minMax"/>
        </c:scaling>
        <c:delete val="0"/>
        <c:axPos val="b"/>
        <c:majorTickMark val="out"/>
        <c:minorTickMark val="none"/>
        <c:tickLblPos val="nextTo"/>
        <c:crossAx val="198332416"/>
        <c:crosses val="autoZero"/>
        <c:auto val="1"/>
        <c:lblAlgn val="ctr"/>
        <c:lblOffset val="100"/>
        <c:noMultiLvlLbl val="0"/>
      </c:catAx>
      <c:valAx>
        <c:axId val="198332416"/>
        <c:scaling>
          <c:orientation val="minMax"/>
          <c:max val="100"/>
        </c:scaling>
        <c:delete val="0"/>
        <c:axPos val="l"/>
        <c:majorGridlines/>
        <c:title>
          <c:tx>
            <c:rich>
              <a:bodyPr rot="-5400000" vert="horz"/>
              <a:lstStyle/>
              <a:p>
                <a:pPr>
                  <a:defRPr sz="700" b="0"/>
                </a:pPr>
                <a:r>
                  <a:rPr lang="en-US" sz="700" b="0"/>
                  <a:t>Confirmed measles cases</a:t>
                </a:r>
              </a:p>
            </c:rich>
          </c:tx>
          <c:layout>
            <c:manualLayout>
              <c:xMode val="edge"/>
              <c:yMode val="edge"/>
              <c:x val="1.4278719967696345E-2"/>
              <c:y val="0.11532419982890496"/>
            </c:manualLayout>
          </c:layout>
          <c:overlay val="0"/>
        </c:title>
        <c:numFmt formatCode="General" sourceLinked="1"/>
        <c:majorTickMark val="out"/>
        <c:minorTickMark val="none"/>
        <c:tickLblPos val="nextTo"/>
        <c:crossAx val="198326528"/>
        <c:crosses val="autoZero"/>
        <c:crossBetween val="between"/>
        <c:majorUnit val="10"/>
        <c:minorUnit val="5"/>
      </c:valAx>
    </c:plotArea>
    <c:legend>
      <c:legendPos val="r"/>
      <c:layout>
        <c:manualLayout>
          <c:xMode val="edge"/>
          <c:yMode val="edge"/>
          <c:x val="0.12192383403997578"/>
          <c:y val="0.88368328958880138"/>
          <c:w val="0.80435821724207546"/>
          <c:h val="0.11226268591426072"/>
        </c:manualLayout>
      </c:layout>
      <c:overlay val="0"/>
    </c:legend>
    <c:plotVisOnly val="1"/>
    <c:dispBlanksAs val="gap"/>
    <c:showDLblsOverMax val="0"/>
  </c:chart>
  <c:spPr>
    <a:ln>
      <a:solidFill>
        <a:schemeClr val="accent1"/>
      </a:solidFill>
    </a:ln>
  </c:spPr>
  <c:txPr>
    <a:bodyPr/>
    <a:lstStyle/>
    <a:p>
      <a:pPr>
        <a:defRPr sz="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63406016555622"/>
          <c:y val="5.1400554097404488E-2"/>
          <c:w val="0.82023849182313746"/>
          <c:h val="0.76120998657906236"/>
        </c:manualLayout>
      </c:layout>
      <c:barChart>
        <c:barDir val="col"/>
        <c:grouping val="stacked"/>
        <c:varyColors val="0"/>
        <c:ser>
          <c:idx val="0"/>
          <c:order val="0"/>
          <c:tx>
            <c:strRef>
              <c:f>Sheet1!$A$2</c:f>
              <c:strCache>
                <c:ptCount val="1"/>
                <c:pt idx="0">
                  <c:v>Unvaccinated</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Sheet1!$B$2:$G$2</c:f>
              <c:numCache>
                <c:formatCode>General</c:formatCode>
                <c:ptCount val="6"/>
                <c:pt idx="0">
                  <c:v>0</c:v>
                </c:pt>
                <c:pt idx="1">
                  <c:v>0</c:v>
                </c:pt>
                <c:pt idx="2">
                  <c:v>0</c:v>
                </c:pt>
                <c:pt idx="3">
                  <c:v>0</c:v>
                </c:pt>
                <c:pt idx="4">
                  <c:v>0</c:v>
                </c:pt>
                <c:pt idx="5">
                  <c:v>0</c:v>
                </c:pt>
              </c:numCache>
            </c:numRef>
          </c:val>
        </c:ser>
        <c:ser>
          <c:idx val="1"/>
          <c:order val="1"/>
          <c:tx>
            <c:strRef>
              <c:f>Sheet1!$A$3</c:f>
              <c:strCache>
                <c:ptCount val="1"/>
                <c:pt idx="0">
                  <c:v>Vaccinated</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Sheet1!$B$3:$G$3</c:f>
              <c:numCache>
                <c:formatCode>General</c:formatCode>
                <c:ptCount val="6"/>
                <c:pt idx="0">
                  <c:v>0</c:v>
                </c:pt>
                <c:pt idx="1">
                  <c:v>0</c:v>
                </c:pt>
                <c:pt idx="2">
                  <c:v>0</c:v>
                </c:pt>
                <c:pt idx="3">
                  <c:v>0</c:v>
                </c:pt>
                <c:pt idx="4">
                  <c:v>0</c:v>
                </c:pt>
                <c:pt idx="5">
                  <c:v>0</c:v>
                </c:pt>
              </c:numCache>
            </c:numRef>
          </c:val>
        </c:ser>
        <c:ser>
          <c:idx val="2"/>
          <c:order val="2"/>
          <c:tx>
            <c:strRef>
              <c:f>Sheet1!$A$4</c:f>
              <c:strCache>
                <c:ptCount val="1"/>
                <c:pt idx="0">
                  <c:v>Unknown status</c:v>
                </c:pt>
              </c:strCache>
            </c:strRef>
          </c:tx>
          <c:invertIfNegative val="0"/>
          <c:cat>
            <c:strRef>
              <c:f>Sheet1!$B$1:$G$1</c:f>
              <c:strCache>
                <c:ptCount val="6"/>
                <c:pt idx="0">
                  <c:v>&lt;1 Year</c:v>
                </c:pt>
                <c:pt idx="1">
                  <c:v>1-4 Years</c:v>
                </c:pt>
                <c:pt idx="2">
                  <c:v>5-9 Years</c:v>
                </c:pt>
                <c:pt idx="3">
                  <c:v>10-14 Years</c:v>
                </c:pt>
                <c:pt idx="4">
                  <c:v>15+ Years</c:v>
                </c:pt>
                <c:pt idx="5">
                  <c:v>Unknown</c:v>
                </c:pt>
              </c:strCache>
            </c:strRef>
          </c:cat>
          <c:val>
            <c:numRef>
              <c:f>Sheet1!$B$4:$G$4</c:f>
              <c:numCache>
                <c:formatCode>General</c:formatCode>
                <c:ptCount val="6"/>
                <c:pt idx="0">
                  <c:v>0</c:v>
                </c:pt>
                <c:pt idx="1">
                  <c:v>0</c:v>
                </c:pt>
                <c:pt idx="2">
                  <c:v>0</c:v>
                </c:pt>
                <c:pt idx="3">
                  <c:v>0</c:v>
                </c:pt>
                <c:pt idx="4">
                  <c:v>0</c:v>
                </c:pt>
                <c:pt idx="5">
                  <c:v>0</c:v>
                </c:pt>
              </c:numCache>
            </c:numRef>
          </c:val>
        </c:ser>
        <c:dLbls>
          <c:showLegendKey val="0"/>
          <c:showVal val="0"/>
          <c:showCatName val="0"/>
          <c:showSerName val="0"/>
          <c:showPercent val="0"/>
          <c:showBubbleSize val="0"/>
        </c:dLbls>
        <c:gapWidth val="150"/>
        <c:overlap val="100"/>
        <c:axId val="198452736"/>
        <c:axId val="198454272"/>
      </c:barChart>
      <c:catAx>
        <c:axId val="198452736"/>
        <c:scaling>
          <c:orientation val="minMax"/>
        </c:scaling>
        <c:delete val="0"/>
        <c:axPos val="b"/>
        <c:majorTickMark val="out"/>
        <c:minorTickMark val="none"/>
        <c:tickLblPos val="nextTo"/>
        <c:crossAx val="198454272"/>
        <c:crosses val="autoZero"/>
        <c:auto val="1"/>
        <c:lblAlgn val="ctr"/>
        <c:lblOffset val="100"/>
        <c:noMultiLvlLbl val="0"/>
      </c:catAx>
      <c:valAx>
        <c:axId val="198454272"/>
        <c:scaling>
          <c:orientation val="minMax"/>
        </c:scaling>
        <c:delete val="0"/>
        <c:axPos val="l"/>
        <c:majorGridlines/>
        <c:title>
          <c:tx>
            <c:rich>
              <a:bodyPr rot="-5400000" vert="horz"/>
              <a:lstStyle/>
              <a:p>
                <a:pPr>
                  <a:defRPr sz="700" b="0"/>
                </a:pPr>
                <a:r>
                  <a:rPr lang="en-US" sz="700" b="0"/>
                  <a:t>Confirmed measles cases</a:t>
                </a:r>
              </a:p>
            </c:rich>
          </c:tx>
          <c:layout>
            <c:manualLayout>
              <c:xMode val="edge"/>
              <c:yMode val="edge"/>
              <c:x val="1.4278719967696345E-2"/>
              <c:y val="0.11532419982890496"/>
            </c:manualLayout>
          </c:layout>
          <c:overlay val="0"/>
        </c:title>
        <c:numFmt formatCode="General" sourceLinked="1"/>
        <c:majorTickMark val="out"/>
        <c:minorTickMark val="none"/>
        <c:tickLblPos val="nextTo"/>
        <c:crossAx val="198452736"/>
        <c:crosses val="autoZero"/>
        <c:crossBetween val="between"/>
      </c:valAx>
    </c:plotArea>
    <c:legend>
      <c:legendPos val="r"/>
      <c:layout>
        <c:manualLayout>
          <c:xMode val="edge"/>
          <c:yMode val="edge"/>
          <c:x val="0.12192383403997578"/>
          <c:y val="0.88368328958880138"/>
          <c:w val="0.80435821724207546"/>
          <c:h val="0.11226268591426072"/>
        </c:manualLayout>
      </c:layout>
      <c:overlay val="0"/>
    </c:legend>
    <c:plotVisOnly val="1"/>
    <c:dispBlanksAs val="gap"/>
    <c:showDLblsOverMax val="0"/>
  </c:chart>
  <c:spPr>
    <a:ln>
      <a:solidFill>
        <a:schemeClr val="accent1"/>
      </a:solidFill>
    </a:ln>
  </c:spPr>
  <c:txPr>
    <a:bodyPr/>
    <a:lstStyle/>
    <a:p>
      <a:pPr>
        <a:defRPr sz="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Sheet1!$A$2</c:f>
              <c:strCache>
                <c:ptCount val="1"/>
                <c:pt idx="0">
                  <c:v>India</c:v>
                </c:pt>
              </c:strCache>
            </c:strRef>
          </c:tx>
          <c:invertIfNegative val="0"/>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Sheet1!$B$2:$N$2</c:f>
              <c:numCache>
                <c:formatCode>General</c:formatCode>
                <c:ptCount val="13"/>
                <c:pt idx="0">
                  <c:v>47147</c:v>
                </c:pt>
                <c:pt idx="1">
                  <c:v>55443</c:v>
                </c:pt>
                <c:pt idx="2">
                  <c:v>36711</c:v>
                </c:pt>
                <c:pt idx="3">
                  <c:v>64185</c:v>
                </c:pt>
                <c:pt idx="4">
                  <c:v>41144</c:v>
                </c:pt>
                <c:pt idx="5">
                  <c:v>44258</c:v>
                </c:pt>
                <c:pt idx="6">
                  <c:v>56188</c:v>
                </c:pt>
                <c:pt idx="7">
                  <c:v>31458</c:v>
                </c:pt>
                <c:pt idx="8">
                  <c:v>33634</c:v>
                </c:pt>
                <c:pt idx="9">
                  <c:v>18668</c:v>
                </c:pt>
                <c:pt idx="10">
                  <c:v>13822</c:v>
                </c:pt>
                <c:pt idx="11">
                  <c:v>24977</c:v>
                </c:pt>
                <c:pt idx="12">
                  <c:v>25488</c:v>
                </c:pt>
              </c:numCache>
            </c:numRef>
          </c:val>
        </c:ser>
        <c:ser>
          <c:idx val="1"/>
          <c:order val="1"/>
          <c:tx>
            <c:strRef>
              <c:f>Sheet1!$A$3</c:f>
              <c:strCache>
                <c:ptCount val="1"/>
                <c:pt idx="0">
                  <c:v>Indonesia</c:v>
                </c:pt>
              </c:strCache>
            </c:strRef>
          </c:tx>
          <c:invertIfNegative val="0"/>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Sheet1!$B$3:$N$3</c:f>
              <c:numCache>
                <c:formatCode>General</c:formatCode>
                <c:ptCount val="13"/>
                <c:pt idx="0">
                  <c:v>24457</c:v>
                </c:pt>
                <c:pt idx="1">
                  <c:v>29171</c:v>
                </c:pt>
                <c:pt idx="2">
                  <c:v>15853</c:v>
                </c:pt>
                <c:pt idx="3">
                  <c:v>20422</c:v>
                </c:pt>
                <c:pt idx="4">
                  <c:v>19456</c:v>
                </c:pt>
                <c:pt idx="5">
                  <c:v>15369</c:v>
                </c:pt>
                <c:pt idx="6">
                  <c:v>20818</c:v>
                </c:pt>
                <c:pt idx="7">
                  <c:v>18869</c:v>
                </c:pt>
                <c:pt idx="8">
                  <c:v>21893</c:v>
                </c:pt>
                <c:pt idx="9">
                  <c:v>15489</c:v>
                </c:pt>
                <c:pt idx="10">
                  <c:v>8419</c:v>
                </c:pt>
                <c:pt idx="11">
                  <c:v>12943</c:v>
                </c:pt>
                <c:pt idx="12">
                  <c:v>818</c:v>
                </c:pt>
              </c:numCache>
            </c:numRef>
          </c:val>
        </c:ser>
        <c:ser>
          <c:idx val="2"/>
          <c:order val="2"/>
          <c:tx>
            <c:strRef>
              <c:f>Sheet1!$A$4</c:f>
              <c:strCache>
                <c:ptCount val="1"/>
                <c:pt idx="0">
                  <c:v>others§</c:v>
                </c:pt>
              </c:strCache>
            </c:strRef>
          </c:tx>
          <c:spPr>
            <a:solidFill>
              <a:srgbClr val="FFC000"/>
            </a:solidFill>
          </c:spPr>
          <c:invertIfNegative val="0"/>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Sheet1!$B$4:$N$4</c:f>
              <c:numCache>
                <c:formatCode>General</c:formatCode>
                <c:ptCount val="13"/>
                <c:pt idx="0">
                  <c:v>22994</c:v>
                </c:pt>
                <c:pt idx="1">
                  <c:v>27427</c:v>
                </c:pt>
                <c:pt idx="2">
                  <c:v>36409</c:v>
                </c:pt>
                <c:pt idx="3">
                  <c:v>13515</c:v>
                </c:pt>
                <c:pt idx="4">
                  <c:v>12945</c:v>
                </c:pt>
                <c:pt idx="5">
                  <c:v>12912</c:v>
                </c:pt>
                <c:pt idx="6">
                  <c:v>7350</c:v>
                </c:pt>
                <c:pt idx="7">
                  <c:v>3901</c:v>
                </c:pt>
                <c:pt idx="8">
                  <c:v>14019</c:v>
                </c:pt>
                <c:pt idx="9">
                  <c:v>12788</c:v>
                </c:pt>
                <c:pt idx="10">
                  <c:v>7860</c:v>
                </c:pt>
                <c:pt idx="11">
                  <c:v>3426</c:v>
                </c:pt>
                <c:pt idx="12">
                  <c:v>3626</c:v>
                </c:pt>
              </c:numCache>
            </c:numRef>
          </c:val>
        </c:ser>
        <c:dLbls>
          <c:showLegendKey val="0"/>
          <c:showVal val="0"/>
          <c:showCatName val="0"/>
          <c:showSerName val="0"/>
          <c:showPercent val="0"/>
          <c:showBubbleSize val="0"/>
        </c:dLbls>
        <c:gapWidth val="150"/>
        <c:overlap val="100"/>
        <c:axId val="77906688"/>
        <c:axId val="77908608"/>
      </c:barChart>
      <c:lineChart>
        <c:grouping val="standard"/>
        <c:varyColors val="0"/>
        <c:ser>
          <c:idx val="3"/>
          <c:order val="3"/>
          <c:tx>
            <c:strRef>
              <c:f>Sheet1!$A$5</c:f>
              <c:strCache>
                <c:ptCount val="1"/>
                <c:pt idx="0">
                  <c:v>SEAR MCV1 coverage</c:v>
                </c:pt>
              </c:strCache>
            </c:strRef>
          </c:tx>
          <c:spPr>
            <a:ln w="50800">
              <a:solidFill>
                <a:srgbClr val="FF0000"/>
              </a:solidFill>
            </a:ln>
          </c:spPr>
          <c:marker>
            <c:symbol val="dash"/>
            <c:size val="8"/>
            <c:spPr>
              <a:solidFill>
                <a:srgbClr val="FF0000"/>
              </a:solidFill>
              <a:ln w="12700">
                <a:solidFill>
                  <a:srgbClr val="FF0000"/>
                </a:solidFill>
              </a:ln>
            </c:spPr>
          </c:marker>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Sheet1!$B$5:$N$5</c:f>
              <c:numCache>
                <c:formatCode>General</c:formatCode>
                <c:ptCount val="13"/>
                <c:pt idx="0">
                  <c:v>66</c:v>
                </c:pt>
                <c:pt idx="1">
                  <c:v>69</c:v>
                </c:pt>
                <c:pt idx="2">
                  <c:v>73</c:v>
                </c:pt>
                <c:pt idx="3">
                  <c:v>73</c:v>
                </c:pt>
                <c:pt idx="4">
                  <c:v>74</c:v>
                </c:pt>
                <c:pt idx="5">
                  <c:v>76</c:v>
                </c:pt>
                <c:pt idx="6">
                  <c:v>80</c:v>
                </c:pt>
                <c:pt idx="7">
                  <c:v>83</c:v>
                </c:pt>
                <c:pt idx="8">
                  <c:v>85</c:v>
                </c:pt>
                <c:pt idx="9">
                  <c:v>84</c:v>
                </c:pt>
                <c:pt idx="10">
                  <c:v>84</c:v>
                </c:pt>
                <c:pt idx="11">
                  <c:v>84</c:v>
                </c:pt>
                <c:pt idx="12">
                  <c:v>84</c:v>
                </c:pt>
              </c:numCache>
            </c:numRef>
          </c:val>
          <c:smooth val="0"/>
        </c:ser>
        <c:ser>
          <c:idx val="4"/>
          <c:order val="4"/>
          <c:tx>
            <c:strRef>
              <c:f>Sheet1!$A$6</c:f>
              <c:strCache>
                <c:ptCount val="1"/>
                <c:pt idx="0">
                  <c:v>SEAR MCV2 coverage</c:v>
                </c:pt>
              </c:strCache>
            </c:strRef>
          </c:tx>
          <c:spPr>
            <a:ln w="50800">
              <a:solidFill>
                <a:srgbClr val="7030A0"/>
              </a:solidFill>
            </a:ln>
          </c:spPr>
          <c:marker>
            <c:symbol val="dash"/>
            <c:size val="8"/>
            <c:spPr>
              <a:solidFill>
                <a:srgbClr val="7030A0"/>
              </a:solidFill>
              <a:ln>
                <a:solidFill>
                  <a:srgbClr val="7030A0"/>
                </a:solidFill>
              </a:ln>
            </c:spPr>
          </c:marker>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Sheet1!$B$6:$N$6</c:f>
              <c:numCache>
                <c:formatCode>General</c:formatCode>
                <c:ptCount val="13"/>
                <c:pt idx="0">
                  <c:v>6</c:v>
                </c:pt>
                <c:pt idx="1">
                  <c:v>7</c:v>
                </c:pt>
                <c:pt idx="2">
                  <c:v>6</c:v>
                </c:pt>
                <c:pt idx="3">
                  <c:v>10</c:v>
                </c:pt>
                <c:pt idx="4">
                  <c:v>13</c:v>
                </c:pt>
                <c:pt idx="5">
                  <c:v>14</c:v>
                </c:pt>
                <c:pt idx="6">
                  <c:v>15</c:v>
                </c:pt>
                <c:pt idx="7">
                  <c:v>16</c:v>
                </c:pt>
                <c:pt idx="8">
                  <c:v>35</c:v>
                </c:pt>
                <c:pt idx="9">
                  <c:v>42</c:v>
                </c:pt>
                <c:pt idx="10">
                  <c:v>59</c:v>
                </c:pt>
                <c:pt idx="11">
                  <c:v>59</c:v>
                </c:pt>
                <c:pt idx="12">
                  <c:v>59</c:v>
                </c:pt>
              </c:numCache>
            </c:numRef>
          </c:val>
          <c:smooth val="0"/>
        </c:ser>
        <c:dLbls>
          <c:showLegendKey val="0"/>
          <c:showVal val="0"/>
          <c:showCatName val="0"/>
          <c:showSerName val="0"/>
          <c:showPercent val="0"/>
          <c:showBubbleSize val="0"/>
        </c:dLbls>
        <c:marker val="1"/>
        <c:smooth val="0"/>
        <c:axId val="77912704"/>
        <c:axId val="77910784"/>
      </c:lineChart>
      <c:catAx>
        <c:axId val="77906688"/>
        <c:scaling>
          <c:orientation val="minMax"/>
        </c:scaling>
        <c:delete val="0"/>
        <c:axPos val="b"/>
        <c:numFmt formatCode="General" sourceLinked="0"/>
        <c:majorTickMark val="out"/>
        <c:minorTickMark val="none"/>
        <c:tickLblPos val="nextTo"/>
        <c:crossAx val="77908608"/>
        <c:crosses val="autoZero"/>
        <c:auto val="1"/>
        <c:lblAlgn val="ctr"/>
        <c:lblOffset val="100"/>
        <c:noMultiLvlLbl val="0"/>
      </c:catAx>
      <c:valAx>
        <c:axId val="77908608"/>
        <c:scaling>
          <c:orientation val="minMax"/>
        </c:scaling>
        <c:delete val="0"/>
        <c:axPos val="l"/>
        <c:title>
          <c:tx>
            <c:rich>
              <a:bodyPr rot="-5400000" vert="horz"/>
              <a:lstStyle/>
              <a:p>
                <a:pPr>
                  <a:defRPr b="0"/>
                </a:pPr>
                <a:r>
                  <a:rPr lang="en-US" b="0"/>
                  <a:t>Number of cases</a:t>
                </a:r>
              </a:p>
            </c:rich>
          </c:tx>
          <c:layout/>
          <c:overlay val="0"/>
        </c:title>
        <c:numFmt formatCode="General" sourceLinked="1"/>
        <c:majorTickMark val="out"/>
        <c:minorTickMark val="none"/>
        <c:tickLblPos val="nextTo"/>
        <c:crossAx val="77906688"/>
        <c:crosses val="autoZero"/>
        <c:crossBetween val="between"/>
      </c:valAx>
      <c:valAx>
        <c:axId val="77910784"/>
        <c:scaling>
          <c:orientation val="minMax"/>
          <c:max val="100"/>
        </c:scaling>
        <c:delete val="0"/>
        <c:axPos val="r"/>
        <c:title>
          <c:tx>
            <c:rich>
              <a:bodyPr rot="-5400000" vert="horz"/>
              <a:lstStyle/>
              <a:p>
                <a:pPr>
                  <a:defRPr b="0"/>
                </a:pPr>
                <a:r>
                  <a:rPr lang="en-US" b="0" dirty="0" smtClean="0"/>
                  <a:t>Coverage (%)</a:t>
                </a:r>
                <a:endParaRPr lang="en-US" b="0" dirty="0"/>
              </a:p>
            </c:rich>
          </c:tx>
          <c:layout/>
          <c:overlay val="0"/>
        </c:title>
        <c:numFmt formatCode="General" sourceLinked="1"/>
        <c:majorTickMark val="out"/>
        <c:minorTickMark val="none"/>
        <c:tickLblPos val="nextTo"/>
        <c:crossAx val="77912704"/>
        <c:crosses val="max"/>
        <c:crossBetween val="between"/>
      </c:valAx>
      <c:catAx>
        <c:axId val="77912704"/>
        <c:scaling>
          <c:orientation val="minMax"/>
        </c:scaling>
        <c:delete val="1"/>
        <c:axPos val="b"/>
        <c:numFmt formatCode="General" sourceLinked="1"/>
        <c:majorTickMark val="out"/>
        <c:minorTickMark val="none"/>
        <c:tickLblPos val="nextTo"/>
        <c:crossAx val="77910784"/>
        <c:crosses val="autoZero"/>
        <c:auto val="1"/>
        <c:lblAlgn val="ctr"/>
        <c:lblOffset val="100"/>
        <c:noMultiLvlLbl val="0"/>
      </c:catAx>
      <c:spPr>
        <a:noFill/>
        <a:ln w="25400">
          <a:noFill/>
        </a:ln>
      </c:spPr>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Sheet1!$A$2</c:f>
              <c:strCache>
                <c:ptCount val="1"/>
                <c:pt idx="0">
                  <c:v>India</c:v>
                </c:pt>
              </c:strCache>
            </c:strRef>
          </c:tx>
          <c:invertIfNegative val="0"/>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Sheet1!$B$2:$N$2</c:f>
              <c:numCache>
                <c:formatCode>General</c:formatCode>
                <c:ptCount val="13"/>
                <c:pt idx="0">
                  <c:v>0</c:v>
                </c:pt>
                <c:pt idx="1">
                  <c:v>0</c:v>
                </c:pt>
                <c:pt idx="2">
                  <c:v>0</c:v>
                </c:pt>
                <c:pt idx="3">
                  <c:v>0</c:v>
                </c:pt>
                <c:pt idx="4">
                  <c:v>0</c:v>
                </c:pt>
                <c:pt idx="5">
                  <c:v>0</c:v>
                </c:pt>
                <c:pt idx="6">
                  <c:v>0</c:v>
                </c:pt>
                <c:pt idx="7">
                  <c:v>0</c:v>
                </c:pt>
                <c:pt idx="8">
                  <c:v>0</c:v>
                </c:pt>
                <c:pt idx="9">
                  <c:v>1232</c:v>
                </c:pt>
                <c:pt idx="10">
                  <c:v>3698</c:v>
                </c:pt>
                <c:pt idx="11">
                  <c:v>4870</c:v>
                </c:pt>
                <c:pt idx="12">
                  <c:v>3252</c:v>
                </c:pt>
              </c:numCache>
            </c:numRef>
          </c:val>
        </c:ser>
        <c:ser>
          <c:idx val="1"/>
          <c:order val="1"/>
          <c:tx>
            <c:strRef>
              <c:f>Sheet1!$A$3</c:f>
              <c:strCache>
                <c:ptCount val="1"/>
                <c:pt idx="0">
                  <c:v>Indonesia</c:v>
                </c:pt>
              </c:strCache>
            </c:strRef>
          </c:tx>
          <c:invertIfNegative val="0"/>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Sheet1!$B$3:$N$3</c:f>
              <c:numCache>
                <c:formatCode>General</c:formatCode>
                <c:ptCount val="13"/>
                <c:pt idx="0">
                  <c:v>0</c:v>
                </c:pt>
                <c:pt idx="1">
                  <c:v>0</c:v>
                </c:pt>
                <c:pt idx="2">
                  <c:v>0</c:v>
                </c:pt>
                <c:pt idx="3">
                  <c:v>105</c:v>
                </c:pt>
                <c:pt idx="4">
                  <c:v>168</c:v>
                </c:pt>
                <c:pt idx="5">
                  <c:v>340</c:v>
                </c:pt>
                <c:pt idx="6">
                  <c:v>2090</c:v>
                </c:pt>
                <c:pt idx="7">
                  <c:v>1323</c:v>
                </c:pt>
                <c:pt idx="8">
                  <c:v>1959</c:v>
                </c:pt>
                <c:pt idx="9">
                  <c:v>1020</c:v>
                </c:pt>
                <c:pt idx="10">
                  <c:v>2355</c:v>
                </c:pt>
                <c:pt idx="11">
                  <c:v>3542</c:v>
                </c:pt>
                <c:pt idx="12">
                  <c:v>826</c:v>
                </c:pt>
              </c:numCache>
            </c:numRef>
          </c:val>
        </c:ser>
        <c:ser>
          <c:idx val="2"/>
          <c:order val="2"/>
          <c:tx>
            <c:strRef>
              <c:f>Sheet1!$A$4</c:f>
              <c:strCache>
                <c:ptCount val="1"/>
                <c:pt idx="0">
                  <c:v>others§</c:v>
                </c:pt>
              </c:strCache>
            </c:strRef>
          </c:tx>
          <c:spPr>
            <a:solidFill>
              <a:schemeClr val="bg2">
                <a:lumMod val="50000"/>
              </a:schemeClr>
            </a:solidFill>
          </c:spPr>
          <c:invertIfNegative val="0"/>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Sheet1!$B$4:$N$4</c:f>
              <c:numCache>
                <c:formatCode>General</c:formatCode>
                <c:ptCount val="13"/>
                <c:pt idx="0">
                  <c:v>1475</c:v>
                </c:pt>
                <c:pt idx="1">
                  <c:v>1231</c:v>
                </c:pt>
                <c:pt idx="2">
                  <c:v>9834</c:v>
                </c:pt>
                <c:pt idx="3">
                  <c:v>4026</c:v>
                </c:pt>
                <c:pt idx="4">
                  <c:v>13905</c:v>
                </c:pt>
                <c:pt idx="5">
                  <c:v>7096</c:v>
                </c:pt>
                <c:pt idx="6">
                  <c:v>15118</c:v>
                </c:pt>
                <c:pt idx="7">
                  <c:v>13952</c:v>
                </c:pt>
                <c:pt idx="8">
                  <c:v>7851</c:v>
                </c:pt>
                <c:pt idx="9">
                  <c:v>4625</c:v>
                </c:pt>
                <c:pt idx="10">
                  <c:v>4381</c:v>
                </c:pt>
                <c:pt idx="11">
                  <c:v>1126</c:v>
                </c:pt>
                <c:pt idx="12">
                  <c:v>867</c:v>
                </c:pt>
              </c:numCache>
            </c:numRef>
          </c:val>
        </c:ser>
        <c:dLbls>
          <c:showLegendKey val="0"/>
          <c:showVal val="0"/>
          <c:showCatName val="0"/>
          <c:showSerName val="0"/>
          <c:showPercent val="0"/>
          <c:showBubbleSize val="0"/>
        </c:dLbls>
        <c:gapWidth val="150"/>
        <c:overlap val="100"/>
        <c:axId val="112734592"/>
        <c:axId val="112736128"/>
      </c:barChart>
      <c:lineChart>
        <c:grouping val="standard"/>
        <c:varyColors val="0"/>
        <c:ser>
          <c:idx val="3"/>
          <c:order val="3"/>
          <c:tx>
            <c:strRef>
              <c:f>Sheet1!$A$5</c:f>
              <c:strCache>
                <c:ptCount val="1"/>
                <c:pt idx="0">
                  <c:v>SEAR RCV1 coverage</c:v>
                </c:pt>
              </c:strCache>
            </c:strRef>
          </c:tx>
          <c:spPr>
            <a:ln w="50800">
              <a:solidFill>
                <a:srgbClr val="FF0000"/>
              </a:solidFill>
            </a:ln>
          </c:spPr>
          <c:marker>
            <c:symbol val="dash"/>
            <c:size val="8"/>
            <c:spPr>
              <a:solidFill>
                <a:srgbClr val="FF0000"/>
              </a:solidFill>
              <a:ln w="12700">
                <a:solidFill>
                  <a:srgbClr val="FF0000"/>
                </a:solidFill>
              </a:ln>
            </c:spPr>
          </c:marker>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Sheet1!$B$5:$N$5</c:f>
              <c:numCache>
                <c:formatCode>General</c:formatCode>
                <c:ptCount val="13"/>
                <c:pt idx="0">
                  <c:v>0.04</c:v>
                </c:pt>
                <c:pt idx="1">
                  <c:v>4.5999999999999999E-2</c:v>
                </c:pt>
                <c:pt idx="2">
                  <c:v>4.3999999999999997E-2</c:v>
                </c:pt>
                <c:pt idx="3">
                  <c:v>4.7199999999999999E-2</c:v>
                </c:pt>
                <c:pt idx="4">
                  <c:v>0.05</c:v>
                </c:pt>
                <c:pt idx="5">
                  <c:v>4.5199999999999997E-2</c:v>
                </c:pt>
                <c:pt idx="6">
                  <c:v>4.5999999999999999E-2</c:v>
                </c:pt>
                <c:pt idx="7">
                  <c:v>4.8000000000000001E-2</c:v>
                </c:pt>
                <c:pt idx="8">
                  <c:v>0.05</c:v>
                </c:pt>
                <c:pt idx="9">
                  <c:v>2</c:v>
                </c:pt>
                <c:pt idx="10">
                  <c:v>10</c:v>
                </c:pt>
                <c:pt idx="11">
                  <c:v>12</c:v>
                </c:pt>
                <c:pt idx="12">
                  <c:v>12</c:v>
                </c:pt>
              </c:numCache>
            </c:numRef>
          </c:val>
          <c:smooth val="0"/>
        </c:ser>
        <c:ser>
          <c:idx val="4"/>
          <c:order val="4"/>
          <c:tx>
            <c:strRef>
              <c:f>Sheet1!$A$6</c:f>
              <c:strCache>
                <c:ptCount val="1"/>
              </c:strCache>
            </c:strRef>
          </c:tx>
          <c:cat>
            <c:strRef>
              <c:f>Sheet1!$B$1:$N$1</c:f>
              <c:strCache>
                <c:ptCount val="1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strCache>
            </c:strRef>
          </c:cat>
          <c:val>
            <c:numRef>
              <c:f>Sheet1!$B$6:$N$6</c:f>
              <c:numCache>
                <c:formatCode>General</c:formatCode>
                <c:ptCount val="13"/>
                <c:pt idx="5">
                  <c:v>7436</c:v>
                </c:pt>
                <c:pt idx="6">
                  <c:v>17208</c:v>
                </c:pt>
                <c:pt idx="7">
                  <c:v>15275</c:v>
                </c:pt>
                <c:pt idx="8">
                  <c:v>9810</c:v>
                </c:pt>
                <c:pt idx="9">
                  <c:v>6877</c:v>
                </c:pt>
                <c:pt idx="10">
                  <c:v>10434</c:v>
                </c:pt>
                <c:pt idx="11">
                  <c:v>9538</c:v>
                </c:pt>
                <c:pt idx="12">
                  <c:v>4945</c:v>
                </c:pt>
              </c:numCache>
            </c:numRef>
          </c:val>
          <c:smooth val="0"/>
        </c:ser>
        <c:dLbls>
          <c:showLegendKey val="0"/>
          <c:showVal val="0"/>
          <c:showCatName val="0"/>
          <c:showSerName val="0"/>
          <c:showPercent val="0"/>
          <c:showBubbleSize val="0"/>
        </c:dLbls>
        <c:marker val="1"/>
        <c:smooth val="0"/>
        <c:axId val="112740224"/>
        <c:axId val="112738304"/>
      </c:lineChart>
      <c:catAx>
        <c:axId val="112734592"/>
        <c:scaling>
          <c:orientation val="minMax"/>
        </c:scaling>
        <c:delete val="0"/>
        <c:axPos val="b"/>
        <c:numFmt formatCode="General" sourceLinked="0"/>
        <c:majorTickMark val="out"/>
        <c:minorTickMark val="none"/>
        <c:tickLblPos val="nextTo"/>
        <c:crossAx val="112736128"/>
        <c:crosses val="autoZero"/>
        <c:auto val="1"/>
        <c:lblAlgn val="ctr"/>
        <c:lblOffset val="100"/>
        <c:noMultiLvlLbl val="0"/>
      </c:catAx>
      <c:valAx>
        <c:axId val="112736128"/>
        <c:scaling>
          <c:orientation val="minMax"/>
        </c:scaling>
        <c:delete val="0"/>
        <c:axPos val="l"/>
        <c:title>
          <c:tx>
            <c:rich>
              <a:bodyPr rot="-5400000" vert="horz"/>
              <a:lstStyle/>
              <a:p>
                <a:pPr>
                  <a:defRPr/>
                </a:pPr>
                <a:r>
                  <a:rPr lang="en-US"/>
                  <a:t>Number of cases</a:t>
                </a:r>
              </a:p>
            </c:rich>
          </c:tx>
          <c:layout/>
          <c:overlay val="0"/>
        </c:title>
        <c:numFmt formatCode="General" sourceLinked="1"/>
        <c:majorTickMark val="out"/>
        <c:minorTickMark val="none"/>
        <c:tickLblPos val="nextTo"/>
        <c:crossAx val="112734592"/>
        <c:crosses val="autoZero"/>
        <c:crossBetween val="between"/>
      </c:valAx>
      <c:valAx>
        <c:axId val="112738304"/>
        <c:scaling>
          <c:orientation val="minMax"/>
          <c:max val="100"/>
        </c:scaling>
        <c:delete val="0"/>
        <c:axPos val="r"/>
        <c:title>
          <c:tx>
            <c:rich>
              <a:bodyPr rot="-5400000" vert="horz"/>
              <a:lstStyle/>
              <a:p>
                <a:pPr>
                  <a:defRPr/>
                </a:pPr>
                <a:r>
                  <a:rPr lang="en-US" dirty="0" smtClean="0"/>
                  <a:t>Coverage ()</a:t>
                </a:r>
                <a:endParaRPr lang="en-US" dirty="0"/>
              </a:p>
            </c:rich>
          </c:tx>
          <c:layout/>
          <c:overlay val="0"/>
        </c:title>
        <c:numFmt formatCode="General" sourceLinked="1"/>
        <c:majorTickMark val="out"/>
        <c:minorTickMark val="none"/>
        <c:tickLblPos val="nextTo"/>
        <c:crossAx val="112740224"/>
        <c:crosses val="max"/>
        <c:crossBetween val="between"/>
      </c:valAx>
      <c:catAx>
        <c:axId val="112740224"/>
        <c:scaling>
          <c:orientation val="minMax"/>
        </c:scaling>
        <c:delete val="1"/>
        <c:axPos val="b"/>
        <c:numFmt formatCode="General" sourceLinked="1"/>
        <c:majorTickMark val="out"/>
        <c:minorTickMark val="none"/>
        <c:tickLblPos val="nextTo"/>
        <c:crossAx val="112738304"/>
        <c:crosses val="autoZero"/>
        <c:auto val="1"/>
        <c:lblAlgn val="ctr"/>
        <c:lblOffset val="100"/>
        <c:noMultiLvlLbl val="0"/>
      </c:cat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485479245649848"/>
          <c:y val="5.3279489911870682E-2"/>
          <c:w val="0.76238140371342467"/>
          <c:h val="0.75524722583900927"/>
        </c:manualLayout>
      </c:layout>
      <c:barChart>
        <c:barDir val="col"/>
        <c:grouping val="clustered"/>
        <c:varyColors val="0"/>
        <c:ser>
          <c:idx val="0"/>
          <c:order val="0"/>
          <c:tx>
            <c:strRef>
              <c:f>Sheet1!$A$2</c:f>
              <c:strCache>
                <c:ptCount val="1"/>
                <c:pt idx="0">
                  <c:v>No. countries with ≥90% MCV1 coverage</c:v>
                </c:pt>
              </c:strCache>
            </c:strRef>
          </c:tx>
          <c:invertIfNegative val="0"/>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Sheet1!$B$2:$P$2</c:f>
              <c:numCache>
                <c:formatCode>General</c:formatCode>
                <c:ptCount val="15"/>
                <c:pt idx="0">
                  <c:v>4</c:v>
                </c:pt>
                <c:pt idx="1">
                  <c:v>3</c:v>
                </c:pt>
                <c:pt idx="2">
                  <c:v>4</c:v>
                </c:pt>
                <c:pt idx="3">
                  <c:v>4</c:v>
                </c:pt>
                <c:pt idx="4">
                  <c:v>5</c:v>
                </c:pt>
                <c:pt idx="5">
                  <c:v>5</c:v>
                </c:pt>
                <c:pt idx="6">
                  <c:v>5</c:v>
                </c:pt>
                <c:pt idx="7">
                  <c:v>6</c:v>
                </c:pt>
                <c:pt idx="8">
                  <c:v>7</c:v>
                </c:pt>
                <c:pt idx="9">
                  <c:v>5</c:v>
                </c:pt>
                <c:pt idx="10">
                  <c:v>5</c:v>
                </c:pt>
                <c:pt idx="11">
                  <c:v>5</c:v>
                </c:pt>
                <c:pt idx="12">
                  <c:v>5</c:v>
                </c:pt>
                <c:pt idx="13">
                  <c:v>5</c:v>
                </c:pt>
                <c:pt idx="14">
                  <c:v>5</c:v>
                </c:pt>
              </c:numCache>
            </c:numRef>
          </c:val>
        </c:ser>
        <c:dLbls>
          <c:showLegendKey val="0"/>
          <c:showVal val="0"/>
          <c:showCatName val="0"/>
          <c:showSerName val="0"/>
          <c:showPercent val="0"/>
          <c:showBubbleSize val="0"/>
        </c:dLbls>
        <c:gapWidth val="150"/>
        <c:axId val="128496768"/>
        <c:axId val="128498304"/>
      </c:barChart>
      <c:lineChart>
        <c:grouping val="standard"/>
        <c:varyColors val="0"/>
        <c:ser>
          <c:idx val="1"/>
          <c:order val="1"/>
          <c:tx>
            <c:strRef>
              <c:f>Sheet1!$A$3</c:f>
              <c:strCache>
                <c:ptCount val="1"/>
                <c:pt idx="0">
                  <c:v>Regional MCV1 WHO-UNICEF MCV1 Est.</c:v>
                </c:pt>
              </c:strCache>
            </c:strRef>
          </c:tx>
          <c:marker>
            <c:symbol val="none"/>
          </c:marker>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Sheet1!$B$3:$P$3</c:f>
              <c:numCache>
                <c:formatCode>General</c:formatCode>
                <c:ptCount val="15"/>
                <c:pt idx="0">
                  <c:v>60</c:v>
                </c:pt>
                <c:pt idx="1">
                  <c:v>62</c:v>
                </c:pt>
                <c:pt idx="2">
                  <c:v>66</c:v>
                </c:pt>
                <c:pt idx="3">
                  <c:v>69</c:v>
                </c:pt>
                <c:pt idx="4">
                  <c:v>73</c:v>
                </c:pt>
                <c:pt idx="5">
                  <c:v>73</c:v>
                </c:pt>
                <c:pt idx="6">
                  <c:v>74</c:v>
                </c:pt>
                <c:pt idx="7">
                  <c:v>76</c:v>
                </c:pt>
                <c:pt idx="8">
                  <c:v>80</c:v>
                </c:pt>
                <c:pt idx="9">
                  <c:v>83</c:v>
                </c:pt>
                <c:pt idx="10">
                  <c:v>85</c:v>
                </c:pt>
                <c:pt idx="11">
                  <c:v>84</c:v>
                </c:pt>
                <c:pt idx="12">
                  <c:v>84</c:v>
                </c:pt>
                <c:pt idx="13">
                  <c:v>84</c:v>
                </c:pt>
                <c:pt idx="14">
                  <c:v>84</c:v>
                </c:pt>
              </c:numCache>
            </c:numRef>
          </c:val>
          <c:smooth val="0"/>
        </c:ser>
        <c:dLbls>
          <c:showLegendKey val="0"/>
          <c:showVal val="0"/>
          <c:showCatName val="0"/>
          <c:showSerName val="0"/>
          <c:showPercent val="0"/>
          <c:showBubbleSize val="0"/>
        </c:dLbls>
        <c:marker val="1"/>
        <c:smooth val="0"/>
        <c:axId val="128506496"/>
        <c:axId val="128504576"/>
      </c:lineChart>
      <c:catAx>
        <c:axId val="128496768"/>
        <c:scaling>
          <c:orientation val="minMax"/>
        </c:scaling>
        <c:delete val="0"/>
        <c:axPos val="b"/>
        <c:numFmt formatCode="General" sourceLinked="0"/>
        <c:majorTickMark val="out"/>
        <c:minorTickMark val="none"/>
        <c:tickLblPos val="nextTo"/>
        <c:txPr>
          <a:bodyPr/>
          <a:lstStyle/>
          <a:p>
            <a:pPr>
              <a:defRPr sz="1200"/>
            </a:pPr>
            <a:endParaRPr lang="en-US"/>
          </a:p>
        </c:txPr>
        <c:crossAx val="128498304"/>
        <c:crosses val="autoZero"/>
        <c:auto val="1"/>
        <c:lblAlgn val="ctr"/>
        <c:lblOffset val="100"/>
        <c:noMultiLvlLbl val="0"/>
      </c:catAx>
      <c:valAx>
        <c:axId val="128498304"/>
        <c:scaling>
          <c:orientation val="minMax"/>
          <c:max val="12"/>
          <c:min val="0"/>
        </c:scaling>
        <c:delete val="0"/>
        <c:axPos val="l"/>
        <c:majorGridlines/>
        <c:title>
          <c:tx>
            <c:rich>
              <a:bodyPr rot="-5400000" vert="horz"/>
              <a:lstStyle/>
              <a:p>
                <a:pPr>
                  <a:defRPr sz="1600"/>
                </a:pPr>
                <a:r>
                  <a:rPr lang="en-GB" sz="1600" dirty="0" smtClean="0"/>
                  <a:t>No. Countries MCV1 ≥90%</a:t>
                </a:r>
                <a:endParaRPr lang="en-GB" sz="1600" dirty="0"/>
              </a:p>
            </c:rich>
          </c:tx>
          <c:layout/>
          <c:overlay val="0"/>
        </c:title>
        <c:numFmt formatCode="General" sourceLinked="1"/>
        <c:majorTickMark val="out"/>
        <c:minorTickMark val="none"/>
        <c:tickLblPos val="nextTo"/>
        <c:txPr>
          <a:bodyPr/>
          <a:lstStyle/>
          <a:p>
            <a:pPr>
              <a:defRPr sz="1600"/>
            </a:pPr>
            <a:endParaRPr lang="en-US"/>
          </a:p>
        </c:txPr>
        <c:crossAx val="128496768"/>
        <c:crosses val="autoZero"/>
        <c:crossBetween val="between"/>
      </c:valAx>
      <c:valAx>
        <c:axId val="128504576"/>
        <c:scaling>
          <c:orientation val="minMax"/>
          <c:max val="100"/>
          <c:min val="0"/>
        </c:scaling>
        <c:delete val="0"/>
        <c:axPos val="r"/>
        <c:title>
          <c:tx>
            <c:rich>
              <a:bodyPr rot="-5400000" vert="horz"/>
              <a:lstStyle/>
              <a:p>
                <a:pPr>
                  <a:defRPr sz="1600">
                    <a:latin typeface="+mj-lt"/>
                  </a:defRPr>
                </a:pPr>
                <a:r>
                  <a:rPr lang="en-GB" sz="1600" dirty="0" smtClean="0">
                    <a:latin typeface="+mj-lt"/>
                  </a:rPr>
                  <a:t>Regional  MCV1 Coverage</a:t>
                </a:r>
                <a:endParaRPr lang="en-GB" sz="1600" dirty="0">
                  <a:latin typeface="+mj-lt"/>
                </a:endParaRPr>
              </a:p>
            </c:rich>
          </c:tx>
          <c:layout/>
          <c:overlay val="0"/>
        </c:title>
        <c:numFmt formatCode="General" sourceLinked="1"/>
        <c:majorTickMark val="out"/>
        <c:minorTickMark val="none"/>
        <c:tickLblPos val="nextTo"/>
        <c:txPr>
          <a:bodyPr/>
          <a:lstStyle/>
          <a:p>
            <a:pPr>
              <a:defRPr sz="1600"/>
            </a:pPr>
            <a:endParaRPr lang="en-US"/>
          </a:p>
        </c:txPr>
        <c:crossAx val="128506496"/>
        <c:crosses val="max"/>
        <c:crossBetween val="between"/>
      </c:valAx>
      <c:catAx>
        <c:axId val="128506496"/>
        <c:scaling>
          <c:orientation val="minMax"/>
        </c:scaling>
        <c:delete val="1"/>
        <c:axPos val="b"/>
        <c:numFmt formatCode="General" sourceLinked="1"/>
        <c:majorTickMark val="out"/>
        <c:minorTickMark val="none"/>
        <c:tickLblPos val="nextTo"/>
        <c:crossAx val="128504576"/>
        <c:crosses val="autoZero"/>
        <c:auto val="1"/>
        <c:lblAlgn val="ctr"/>
        <c:lblOffset val="100"/>
        <c:noMultiLvlLbl val="0"/>
      </c:catAx>
    </c:plotArea>
    <c:legend>
      <c:legendPos val="b"/>
      <c:layout>
        <c:manualLayout>
          <c:xMode val="edge"/>
          <c:yMode val="edge"/>
          <c:x val="1.8051667152717044E-2"/>
          <c:y val="0.89614762648302693"/>
          <c:w val="0.97161271507728186"/>
          <c:h val="8.701617755160615E-2"/>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Feuil1!$B$1</c:f>
              <c:strCache>
                <c:ptCount val="1"/>
                <c:pt idx="0">
                  <c:v>&lt;60%</c:v>
                </c:pt>
              </c:strCache>
            </c:strRef>
          </c:tx>
          <c:spPr>
            <a:solidFill>
              <a:schemeClr val="tx1"/>
            </a:solidFill>
            <a:ln>
              <a:noFill/>
            </a:ln>
            <a:effectLst/>
          </c:spPr>
          <c:invertIfNegative val="0"/>
          <c:cat>
            <c:numRef>
              <c:f>Feuil1!$A$2:$A$7</c:f>
              <c:numCache>
                <c:formatCode>General</c:formatCode>
                <c:ptCount val="6"/>
                <c:pt idx="0">
                  <c:v>2010</c:v>
                </c:pt>
                <c:pt idx="1">
                  <c:v>2011</c:v>
                </c:pt>
                <c:pt idx="2">
                  <c:v>2012</c:v>
                </c:pt>
                <c:pt idx="3">
                  <c:v>2013</c:v>
                </c:pt>
                <c:pt idx="4">
                  <c:v>2014</c:v>
                </c:pt>
                <c:pt idx="5">
                  <c:v>2015</c:v>
                </c:pt>
              </c:numCache>
            </c:numRef>
          </c:cat>
          <c:val>
            <c:numRef>
              <c:f>Feuil1!$B$2:$B$7</c:f>
              <c:numCache>
                <c:formatCode>General</c:formatCode>
                <c:ptCount val="6"/>
                <c:pt idx="0">
                  <c:v>0</c:v>
                </c:pt>
                <c:pt idx="1">
                  <c:v>0</c:v>
                </c:pt>
                <c:pt idx="2">
                  <c:v>0</c:v>
                </c:pt>
                <c:pt idx="3">
                  <c:v>0</c:v>
                </c:pt>
                <c:pt idx="4">
                  <c:v>0</c:v>
                </c:pt>
                <c:pt idx="5">
                  <c:v>0</c:v>
                </c:pt>
              </c:numCache>
            </c:numRef>
          </c:val>
        </c:ser>
        <c:ser>
          <c:idx val="1"/>
          <c:order val="1"/>
          <c:tx>
            <c:strRef>
              <c:f>Feuil1!$C$1</c:f>
              <c:strCache>
                <c:ptCount val="1"/>
                <c:pt idx="0">
                  <c:v>60-69%</c:v>
                </c:pt>
              </c:strCache>
            </c:strRef>
          </c:tx>
          <c:spPr>
            <a:solidFill>
              <a:srgbClr val="FF0000"/>
            </a:solidFill>
            <a:ln>
              <a:noFill/>
            </a:ln>
            <a:effectLst/>
          </c:spPr>
          <c:invertIfNegative val="0"/>
          <c:cat>
            <c:numRef>
              <c:f>Feuil1!$A$2:$A$7</c:f>
              <c:numCache>
                <c:formatCode>General</c:formatCode>
                <c:ptCount val="6"/>
                <c:pt idx="0">
                  <c:v>2010</c:v>
                </c:pt>
                <c:pt idx="1">
                  <c:v>2011</c:v>
                </c:pt>
                <c:pt idx="2">
                  <c:v>2012</c:v>
                </c:pt>
                <c:pt idx="3">
                  <c:v>2013</c:v>
                </c:pt>
                <c:pt idx="4">
                  <c:v>2014</c:v>
                </c:pt>
                <c:pt idx="5">
                  <c:v>2015</c:v>
                </c:pt>
              </c:numCache>
            </c:numRef>
          </c:cat>
          <c:val>
            <c:numRef>
              <c:f>Feuil1!$C$2:$C$7</c:f>
              <c:numCache>
                <c:formatCode>General</c:formatCode>
                <c:ptCount val="6"/>
                <c:pt idx="0">
                  <c:v>1</c:v>
                </c:pt>
                <c:pt idx="1">
                  <c:v>1</c:v>
                </c:pt>
                <c:pt idx="2">
                  <c:v>0</c:v>
                </c:pt>
                <c:pt idx="3">
                  <c:v>0</c:v>
                </c:pt>
                <c:pt idx="4">
                  <c:v>0</c:v>
                </c:pt>
                <c:pt idx="5">
                  <c:v>0</c:v>
                </c:pt>
              </c:numCache>
            </c:numRef>
          </c:val>
        </c:ser>
        <c:ser>
          <c:idx val="2"/>
          <c:order val="2"/>
          <c:tx>
            <c:strRef>
              <c:f>Feuil1!$D$1</c:f>
              <c:strCache>
                <c:ptCount val="1"/>
                <c:pt idx="0">
                  <c:v>70-79%</c:v>
                </c:pt>
              </c:strCache>
            </c:strRef>
          </c:tx>
          <c:spPr>
            <a:solidFill>
              <a:srgbClr val="FFFF00"/>
            </a:solidFill>
            <a:ln>
              <a:noFill/>
            </a:ln>
            <a:effectLst/>
          </c:spPr>
          <c:invertIfNegative val="0"/>
          <c:cat>
            <c:numRef>
              <c:f>Feuil1!$A$2:$A$7</c:f>
              <c:numCache>
                <c:formatCode>General</c:formatCode>
                <c:ptCount val="6"/>
                <c:pt idx="0">
                  <c:v>2010</c:v>
                </c:pt>
                <c:pt idx="1">
                  <c:v>2011</c:v>
                </c:pt>
                <c:pt idx="2">
                  <c:v>2012</c:v>
                </c:pt>
                <c:pt idx="3">
                  <c:v>2013</c:v>
                </c:pt>
                <c:pt idx="4">
                  <c:v>2014</c:v>
                </c:pt>
                <c:pt idx="5">
                  <c:v>2015</c:v>
                </c:pt>
              </c:numCache>
            </c:numRef>
          </c:cat>
          <c:val>
            <c:numRef>
              <c:f>Feuil1!$D$2:$D$7</c:f>
              <c:numCache>
                <c:formatCode>General</c:formatCode>
                <c:ptCount val="6"/>
                <c:pt idx="0">
                  <c:v>1</c:v>
                </c:pt>
                <c:pt idx="1">
                  <c:v>0</c:v>
                </c:pt>
                <c:pt idx="2">
                  <c:v>1</c:v>
                </c:pt>
                <c:pt idx="3">
                  <c:v>1</c:v>
                </c:pt>
                <c:pt idx="4">
                  <c:v>2</c:v>
                </c:pt>
                <c:pt idx="5">
                  <c:v>2</c:v>
                </c:pt>
              </c:numCache>
            </c:numRef>
          </c:val>
        </c:ser>
        <c:ser>
          <c:idx val="3"/>
          <c:order val="3"/>
          <c:tx>
            <c:strRef>
              <c:f>Feuil1!$E$1</c:f>
              <c:strCache>
                <c:ptCount val="1"/>
                <c:pt idx="0">
                  <c:v>80-89%</c:v>
                </c:pt>
              </c:strCache>
            </c:strRef>
          </c:tx>
          <c:spPr>
            <a:solidFill>
              <a:srgbClr val="00B050"/>
            </a:solidFill>
            <a:ln>
              <a:noFill/>
            </a:ln>
            <a:effectLst/>
          </c:spPr>
          <c:invertIfNegative val="0"/>
          <c:cat>
            <c:numRef>
              <c:f>Feuil1!$A$2:$A$7</c:f>
              <c:numCache>
                <c:formatCode>General</c:formatCode>
                <c:ptCount val="6"/>
                <c:pt idx="0">
                  <c:v>2010</c:v>
                </c:pt>
                <c:pt idx="1">
                  <c:v>2011</c:v>
                </c:pt>
                <c:pt idx="2">
                  <c:v>2012</c:v>
                </c:pt>
                <c:pt idx="3">
                  <c:v>2013</c:v>
                </c:pt>
                <c:pt idx="4">
                  <c:v>2014</c:v>
                </c:pt>
                <c:pt idx="5">
                  <c:v>2015</c:v>
                </c:pt>
              </c:numCache>
            </c:numRef>
          </c:cat>
          <c:val>
            <c:numRef>
              <c:f>Feuil1!$E$2:$E$7</c:f>
              <c:numCache>
                <c:formatCode>General</c:formatCode>
                <c:ptCount val="6"/>
                <c:pt idx="0">
                  <c:v>4</c:v>
                </c:pt>
                <c:pt idx="1">
                  <c:v>5</c:v>
                </c:pt>
                <c:pt idx="2">
                  <c:v>5</c:v>
                </c:pt>
                <c:pt idx="3">
                  <c:v>5</c:v>
                </c:pt>
                <c:pt idx="4">
                  <c:v>4</c:v>
                </c:pt>
                <c:pt idx="5">
                  <c:v>4</c:v>
                </c:pt>
              </c:numCache>
            </c:numRef>
          </c:val>
        </c:ser>
        <c:ser>
          <c:idx val="4"/>
          <c:order val="4"/>
          <c:tx>
            <c:strRef>
              <c:f>Feuil1!$F$1</c:f>
              <c:strCache>
                <c:ptCount val="1"/>
                <c:pt idx="0">
                  <c:v>90%+</c:v>
                </c:pt>
              </c:strCache>
            </c:strRef>
          </c:tx>
          <c:spPr>
            <a:solidFill>
              <a:srgbClr val="00FF00"/>
            </a:solidFill>
            <a:ln>
              <a:noFill/>
            </a:ln>
            <a:effectLst/>
          </c:spPr>
          <c:invertIfNegative val="0"/>
          <c:cat>
            <c:numRef>
              <c:f>Feuil1!$A$2:$A$7</c:f>
              <c:numCache>
                <c:formatCode>General</c:formatCode>
                <c:ptCount val="6"/>
                <c:pt idx="0">
                  <c:v>2010</c:v>
                </c:pt>
                <c:pt idx="1">
                  <c:v>2011</c:v>
                </c:pt>
                <c:pt idx="2">
                  <c:v>2012</c:v>
                </c:pt>
                <c:pt idx="3">
                  <c:v>2013</c:v>
                </c:pt>
                <c:pt idx="4">
                  <c:v>2014</c:v>
                </c:pt>
                <c:pt idx="5">
                  <c:v>2015</c:v>
                </c:pt>
              </c:numCache>
            </c:numRef>
          </c:cat>
          <c:val>
            <c:numRef>
              <c:f>Feuil1!$F$2:$F$7</c:f>
              <c:numCache>
                <c:formatCode>General</c:formatCode>
                <c:ptCount val="6"/>
                <c:pt idx="0">
                  <c:v>5</c:v>
                </c:pt>
                <c:pt idx="1">
                  <c:v>5</c:v>
                </c:pt>
                <c:pt idx="2">
                  <c:v>5</c:v>
                </c:pt>
                <c:pt idx="3">
                  <c:v>5</c:v>
                </c:pt>
                <c:pt idx="4">
                  <c:v>5</c:v>
                </c:pt>
                <c:pt idx="5">
                  <c:v>5</c:v>
                </c:pt>
              </c:numCache>
            </c:numRef>
          </c:val>
        </c:ser>
        <c:dLbls>
          <c:showLegendKey val="0"/>
          <c:showVal val="0"/>
          <c:showCatName val="0"/>
          <c:showSerName val="0"/>
          <c:showPercent val="0"/>
          <c:showBubbleSize val="0"/>
        </c:dLbls>
        <c:gapWidth val="54"/>
        <c:overlap val="100"/>
        <c:axId val="128403712"/>
        <c:axId val="128409600"/>
      </c:barChart>
      <c:catAx>
        <c:axId val="128403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8409600"/>
        <c:crosses val="autoZero"/>
        <c:auto val="1"/>
        <c:lblAlgn val="ctr"/>
        <c:lblOffset val="100"/>
        <c:noMultiLvlLbl val="0"/>
      </c:catAx>
      <c:valAx>
        <c:axId val="1284096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sz="1400"/>
                </a:pPr>
                <a:r>
                  <a:rPr lang="en-US" sz="1400" baseline="0" dirty="0" smtClean="0"/>
                  <a:t>No. of countries</a:t>
                </a:r>
                <a:endParaRPr lang="en-US" sz="1400" dirty="0"/>
              </a:p>
            </c:rich>
          </c:tx>
          <c:layout/>
          <c:overlay val="0"/>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8403712"/>
        <c:crosses val="autoZero"/>
        <c:crossBetween val="between"/>
      </c:valAx>
      <c:spPr>
        <a:noFill/>
        <a:ln>
          <a:noFill/>
        </a:ln>
        <a:effectLst/>
      </c:spPr>
    </c:plotArea>
    <c:legend>
      <c:legendPos val="r"/>
      <c:layout>
        <c:manualLayout>
          <c:xMode val="edge"/>
          <c:yMode val="edge"/>
          <c:x val="0.90489306892194032"/>
          <c:y val="0.35644370048981838"/>
          <c:w val="8.5847671818800431E-2"/>
          <c:h val="0.3011425413773820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800" b="0"/>
          </a:pPr>
          <a:endParaRPr lang="en-US"/>
        </a:p>
      </c:txPr>
    </c:title>
    <c:autoTitleDeleted val="0"/>
    <c:view3D>
      <c:rotX val="75"/>
      <c:rotY val="0"/>
      <c:rAngAx val="0"/>
      <c:perspective val="30"/>
    </c:view3D>
    <c:floor>
      <c:thickness val="0"/>
    </c:floor>
    <c:sideWall>
      <c:thickness val="0"/>
    </c:sideWall>
    <c:backWall>
      <c:thickness val="0"/>
    </c:backWall>
    <c:plotArea>
      <c:layout>
        <c:manualLayout>
          <c:layoutTarget val="inner"/>
          <c:xMode val="edge"/>
          <c:yMode val="edge"/>
          <c:x val="1.0734909106264383E-3"/>
          <c:y val="7.8018313450640225E-2"/>
          <c:w val="0.8973422907473485"/>
          <c:h val="0.80140999826998149"/>
        </c:manualLayout>
      </c:layout>
      <c:pie3DChart>
        <c:varyColors val="1"/>
        <c:ser>
          <c:idx val="0"/>
          <c:order val="0"/>
          <c:tx>
            <c:strRef>
              <c:f>Sheet1!$B$1</c:f>
              <c:strCache>
                <c:ptCount val="1"/>
                <c:pt idx="0">
                  <c:v>Missed Children</c:v>
                </c:pt>
              </c:strCache>
            </c:strRef>
          </c:tx>
          <c:dPt>
            <c:idx val="0"/>
            <c:bubble3D val="0"/>
            <c:spPr>
              <a:solidFill>
                <a:srgbClr val="7030A0"/>
              </a:solidFill>
            </c:spPr>
          </c:dPt>
          <c:dPt>
            <c:idx val="1"/>
            <c:bubble3D val="0"/>
            <c:spPr>
              <a:solidFill>
                <a:srgbClr val="FFC000"/>
              </a:solidFill>
            </c:spPr>
          </c:dPt>
          <c:dPt>
            <c:idx val="2"/>
            <c:bubble3D val="0"/>
            <c:spPr>
              <a:solidFill>
                <a:srgbClr val="92D050"/>
              </a:solidFill>
            </c:spPr>
          </c:dPt>
          <c:dPt>
            <c:idx val="3"/>
            <c:bubble3D val="0"/>
            <c:spPr>
              <a:solidFill>
                <a:srgbClr val="C00000"/>
              </a:solidFill>
            </c:spPr>
          </c:dPt>
          <c:dPt>
            <c:idx val="6"/>
            <c:bubble3D val="0"/>
            <c:spPr>
              <a:solidFill>
                <a:schemeClr val="accent1">
                  <a:lumMod val="50000"/>
                </a:schemeClr>
              </a:solidFill>
            </c:spPr>
          </c:dPt>
          <c:dPt>
            <c:idx val="7"/>
            <c:bubble3D val="0"/>
            <c:spPr>
              <a:solidFill>
                <a:schemeClr val="tx1">
                  <a:lumMod val="85000"/>
                  <a:lumOff val="15000"/>
                </a:schemeClr>
              </a:solidFill>
            </c:spPr>
          </c:dPt>
          <c:dLbls>
            <c:dLbl>
              <c:idx val="0"/>
              <c:layout>
                <c:manualLayout>
                  <c:x val="-8.5882771016310214E-2"/>
                  <c:y val="0.15813872097496157"/>
                </c:manualLayout>
              </c:layout>
              <c:spPr/>
              <c:txPr>
                <a:bodyPr/>
                <a:lstStyle/>
                <a:p>
                  <a:pPr>
                    <a:defRPr sz="1200">
                      <a:solidFill>
                        <a:schemeClr val="bg1"/>
                      </a:solidFill>
                    </a:defRPr>
                  </a:pPr>
                  <a:endParaRPr lang="en-US"/>
                </a:p>
              </c:txPr>
              <c:dLblPos val="bestFit"/>
              <c:showLegendKey val="0"/>
              <c:showVal val="0"/>
              <c:showCatName val="1"/>
              <c:showSerName val="0"/>
              <c:showPercent val="1"/>
              <c:showBubbleSize val="0"/>
            </c:dLbl>
            <c:dLbl>
              <c:idx val="1"/>
              <c:delete val="1"/>
            </c:dLbl>
            <c:dLbl>
              <c:idx val="2"/>
              <c:delete val="1"/>
            </c:dLbl>
            <c:dLbl>
              <c:idx val="3"/>
              <c:layout>
                <c:manualLayout>
                  <c:x val="-0.19869576896326588"/>
                  <c:y val="-0.22410147851407536"/>
                </c:manualLayout>
              </c:layout>
              <c:spPr/>
              <c:txPr>
                <a:bodyPr/>
                <a:lstStyle/>
                <a:p>
                  <a:pPr>
                    <a:defRPr sz="1200">
                      <a:solidFill>
                        <a:schemeClr val="bg1"/>
                      </a:solidFill>
                    </a:defRPr>
                  </a:pPr>
                  <a:endParaRPr lang="en-US"/>
                </a:p>
              </c:txPr>
              <c:dLblPos val="bestFit"/>
              <c:showLegendKey val="0"/>
              <c:showVal val="0"/>
              <c:showCatName val="1"/>
              <c:showSerName val="0"/>
              <c:showPercent val="1"/>
              <c:showBubbleSize val="0"/>
            </c:dLbl>
            <c:dLbl>
              <c:idx val="5"/>
              <c:delete val="1"/>
            </c:dLbl>
            <c:dLbl>
              <c:idx val="6"/>
              <c:delete val="1"/>
            </c:dLbl>
            <c:dLbl>
              <c:idx val="7"/>
              <c:delete val="1"/>
            </c:dLbl>
            <c:dLbl>
              <c:idx val="8"/>
              <c:delete val="1"/>
            </c:dLbl>
            <c:dLbl>
              <c:idx val="9"/>
              <c:delete val="1"/>
            </c:dLbl>
            <c:dLbl>
              <c:idx val="10"/>
              <c:delete val="1"/>
            </c:dLbl>
            <c:txPr>
              <a:bodyPr/>
              <a:lstStyle/>
              <a:p>
                <a:pPr>
                  <a:defRPr sz="1200"/>
                </a:pPr>
                <a:endParaRPr lang="en-US"/>
              </a:p>
            </c:txPr>
            <c:dLblPos val="inEnd"/>
            <c:showLegendKey val="0"/>
            <c:showVal val="0"/>
            <c:showCatName val="1"/>
            <c:showSerName val="0"/>
            <c:showPercent val="1"/>
            <c:showBubbleSize val="0"/>
            <c:showLeaderLines val="0"/>
          </c:dLbls>
          <c:cat>
            <c:strRef>
              <c:f>Sheet1!$A$2:$A$12</c:f>
              <c:strCache>
                <c:ptCount val="11"/>
                <c:pt idx="0">
                  <c:v>Bangladesh</c:v>
                </c:pt>
                <c:pt idx="1">
                  <c:v>Bhutan</c:v>
                </c:pt>
                <c:pt idx="2">
                  <c:v>DPR Korea</c:v>
                </c:pt>
                <c:pt idx="3">
                  <c:v>India</c:v>
                </c:pt>
                <c:pt idx="4">
                  <c:v>Indonesia</c:v>
                </c:pt>
                <c:pt idx="5">
                  <c:v>Maldives</c:v>
                </c:pt>
                <c:pt idx="6">
                  <c:v>Myanmar</c:v>
                </c:pt>
                <c:pt idx="7">
                  <c:v>Nepal</c:v>
                </c:pt>
                <c:pt idx="8">
                  <c:v>Sri Lanka</c:v>
                </c:pt>
                <c:pt idx="9">
                  <c:v>Thailand</c:v>
                </c:pt>
                <c:pt idx="10">
                  <c:v>Timor-Leste</c:v>
                </c:pt>
              </c:strCache>
            </c:strRef>
          </c:cat>
          <c:val>
            <c:numRef>
              <c:f>Sheet1!$B$2:$B$12</c:f>
              <c:numCache>
                <c:formatCode>0</c:formatCode>
                <c:ptCount val="11"/>
                <c:pt idx="0">
                  <c:v>445604.87999999989</c:v>
                </c:pt>
                <c:pt idx="1">
                  <c:v>371.88000000000102</c:v>
                </c:pt>
                <c:pt idx="2">
                  <c:v>6810.4000000000233</c:v>
                </c:pt>
                <c:pt idx="3">
                  <c:v>3422770</c:v>
                </c:pt>
                <c:pt idx="4">
                  <c:v>1339501.2400000002</c:v>
                </c:pt>
                <c:pt idx="5">
                  <c:v>69.300000000000182</c:v>
                </c:pt>
                <c:pt idx="6">
                  <c:v>130005.68000000005</c:v>
                </c:pt>
                <c:pt idx="7">
                  <c:v>91320.299999999988</c:v>
                </c:pt>
                <c:pt idx="8">
                  <c:v>3315.0599999999977</c:v>
                </c:pt>
                <c:pt idx="9">
                  <c:v>6858.2900000000373</c:v>
                </c:pt>
                <c:pt idx="10">
                  <c:v>12666.600000000002</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80616289970825161"/>
          <c:y val="0.23904525953924061"/>
          <c:w val="0.16766554096728978"/>
          <c:h val="0.5266797364450394"/>
        </c:manualLayout>
      </c:layout>
      <c:overlay val="0"/>
      <c:txPr>
        <a:bodyPr/>
        <a:lstStyle/>
        <a:p>
          <a:pPr>
            <a:defRPr sz="1000"/>
          </a:pPr>
          <a:endParaRPr lang="en-US"/>
        </a:p>
      </c:txPr>
    </c:legend>
    <c:plotVisOnly val="1"/>
    <c:dispBlanksAs val="gap"/>
    <c:showDLblsOverMax val="0"/>
  </c:chart>
  <c:spPr>
    <a:noFill/>
    <a:ln>
      <a:solidFill>
        <a:schemeClr val="tx1"/>
      </a:solidFill>
    </a:ln>
  </c:spPr>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Column1</c:v>
                </c:pt>
              </c:strCache>
            </c:strRef>
          </c:tx>
          <c:invertIfNegative val="0"/>
          <c:dPt>
            <c:idx val="3"/>
            <c:invertIfNegative val="0"/>
            <c:bubble3D val="0"/>
            <c:spPr>
              <a:solidFill>
                <a:schemeClr val="accent2"/>
              </a:solidFill>
            </c:spPr>
          </c:dPt>
          <c:dPt>
            <c:idx val="4"/>
            <c:invertIfNegative val="0"/>
            <c:bubble3D val="0"/>
            <c:spPr>
              <a:solidFill>
                <a:schemeClr val="accent2"/>
              </a:solidFill>
            </c:spPr>
          </c:dPt>
          <c:dPt>
            <c:idx val="5"/>
            <c:invertIfNegative val="0"/>
            <c:bubble3D val="0"/>
            <c:spPr>
              <a:solidFill>
                <a:schemeClr val="accent2"/>
              </a:solidFill>
            </c:spPr>
          </c:dPt>
          <c:cat>
            <c:multiLvlStrRef>
              <c:f>Sheet1!$A$2:$B$6</c:f>
              <c:multiLvlStrCache>
                <c:ptCount val="5"/>
                <c:lvl>
                  <c:pt idx="0">
                    <c:v>Admin</c:v>
                  </c:pt>
                  <c:pt idx="1">
                    <c:v>Survey</c:v>
                  </c:pt>
                  <c:pt idx="2">
                    <c:v>Admin</c:v>
                  </c:pt>
                  <c:pt idx="3">
                    <c:v>Survey</c:v>
                  </c:pt>
                  <c:pt idx="4">
                    <c:v>Admin</c:v>
                  </c:pt>
                </c:lvl>
                <c:lvl>
                  <c:pt idx="0">
                    <c:v>Myanmar</c:v>
                  </c:pt>
                  <c:pt idx="2">
                    <c:v>Timor Leste</c:v>
                  </c:pt>
                  <c:pt idx="4">
                    <c:v>Nepal</c:v>
                  </c:pt>
                </c:lvl>
              </c:multiLvlStrCache>
            </c:multiLvlStrRef>
          </c:cat>
          <c:val>
            <c:numRef>
              <c:f>Sheet1!$B$2:$B$6</c:f>
              <c:numCache>
                <c:formatCode>General</c:formatCode>
                <c:ptCount val="5"/>
                <c:pt idx="0">
                  <c:v>0</c:v>
                </c:pt>
                <c:pt idx="1">
                  <c:v>0</c:v>
                </c:pt>
                <c:pt idx="2">
                  <c:v>0</c:v>
                </c:pt>
                <c:pt idx="3">
                  <c:v>0</c:v>
                </c:pt>
                <c:pt idx="4">
                  <c:v>0</c:v>
                </c:pt>
              </c:numCache>
            </c:numRef>
          </c:val>
        </c:ser>
        <c:ser>
          <c:idx val="1"/>
          <c:order val="1"/>
          <c:tx>
            <c:strRef>
              <c:f>Sheet1!$C$1</c:f>
              <c:strCache>
                <c:ptCount val="1"/>
                <c:pt idx="0">
                  <c:v>SIA Coverage</c:v>
                </c:pt>
              </c:strCache>
            </c:strRef>
          </c:tx>
          <c:spPr>
            <a:ln w="63500"/>
          </c:spPr>
          <c:invertIfNegative val="0"/>
          <c:cat>
            <c:strRef>
              <c:f>Sheet1!$A$2:$A$6</c:f>
              <c:strCache>
                <c:ptCount val="5"/>
                <c:pt idx="0">
                  <c:v>Myanmar</c:v>
                </c:pt>
                <c:pt idx="2">
                  <c:v>Timor Leste</c:v>
                </c:pt>
                <c:pt idx="4">
                  <c:v>Nepal</c:v>
                </c:pt>
              </c:strCache>
            </c:strRef>
          </c:cat>
          <c:val>
            <c:numRef>
              <c:f>Sheet1!$C$2:$C$6</c:f>
              <c:numCache>
                <c:formatCode>General</c:formatCode>
                <c:ptCount val="5"/>
                <c:pt idx="0">
                  <c:v>94</c:v>
                </c:pt>
                <c:pt idx="1">
                  <c:v>0</c:v>
                </c:pt>
                <c:pt idx="2">
                  <c:v>97</c:v>
                </c:pt>
                <c:pt idx="3">
                  <c:v>96.4</c:v>
                </c:pt>
                <c:pt idx="4">
                  <c:v>0</c:v>
                </c:pt>
              </c:numCache>
            </c:numRef>
          </c:val>
        </c:ser>
        <c:dLbls>
          <c:showLegendKey val="0"/>
          <c:showVal val="0"/>
          <c:showCatName val="0"/>
          <c:showSerName val="0"/>
          <c:showPercent val="0"/>
          <c:showBubbleSize val="0"/>
        </c:dLbls>
        <c:gapWidth val="150"/>
        <c:axId val="155616000"/>
        <c:axId val="155617536"/>
      </c:barChart>
      <c:lineChart>
        <c:grouping val="standard"/>
        <c:varyColors val="0"/>
        <c:ser>
          <c:idx val="2"/>
          <c:order val="2"/>
          <c:tx>
            <c:strRef>
              <c:f>Sheet1!$D$1</c:f>
              <c:strCache>
                <c:ptCount val="1"/>
                <c:pt idx="0">
                  <c:v>Goal</c:v>
                </c:pt>
              </c:strCache>
            </c:strRef>
          </c:tx>
          <c:marker>
            <c:symbol val="none"/>
          </c:marker>
          <c:cat>
            <c:strRef>
              <c:f>Sheet1!$A$2:$A$6</c:f>
              <c:strCache>
                <c:ptCount val="5"/>
                <c:pt idx="0">
                  <c:v>Myanmar</c:v>
                </c:pt>
                <c:pt idx="2">
                  <c:v>Timor Leste</c:v>
                </c:pt>
                <c:pt idx="4">
                  <c:v>Nepal</c:v>
                </c:pt>
              </c:strCache>
            </c:strRef>
          </c:cat>
          <c:val>
            <c:numRef>
              <c:f>Sheet1!$D$2:$D$6</c:f>
              <c:numCache>
                <c:formatCode>General</c:formatCode>
                <c:ptCount val="5"/>
                <c:pt idx="0">
                  <c:v>95</c:v>
                </c:pt>
                <c:pt idx="1">
                  <c:v>95</c:v>
                </c:pt>
                <c:pt idx="2">
                  <c:v>95</c:v>
                </c:pt>
                <c:pt idx="3">
                  <c:v>95</c:v>
                </c:pt>
                <c:pt idx="4">
                  <c:v>95</c:v>
                </c:pt>
              </c:numCache>
            </c:numRef>
          </c:val>
          <c:smooth val="0"/>
        </c:ser>
        <c:dLbls>
          <c:showLegendKey val="0"/>
          <c:showVal val="0"/>
          <c:showCatName val="0"/>
          <c:showSerName val="0"/>
          <c:showPercent val="0"/>
          <c:showBubbleSize val="0"/>
        </c:dLbls>
        <c:marker val="1"/>
        <c:smooth val="0"/>
        <c:axId val="155616000"/>
        <c:axId val="155617536"/>
      </c:lineChart>
      <c:catAx>
        <c:axId val="155616000"/>
        <c:scaling>
          <c:orientation val="minMax"/>
        </c:scaling>
        <c:delete val="0"/>
        <c:axPos val="b"/>
        <c:numFmt formatCode="General" sourceLinked="1"/>
        <c:majorTickMark val="out"/>
        <c:minorTickMark val="none"/>
        <c:tickLblPos val="nextTo"/>
        <c:crossAx val="155617536"/>
        <c:crosses val="autoZero"/>
        <c:auto val="1"/>
        <c:lblAlgn val="ctr"/>
        <c:lblOffset val="100"/>
        <c:noMultiLvlLbl val="0"/>
      </c:catAx>
      <c:valAx>
        <c:axId val="155617536"/>
        <c:scaling>
          <c:orientation val="minMax"/>
          <c:max val="100"/>
        </c:scaling>
        <c:delete val="0"/>
        <c:axPos val="l"/>
        <c:majorGridlines/>
        <c:title>
          <c:tx>
            <c:rich>
              <a:bodyPr rot="-5400000" vert="horz"/>
              <a:lstStyle/>
              <a:p>
                <a:pPr>
                  <a:defRPr/>
                </a:pPr>
                <a:r>
                  <a:rPr lang="en-US" baseline="0" dirty="0" smtClean="0"/>
                  <a:t>Coverage (%)</a:t>
                </a:r>
                <a:endParaRPr lang="en-US" dirty="0"/>
              </a:p>
            </c:rich>
          </c:tx>
          <c:layout/>
          <c:overlay val="0"/>
        </c:title>
        <c:numFmt formatCode="General" sourceLinked="1"/>
        <c:majorTickMark val="out"/>
        <c:minorTickMark val="none"/>
        <c:tickLblPos val="nextTo"/>
        <c:crossAx val="155616000"/>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c:f>
              <c:strCache>
                <c:ptCount val="1"/>
                <c:pt idx="0">
                  <c:v>Vaccinated</c:v>
                </c:pt>
              </c:strCache>
            </c:strRef>
          </c:tx>
          <c:spPr>
            <a:solidFill>
              <a:srgbClr val="00B050"/>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Sheet1!$B$2:$G$2</c:f>
              <c:numCache>
                <c:formatCode>General</c:formatCode>
                <c:ptCount val="6"/>
                <c:pt idx="0">
                  <c:v>286</c:v>
                </c:pt>
                <c:pt idx="1">
                  <c:v>3002</c:v>
                </c:pt>
                <c:pt idx="2">
                  <c:v>2014</c:v>
                </c:pt>
                <c:pt idx="3">
                  <c:v>451</c:v>
                </c:pt>
                <c:pt idx="4">
                  <c:v>172</c:v>
                </c:pt>
                <c:pt idx="5">
                  <c:v>1</c:v>
                </c:pt>
              </c:numCache>
            </c:numRef>
          </c:val>
        </c:ser>
        <c:ser>
          <c:idx val="1"/>
          <c:order val="1"/>
          <c:tx>
            <c:strRef>
              <c:f>Sheet1!$A$3</c:f>
              <c:strCache>
                <c:ptCount val="1"/>
                <c:pt idx="0">
                  <c:v>Unvaccinated</c:v>
                </c:pt>
              </c:strCache>
            </c:strRef>
          </c:tx>
          <c:spPr>
            <a:solidFill>
              <a:srgbClr val="C00000"/>
            </a:solidFill>
            <a:ln>
              <a:solidFill>
                <a:srgbClr val="C00000"/>
              </a:solidFill>
            </a:ln>
          </c:spPr>
          <c:invertIfNegative val="0"/>
          <c:dPt>
            <c:idx val="0"/>
            <c:invertIfNegative val="0"/>
            <c:bubble3D val="0"/>
            <c:spPr>
              <a:solidFill>
                <a:srgbClr val="0070C0"/>
              </a:solidFill>
              <a:ln>
                <a:solidFill>
                  <a:srgbClr val="C00000"/>
                </a:solidFill>
              </a:ln>
            </c:spPr>
          </c:dPt>
          <c:dPt>
            <c:idx val="1"/>
            <c:invertIfNegative val="0"/>
            <c:bubble3D val="0"/>
            <c:spPr>
              <a:solidFill>
                <a:srgbClr val="0070C0"/>
              </a:solidFill>
              <a:ln>
                <a:solidFill>
                  <a:srgbClr val="C00000"/>
                </a:solidFill>
              </a:ln>
            </c:spPr>
          </c:dPt>
          <c:dPt>
            <c:idx val="2"/>
            <c:invertIfNegative val="0"/>
            <c:bubble3D val="0"/>
            <c:spPr>
              <a:solidFill>
                <a:srgbClr val="0070C0"/>
              </a:solidFill>
              <a:ln>
                <a:solidFill>
                  <a:srgbClr val="C00000"/>
                </a:solidFill>
              </a:ln>
            </c:spPr>
          </c:dPt>
          <c:dPt>
            <c:idx val="3"/>
            <c:invertIfNegative val="0"/>
            <c:bubble3D val="0"/>
            <c:spPr>
              <a:solidFill>
                <a:srgbClr val="0070C0"/>
              </a:solidFill>
              <a:ln>
                <a:solidFill>
                  <a:srgbClr val="C00000"/>
                </a:solidFill>
              </a:ln>
            </c:spPr>
          </c:dPt>
          <c:dPt>
            <c:idx val="4"/>
            <c:invertIfNegative val="0"/>
            <c:bubble3D val="0"/>
            <c:spPr>
              <a:solidFill>
                <a:srgbClr val="0070C0"/>
              </a:solidFill>
              <a:ln>
                <a:solidFill>
                  <a:srgbClr val="C00000"/>
                </a:solidFill>
              </a:ln>
            </c:spPr>
          </c:dPt>
          <c:cat>
            <c:strRef>
              <c:f>Sheet1!$B$1:$G$1</c:f>
              <c:strCache>
                <c:ptCount val="6"/>
                <c:pt idx="0">
                  <c:v>&lt;1 Year</c:v>
                </c:pt>
                <c:pt idx="1">
                  <c:v>1-4 Years</c:v>
                </c:pt>
                <c:pt idx="2">
                  <c:v>5-9 Years</c:v>
                </c:pt>
                <c:pt idx="3">
                  <c:v>10-14 Years</c:v>
                </c:pt>
                <c:pt idx="4">
                  <c:v>15+ Years</c:v>
                </c:pt>
                <c:pt idx="5">
                  <c:v>Unknown</c:v>
                </c:pt>
              </c:strCache>
            </c:strRef>
          </c:cat>
          <c:val>
            <c:numRef>
              <c:f>Sheet1!$B$3:$G$3</c:f>
              <c:numCache>
                <c:formatCode>General</c:formatCode>
                <c:ptCount val="6"/>
                <c:pt idx="0">
                  <c:v>1963</c:v>
                </c:pt>
                <c:pt idx="1">
                  <c:v>5589</c:v>
                </c:pt>
                <c:pt idx="2">
                  <c:v>3947</c:v>
                </c:pt>
                <c:pt idx="3">
                  <c:v>671</c:v>
                </c:pt>
                <c:pt idx="4">
                  <c:v>855</c:v>
                </c:pt>
                <c:pt idx="5">
                  <c:v>64</c:v>
                </c:pt>
              </c:numCache>
            </c:numRef>
          </c:val>
        </c:ser>
        <c:ser>
          <c:idx val="2"/>
          <c:order val="2"/>
          <c:tx>
            <c:strRef>
              <c:f>Sheet1!$A$4</c:f>
              <c:strCache>
                <c:ptCount val="1"/>
                <c:pt idx="0">
                  <c:v>Unknown status</c:v>
                </c:pt>
              </c:strCache>
            </c:strRef>
          </c:tx>
          <c:spPr>
            <a:solidFill>
              <a:schemeClr val="accent2">
                <a:lumMod val="75000"/>
              </a:schemeClr>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Sheet1!$B$4:$G$4</c:f>
              <c:numCache>
                <c:formatCode>General</c:formatCode>
                <c:ptCount val="6"/>
                <c:pt idx="0">
                  <c:v>300</c:v>
                </c:pt>
                <c:pt idx="1">
                  <c:v>2128</c:v>
                </c:pt>
                <c:pt idx="2">
                  <c:v>2603</c:v>
                </c:pt>
                <c:pt idx="3">
                  <c:v>917</c:v>
                </c:pt>
                <c:pt idx="4">
                  <c:v>488</c:v>
                </c:pt>
                <c:pt idx="5">
                  <c:v>0</c:v>
                </c:pt>
              </c:numCache>
            </c:numRef>
          </c:val>
        </c:ser>
        <c:dLbls>
          <c:showLegendKey val="0"/>
          <c:showVal val="0"/>
          <c:showCatName val="0"/>
          <c:showSerName val="0"/>
          <c:showPercent val="0"/>
          <c:showBubbleSize val="0"/>
        </c:dLbls>
        <c:gapWidth val="150"/>
        <c:overlap val="100"/>
        <c:axId val="136110464"/>
        <c:axId val="156105344"/>
      </c:barChart>
      <c:catAx>
        <c:axId val="136110464"/>
        <c:scaling>
          <c:orientation val="minMax"/>
        </c:scaling>
        <c:delete val="0"/>
        <c:axPos val="b"/>
        <c:majorTickMark val="out"/>
        <c:minorTickMark val="none"/>
        <c:tickLblPos val="nextTo"/>
        <c:txPr>
          <a:bodyPr/>
          <a:lstStyle/>
          <a:p>
            <a:pPr>
              <a:defRPr sz="1200"/>
            </a:pPr>
            <a:endParaRPr lang="en-US"/>
          </a:p>
        </c:txPr>
        <c:crossAx val="156105344"/>
        <c:crosses val="autoZero"/>
        <c:auto val="1"/>
        <c:lblAlgn val="ctr"/>
        <c:lblOffset val="100"/>
        <c:noMultiLvlLbl val="0"/>
      </c:catAx>
      <c:valAx>
        <c:axId val="156105344"/>
        <c:scaling>
          <c:orientation val="minMax"/>
        </c:scaling>
        <c:delete val="0"/>
        <c:axPos val="l"/>
        <c:majorGridlines/>
        <c:title>
          <c:tx>
            <c:rich>
              <a:bodyPr rot="-5400000" vert="horz"/>
              <a:lstStyle/>
              <a:p>
                <a:pPr>
                  <a:defRPr/>
                </a:pPr>
                <a:r>
                  <a:rPr lang="en-US" dirty="0" smtClean="0"/>
                  <a:t>Confirmed Measles cases</a:t>
                </a:r>
                <a:endParaRPr lang="en-US" dirty="0"/>
              </a:p>
            </c:rich>
          </c:tx>
          <c:layout/>
          <c:overlay val="0"/>
        </c:title>
        <c:numFmt formatCode="General" sourceLinked="1"/>
        <c:majorTickMark val="out"/>
        <c:minorTickMark val="none"/>
        <c:tickLblPos val="nextTo"/>
        <c:txPr>
          <a:bodyPr/>
          <a:lstStyle/>
          <a:p>
            <a:pPr>
              <a:defRPr sz="1200"/>
            </a:pPr>
            <a:endParaRPr lang="en-US"/>
          </a:p>
        </c:txPr>
        <c:crossAx val="136110464"/>
        <c:crosses val="autoZero"/>
        <c:crossBetween val="between"/>
      </c:valAx>
    </c:plotArea>
    <c:legend>
      <c:legendPos val="b"/>
      <c:layout/>
      <c:overlay val="0"/>
      <c:txPr>
        <a:bodyPr/>
        <a:lstStyle/>
        <a:p>
          <a:pPr>
            <a:defRPr sz="140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63406016555622"/>
          <c:y val="5.1400554097404488E-2"/>
          <c:w val="0.82023849182313746"/>
          <c:h val="0.76120998657906236"/>
        </c:manualLayout>
      </c:layout>
      <c:barChart>
        <c:barDir val="col"/>
        <c:grouping val="stacked"/>
        <c:varyColors val="0"/>
        <c:ser>
          <c:idx val="0"/>
          <c:order val="0"/>
          <c:tx>
            <c:strRef>
              <c:f>Sheet1!$A$2</c:f>
              <c:strCache>
                <c:ptCount val="1"/>
                <c:pt idx="0">
                  <c:v>Unvaccinated</c:v>
                </c:pt>
              </c:strCache>
            </c:strRef>
          </c:tx>
          <c:spPr>
            <a:solidFill>
              <a:srgbClr val="FF0000"/>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Sheet1!$B$2:$G$2</c:f>
              <c:numCache>
                <c:formatCode>General</c:formatCode>
                <c:ptCount val="6"/>
                <c:pt idx="0">
                  <c:v>1405</c:v>
                </c:pt>
                <c:pt idx="1">
                  <c:v>5579</c:v>
                </c:pt>
                <c:pt idx="2">
                  <c:v>3939</c:v>
                </c:pt>
                <c:pt idx="3">
                  <c:v>665</c:v>
                </c:pt>
                <c:pt idx="4">
                  <c:v>266</c:v>
                </c:pt>
                <c:pt idx="5">
                  <c:v>0</c:v>
                </c:pt>
              </c:numCache>
            </c:numRef>
          </c:val>
        </c:ser>
        <c:ser>
          <c:idx val="1"/>
          <c:order val="1"/>
          <c:tx>
            <c:strRef>
              <c:f>Sheet1!$A$3</c:f>
              <c:strCache>
                <c:ptCount val="1"/>
                <c:pt idx="0">
                  <c:v>Vaccinated</c:v>
                </c:pt>
              </c:strCache>
            </c:strRef>
          </c:tx>
          <c:spPr>
            <a:solidFill>
              <a:srgbClr val="00B050"/>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Sheet1!$B$3:$G$3</c:f>
              <c:numCache>
                <c:formatCode>General</c:formatCode>
                <c:ptCount val="6"/>
                <c:pt idx="0">
                  <c:v>265</c:v>
                </c:pt>
                <c:pt idx="1">
                  <c:v>2915</c:v>
                </c:pt>
                <c:pt idx="2">
                  <c:v>1937</c:v>
                </c:pt>
                <c:pt idx="3">
                  <c:v>437</c:v>
                </c:pt>
                <c:pt idx="4">
                  <c:v>121</c:v>
                </c:pt>
                <c:pt idx="5">
                  <c:v>0</c:v>
                </c:pt>
              </c:numCache>
            </c:numRef>
          </c:val>
        </c:ser>
        <c:ser>
          <c:idx val="2"/>
          <c:order val="2"/>
          <c:tx>
            <c:strRef>
              <c:f>Sheet1!$A$4</c:f>
              <c:strCache>
                <c:ptCount val="1"/>
                <c:pt idx="0">
                  <c:v>Unknown status</c:v>
                </c:pt>
              </c:strCache>
            </c:strRef>
          </c:tx>
          <c:spPr>
            <a:solidFill>
              <a:schemeClr val="accent2">
                <a:lumMod val="75000"/>
              </a:schemeClr>
            </a:solidFill>
          </c:spPr>
          <c:invertIfNegative val="0"/>
          <c:cat>
            <c:strRef>
              <c:f>Sheet1!$B$1:$G$1</c:f>
              <c:strCache>
                <c:ptCount val="6"/>
                <c:pt idx="0">
                  <c:v>&lt;1 Year</c:v>
                </c:pt>
                <c:pt idx="1">
                  <c:v>1-4 Years</c:v>
                </c:pt>
                <c:pt idx="2">
                  <c:v>5-9 Years</c:v>
                </c:pt>
                <c:pt idx="3">
                  <c:v>10-14 Years</c:v>
                </c:pt>
                <c:pt idx="4">
                  <c:v>15+ Years</c:v>
                </c:pt>
                <c:pt idx="5">
                  <c:v>Unknown</c:v>
                </c:pt>
              </c:strCache>
            </c:strRef>
          </c:cat>
          <c:val>
            <c:numRef>
              <c:f>Sheet1!$B$4:$G$4</c:f>
              <c:numCache>
                <c:formatCode>General</c:formatCode>
                <c:ptCount val="6"/>
                <c:pt idx="0">
                  <c:v>270</c:v>
                </c:pt>
                <c:pt idx="1">
                  <c:v>2036</c:v>
                </c:pt>
                <c:pt idx="2">
                  <c:v>2551</c:v>
                </c:pt>
                <c:pt idx="3">
                  <c:v>871</c:v>
                </c:pt>
                <c:pt idx="4">
                  <c:v>471</c:v>
                </c:pt>
                <c:pt idx="5">
                  <c:v>0</c:v>
                </c:pt>
              </c:numCache>
            </c:numRef>
          </c:val>
        </c:ser>
        <c:dLbls>
          <c:showLegendKey val="0"/>
          <c:showVal val="0"/>
          <c:showCatName val="0"/>
          <c:showSerName val="0"/>
          <c:showPercent val="0"/>
          <c:showBubbleSize val="0"/>
        </c:dLbls>
        <c:gapWidth val="150"/>
        <c:overlap val="100"/>
        <c:axId val="84239872"/>
        <c:axId val="84241792"/>
      </c:barChart>
      <c:catAx>
        <c:axId val="84239872"/>
        <c:scaling>
          <c:orientation val="minMax"/>
        </c:scaling>
        <c:delete val="0"/>
        <c:axPos val="b"/>
        <c:majorTickMark val="out"/>
        <c:minorTickMark val="none"/>
        <c:tickLblPos val="nextTo"/>
        <c:crossAx val="84241792"/>
        <c:crosses val="autoZero"/>
        <c:auto val="1"/>
        <c:lblAlgn val="ctr"/>
        <c:lblOffset val="100"/>
        <c:noMultiLvlLbl val="0"/>
      </c:catAx>
      <c:valAx>
        <c:axId val="84241792"/>
        <c:scaling>
          <c:orientation val="minMax"/>
        </c:scaling>
        <c:delete val="0"/>
        <c:axPos val="l"/>
        <c:majorGridlines/>
        <c:title>
          <c:tx>
            <c:rich>
              <a:bodyPr rot="-5400000" vert="horz"/>
              <a:lstStyle/>
              <a:p>
                <a:pPr>
                  <a:defRPr sz="700" b="0"/>
                </a:pPr>
                <a:r>
                  <a:rPr lang="en-US" sz="700" b="0"/>
                  <a:t>Confirmed measles cases</a:t>
                </a:r>
              </a:p>
            </c:rich>
          </c:tx>
          <c:layout>
            <c:manualLayout>
              <c:xMode val="edge"/>
              <c:yMode val="edge"/>
              <c:x val="1.4278719967696345E-2"/>
              <c:y val="0.11532419982890496"/>
            </c:manualLayout>
          </c:layout>
          <c:overlay val="0"/>
        </c:title>
        <c:numFmt formatCode="General" sourceLinked="1"/>
        <c:majorTickMark val="out"/>
        <c:minorTickMark val="none"/>
        <c:tickLblPos val="nextTo"/>
        <c:crossAx val="84239872"/>
        <c:crosses val="autoZero"/>
        <c:crossBetween val="between"/>
      </c:valAx>
    </c:plotArea>
    <c:legend>
      <c:legendPos val="r"/>
      <c:layout>
        <c:manualLayout>
          <c:xMode val="edge"/>
          <c:yMode val="edge"/>
          <c:x val="0.12192383403997578"/>
          <c:y val="0.88368328958880138"/>
          <c:w val="0.80435821724207546"/>
          <c:h val="0.11226268591426072"/>
        </c:manualLayout>
      </c:layout>
      <c:overlay val="0"/>
    </c:legend>
    <c:plotVisOnly val="1"/>
    <c:dispBlanksAs val="gap"/>
    <c:showDLblsOverMax val="0"/>
  </c:chart>
  <c:spPr>
    <a:ln>
      <a:solidFill>
        <a:schemeClr val="accent1"/>
      </a:solidFill>
    </a:ln>
  </c:spPr>
  <c:txPr>
    <a:bodyPr/>
    <a:lstStyle/>
    <a:p>
      <a:pPr>
        <a:defRPr sz="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0.84125</cdr:x>
      <cdr:y>0.62417</cdr:y>
    </cdr:from>
    <cdr:to>
      <cdr:x>0.98999</cdr:x>
      <cdr:y>0.71937</cdr:y>
    </cdr:to>
    <cdr:sp macro="" textlink="">
      <cdr:nvSpPr>
        <cdr:cNvPr id="2" name="TextBox 2"/>
        <cdr:cNvSpPr txBox="1"/>
      </cdr:nvSpPr>
      <cdr:spPr>
        <a:xfrm xmlns:a="http://schemas.openxmlformats.org/drawingml/2006/main">
          <a:off x="6923151" y="2824970"/>
          <a:ext cx="1224071" cy="43088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r>
            <a:rPr lang="en-US" b="1" dirty="0" smtClean="0"/>
            <a:t>Awaiting reports</a:t>
          </a:r>
          <a:endParaRPr lang="en-US"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2355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355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2355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11351D3-4786-40C8-A125-FD4D22B41118}" type="slidenum">
              <a:rPr lang="en-GB"/>
              <a:pPr>
                <a:defRPr/>
              </a:pPr>
              <a:t>‹#›</a:t>
            </a:fld>
            <a:endParaRPr lang="en-GB"/>
          </a:p>
        </p:txBody>
      </p:sp>
    </p:spTree>
    <p:extLst>
      <p:ext uri="{BB962C8B-B14F-4D97-AF65-F5344CB8AC3E}">
        <p14:creationId xmlns:p14="http://schemas.microsoft.com/office/powerpoint/2010/main" val="39438896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3588"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76CFAD-DCB0-4954-A08C-F6354DD47925}" type="slidenum">
              <a:rPr lang="fr-CH" smtClean="0">
                <a:solidFill>
                  <a:prstClr val="black"/>
                </a:solidFill>
              </a:rPr>
              <a:pPr/>
              <a:t>8</a:t>
            </a:fld>
            <a:endParaRPr lang="fr-CH">
              <a:solidFill>
                <a:prstClr val="black"/>
              </a:solidFill>
            </a:endParaRPr>
          </a:p>
        </p:txBody>
      </p:sp>
    </p:spTree>
    <p:extLst>
      <p:ext uri="{BB962C8B-B14F-4D97-AF65-F5344CB8AC3E}">
        <p14:creationId xmlns:p14="http://schemas.microsoft.com/office/powerpoint/2010/main" val="3336334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11351D3-4786-40C8-A125-FD4D22B41118}" type="slidenum">
              <a:rPr lang="en-GB" smtClean="0"/>
              <a:pPr>
                <a:defRPr/>
              </a:pPr>
              <a:t>9</a:t>
            </a:fld>
            <a:endParaRPr lang="en-GB"/>
          </a:p>
        </p:txBody>
      </p:sp>
    </p:spTree>
    <p:extLst>
      <p:ext uri="{BB962C8B-B14F-4D97-AF65-F5344CB8AC3E}">
        <p14:creationId xmlns:p14="http://schemas.microsoft.com/office/powerpoint/2010/main" val="2111172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890,070 children in flood effected area vaccinate</a:t>
            </a:r>
            <a:r>
              <a:rPr lang="en-US" baseline="0" dirty="0" smtClean="0"/>
              <a:t> in India </a:t>
            </a:r>
            <a:r>
              <a:rPr lang="en-US" dirty="0" smtClean="0"/>
              <a:t>.</a:t>
            </a:r>
          </a:p>
          <a:p>
            <a:r>
              <a:rPr lang="en-US" dirty="0" smtClean="0"/>
              <a:t>66017000  children from 10</a:t>
            </a:r>
            <a:r>
              <a:rPr lang="en-US" baseline="0" dirty="0" smtClean="0"/>
              <a:t> states in India  </a:t>
            </a:r>
            <a:r>
              <a:rPr lang="en-US" baseline="0" dirty="0" err="1" smtClean="0"/>
              <a:t>targetted</a:t>
            </a:r>
            <a:r>
              <a:rPr lang="en-US" baseline="0" dirty="0" smtClean="0"/>
              <a:t> </a:t>
            </a:r>
          </a:p>
          <a:p>
            <a:endParaRPr lang="en-US" baseline="0" dirty="0" smtClean="0"/>
          </a:p>
          <a:p>
            <a:pPr lvl="0" rtl="0"/>
            <a:r>
              <a:rPr lang="en-US" sz="1200" kern="1200" dirty="0" smtClean="0">
                <a:solidFill>
                  <a:schemeClr val="tx1"/>
                </a:solidFill>
                <a:effectLst/>
                <a:latin typeface="Arial" charset="0"/>
                <a:ea typeface="+mn-ea"/>
                <a:cs typeface="Arial" charset="0"/>
              </a:rPr>
              <a:t>Indonesia plans to conduct Measles campaign in 180 selected high risk districts in August 2016. The campaign is fully funded by government of Indonesia and vaccines will be supplied from </a:t>
            </a:r>
            <a:r>
              <a:rPr lang="en-US" sz="1200" kern="1200" dirty="0" err="1" smtClean="0">
                <a:solidFill>
                  <a:schemeClr val="tx1"/>
                </a:solidFill>
                <a:effectLst/>
                <a:latin typeface="Arial" charset="0"/>
                <a:ea typeface="+mn-ea"/>
                <a:cs typeface="Arial" charset="0"/>
              </a:rPr>
              <a:t>Biofarma</a:t>
            </a:r>
            <a:endParaRPr lang="en-US" sz="1200" kern="1200" dirty="0" smtClean="0">
              <a:solidFill>
                <a:schemeClr val="tx1"/>
              </a:solidFill>
              <a:effectLst/>
              <a:latin typeface="Arial" charset="0"/>
              <a:ea typeface="+mn-ea"/>
              <a:cs typeface="Arial" charset="0"/>
            </a:endParaRPr>
          </a:p>
          <a:p>
            <a:pPr lvl="0"/>
            <a:r>
              <a:rPr lang="en-US" sz="1200" kern="1200" dirty="0" smtClean="0">
                <a:solidFill>
                  <a:schemeClr val="tx1"/>
                </a:solidFill>
                <a:effectLst/>
                <a:latin typeface="Arial" charset="0"/>
                <a:ea typeface="+mn-ea"/>
                <a:cs typeface="Arial" charset="0"/>
              </a:rPr>
              <a:t>Indonesia also plans for a nationwide MR campaign in three phases- August 2017 (Java Island with 53% population), February 2018 (Sumatera Island with 24% population) and August 2018 (rest of country with 23% population) integrated with mass distribution of Vitamin A. The campaign will be followed by the introduction of MR vaccine.</a:t>
            </a:r>
          </a:p>
          <a:p>
            <a:endParaRPr lang="en-US" dirty="0"/>
          </a:p>
        </p:txBody>
      </p:sp>
      <p:sp>
        <p:nvSpPr>
          <p:cNvPr id="4" name="Slide Number Placeholder 3"/>
          <p:cNvSpPr>
            <a:spLocks noGrp="1"/>
          </p:cNvSpPr>
          <p:nvPr>
            <p:ph type="sldNum" sz="quarter" idx="10"/>
          </p:nvPr>
        </p:nvSpPr>
        <p:spPr/>
        <p:txBody>
          <a:bodyPr/>
          <a:lstStyle/>
          <a:p>
            <a:pPr>
              <a:defRPr/>
            </a:pPr>
            <a:fld id="{C11351D3-4786-40C8-A125-FD4D22B41118}" type="slidenum">
              <a:rPr lang="en-GB" smtClean="0"/>
              <a:pPr>
                <a:defRPr/>
              </a:pPr>
              <a:t>10</a:t>
            </a:fld>
            <a:endParaRPr lang="en-GB"/>
          </a:p>
        </p:txBody>
      </p:sp>
    </p:spTree>
    <p:extLst>
      <p:ext uri="{BB962C8B-B14F-4D97-AF65-F5344CB8AC3E}">
        <p14:creationId xmlns:p14="http://schemas.microsoft.com/office/powerpoint/2010/main" val="1651039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194" name="Rectangle 2"/>
          <p:cNvSpPr>
            <a:spLocks noGrp="1" noRot="1" noChangeAspect="1" noChangeArrowheads="1" noTextEdit="1"/>
          </p:cNvSpPr>
          <p:nvPr>
            <p:ph type="sldImg"/>
          </p:nvPr>
        </p:nvSpPr>
        <p:spPr>
          <a:xfrm>
            <a:off x="1143000" y="685800"/>
            <a:ext cx="4572000" cy="3429000"/>
          </a:xfrm>
          <a:ln/>
        </p:spPr>
      </p:sp>
      <p:sp>
        <p:nvSpPr>
          <p:cNvPr id="6481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Adapt to regional targets</a:t>
            </a:r>
            <a:r>
              <a:rPr lang="en-US" baseline="0" dirty="0" smtClean="0"/>
              <a:t> as necessary</a:t>
            </a:r>
          </a:p>
          <a:p>
            <a:endParaRPr lang="en-US" baseline="0" dirty="0" smtClean="0"/>
          </a:p>
          <a:p>
            <a:r>
              <a:rPr lang="en-US" dirty="0" smtClean="0"/>
              <a:t>suggested shading for incidence:</a:t>
            </a:r>
          </a:p>
          <a:p>
            <a:r>
              <a:rPr lang="en-US" dirty="0" smtClean="0"/>
              <a:t>% countries:  90% or higher, yellow = 70-90%, red =&lt;70%</a:t>
            </a:r>
          </a:p>
          <a:p>
            <a:r>
              <a:rPr lang="en-US" dirty="0" err="1" smtClean="0"/>
              <a:t>reg</a:t>
            </a:r>
            <a:r>
              <a:rPr lang="en-US" dirty="0" smtClean="0"/>
              <a:t> incidence: green &lt;5, yellow 5-50, red &gt;50</a:t>
            </a:r>
          </a:p>
          <a:p>
            <a:r>
              <a:rPr lang="en-US" dirty="0" smtClean="0"/>
              <a:t>surveillance quality:</a:t>
            </a:r>
          </a:p>
          <a:p>
            <a:r>
              <a:rPr lang="en-US" dirty="0" smtClean="0"/>
              <a:t>green = 80% or higher, yellow = 70-80%, red = &lt;70%</a:t>
            </a:r>
          </a:p>
          <a:p>
            <a:r>
              <a:rPr lang="en-US" dirty="0" smtClean="0"/>
              <a:t>coverage:</a:t>
            </a:r>
          </a:p>
          <a:p>
            <a:r>
              <a:rPr lang="en-US" dirty="0" smtClean="0"/>
              <a:t>green = 90% or higher, yellow = 70-90%, red =&lt;70%</a:t>
            </a:r>
            <a:endParaRPr lang="en-GB" dirty="0" smtClean="0"/>
          </a:p>
        </p:txBody>
      </p:sp>
    </p:spTree>
    <p:extLst>
      <p:ext uri="{BB962C8B-B14F-4D97-AF65-F5344CB8AC3E}">
        <p14:creationId xmlns:p14="http://schemas.microsoft.com/office/powerpoint/2010/main" val="1341178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11351D3-4786-40C8-A125-FD4D22B41118}" type="slidenum">
              <a:rPr lang="en-GB" smtClean="0"/>
              <a:pPr>
                <a:defRPr/>
              </a:pPr>
              <a:t>17</a:t>
            </a:fld>
            <a:endParaRPr lang="en-GB"/>
          </a:p>
        </p:txBody>
      </p:sp>
    </p:spTree>
    <p:extLst>
      <p:ext uri="{BB962C8B-B14F-4D97-AF65-F5344CB8AC3E}">
        <p14:creationId xmlns:p14="http://schemas.microsoft.com/office/powerpoint/2010/main" val="3812317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FA062073-3162-4D9D-97CA-E1430D8CBE1F}" type="slidenum">
              <a:rPr lang="en-ZW" smtClean="0">
                <a:solidFill>
                  <a:prstClr val="black"/>
                </a:solidFill>
              </a:rPr>
              <a:pPr/>
              <a:t>21</a:t>
            </a:fld>
            <a:endParaRPr lang="en-ZW">
              <a:solidFill>
                <a:prstClr val="black"/>
              </a:solidFill>
            </a:endParaRPr>
          </a:p>
        </p:txBody>
      </p:sp>
    </p:spTree>
    <p:extLst>
      <p:ext uri="{BB962C8B-B14F-4D97-AF65-F5344CB8AC3E}">
        <p14:creationId xmlns:p14="http://schemas.microsoft.com/office/powerpoint/2010/main" val="4104796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a:p>
        </p:txBody>
      </p:sp>
      <p:sp>
        <p:nvSpPr>
          <p:cNvPr id="4" name="Slide Number Placeholder 3"/>
          <p:cNvSpPr>
            <a:spLocks noGrp="1"/>
          </p:cNvSpPr>
          <p:nvPr>
            <p:ph type="sldNum" sz="quarter" idx="10"/>
          </p:nvPr>
        </p:nvSpPr>
        <p:spPr/>
        <p:txBody>
          <a:bodyPr/>
          <a:lstStyle/>
          <a:p>
            <a:fld id="{FA062073-3162-4D9D-97CA-E1430D8CBE1F}" type="slidenum">
              <a:rPr lang="en-ZW" smtClean="0">
                <a:solidFill>
                  <a:prstClr val="black"/>
                </a:solidFill>
              </a:rPr>
              <a:pPr/>
              <a:t>22</a:t>
            </a:fld>
            <a:endParaRPr lang="en-ZW">
              <a:solidFill>
                <a:prstClr val="black"/>
              </a:solidFill>
            </a:endParaRPr>
          </a:p>
        </p:txBody>
      </p:sp>
    </p:spTree>
    <p:extLst>
      <p:ext uri="{BB962C8B-B14F-4D97-AF65-F5344CB8AC3E}">
        <p14:creationId xmlns:p14="http://schemas.microsoft.com/office/powerpoint/2010/main" val="4104796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66017000  children from 10</a:t>
            </a:r>
            <a:r>
              <a:rPr lang="en-US" baseline="0" dirty="0" smtClean="0"/>
              <a:t> states in India  </a:t>
            </a:r>
            <a:r>
              <a:rPr lang="en-US" baseline="0" dirty="0" err="1" smtClean="0"/>
              <a:t>targetted</a:t>
            </a:r>
            <a:r>
              <a:rPr lang="en-US" baseline="0" dirty="0" smtClean="0"/>
              <a:t> ,</a:t>
            </a:r>
          </a:p>
          <a:p>
            <a:endParaRPr lang="en-US" baseline="0" dirty="0" smtClean="0"/>
          </a:p>
          <a:p>
            <a:pPr lvl="0" rtl="0"/>
            <a:r>
              <a:rPr lang="en-US" sz="1200" kern="1200" dirty="0" smtClean="0">
                <a:solidFill>
                  <a:schemeClr val="tx1"/>
                </a:solidFill>
                <a:effectLst/>
                <a:latin typeface="Arial" charset="0"/>
                <a:ea typeface="+mn-ea"/>
                <a:cs typeface="Arial" charset="0"/>
              </a:rPr>
              <a:t>Indonesia plans to conduct Measles campaign in 180 selected high risk districts in August 2016. The campaign is fully funded by government of Indonesia and vaccines will be supplied from </a:t>
            </a:r>
            <a:r>
              <a:rPr lang="en-US" sz="1200" kern="1200" dirty="0" err="1" smtClean="0">
                <a:solidFill>
                  <a:schemeClr val="tx1"/>
                </a:solidFill>
                <a:effectLst/>
                <a:latin typeface="Arial" charset="0"/>
                <a:ea typeface="+mn-ea"/>
                <a:cs typeface="Arial" charset="0"/>
              </a:rPr>
              <a:t>Biofarma</a:t>
            </a:r>
            <a:endParaRPr lang="en-US" sz="1200" kern="1200" dirty="0" smtClean="0">
              <a:solidFill>
                <a:schemeClr val="tx1"/>
              </a:solidFill>
              <a:effectLst/>
              <a:latin typeface="Arial" charset="0"/>
              <a:ea typeface="+mn-ea"/>
              <a:cs typeface="Arial" charset="0"/>
            </a:endParaRPr>
          </a:p>
          <a:p>
            <a:pPr lvl="0"/>
            <a:r>
              <a:rPr lang="en-US" sz="1200" kern="1200" dirty="0" smtClean="0">
                <a:solidFill>
                  <a:schemeClr val="tx1"/>
                </a:solidFill>
                <a:effectLst/>
                <a:latin typeface="Arial" charset="0"/>
                <a:ea typeface="+mn-ea"/>
                <a:cs typeface="Arial" charset="0"/>
              </a:rPr>
              <a:t>Indonesia also plans for a nationwide MR campaign in three phases- August 2017 (Java Island with 53% population), February 2018 (Sumatera Island with 24% population) and August 2018 (rest of country with 23% population) integrated with mass distribution of Vitamin A. The campaign will be followed by the introduction of MR vaccine.</a:t>
            </a:r>
          </a:p>
          <a:p>
            <a:endParaRPr lang="en-US" dirty="0"/>
          </a:p>
        </p:txBody>
      </p:sp>
      <p:sp>
        <p:nvSpPr>
          <p:cNvPr id="4" name="Slide Number Placeholder 3"/>
          <p:cNvSpPr>
            <a:spLocks noGrp="1"/>
          </p:cNvSpPr>
          <p:nvPr>
            <p:ph type="sldNum" sz="quarter" idx="10"/>
          </p:nvPr>
        </p:nvSpPr>
        <p:spPr/>
        <p:txBody>
          <a:bodyPr/>
          <a:lstStyle/>
          <a:p>
            <a:pPr>
              <a:defRPr/>
            </a:pPr>
            <a:fld id="{C11351D3-4786-40C8-A125-FD4D22B41118}" type="slidenum">
              <a:rPr lang="en-GB" smtClean="0"/>
              <a:pPr>
                <a:defRPr/>
              </a:pPr>
              <a:t>27</a:t>
            </a:fld>
            <a:endParaRPr lang="en-GB"/>
          </a:p>
        </p:txBody>
      </p:sp>
    </p:spTree>
    <p:extLst>
      <p:ext uri="{BB962C8B-B14F-4D97-AF65-F5344CB8AC3E}">
        <p14:creationId xmlns:p14="http://schemas.microsoft.com/office/powerpoint/2010/main" val="1455817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On</a:t>
            </a:r>
            <a:r>
              <a:rPr lang="en-US" baseline="0" dirty="0" smtClean="0"/>
              <a:t> Staff – note that I have taken part time of select staff. For implementation, I assume 6 months, or 50% of the annual budget is implemented. We are okay with staff funding but lab activities, other than supplies and equip, have a significant gap.</a:t>
            </a:r>
          </a:p>
          <a:p>
            <a:pPr marL="228600" indent="-228600">
              <a:buAutoNum type="arabicPeriod"/>
            </a:pPr>
            <a:r>
              <a:rPr lang="en-US" baseline="0" dirty="0" smtClean="0"/>
              <a:t>On activities – the overall budget is USD 1.034 mil . This includes 70% towards supplies, reagents and procurement….the implementation under this supply line is USD 171K, or 24% of the annual budget projection of USD 722,500. You need to review whether the current levels of MR surveillance and case load in the labs justifies this budget. </a:t>
            </a:r>
          </a:p>
          <a:p>
            <a:pPr marL="228600" indent="-228600">
              <a:buAutoNum type="arabicPeriod"/>
            </a:pPr>
            <a:r>
              <a:rPr lang="en-US" baseline="0" dirty="0" smtClean="0"/>
              <a:t>Training line looks fine, and I think there are planned activities that will occur later in the year.</a:t>
            </a:r>
          </a:p>
          <a:p>
            <a:pPr marL="228600" indent="-228600">
              <a:buAutoNum type="arabicPeriod"/>
            </a:pPr>
            <a:r>
              <a:rPr lang="en-US" baseline="0" dirty="0" smtClean="0"/>
              <a:t>The above annual requirement is what is planned at the regional office level…it will be difficult to pull out information for countries….there is hardly any measles specific funding to countries in support of labs, except some UNF/MRI carry over which is minimal. In view of this, I have just put a foot note to indicate what the countries requested under the UNF 2016 proposal in support of labs. Which is USD 325,000. Hope this </a:t>
            </a:r>
            <a:r>
              <a:rPr lang="en-US" baseline="0" dirty="0" err="1" smtClean="0"/>
              <a:t>si</a:t>
            </a:r>
            <a:r>
              <a:rPr lang="en-US" baseline="0" dirty="0" smtClean="0"/>
              <a:t> good enough to explain. India may be receiving some measles lab funding but I need to check.</a:t>
            </a:r>
          </a:p>
          <a:p>
            <a:pPr marL="228600" indent="-228600">
              <a:buAutoNum type="arabicPeriod"/>
            </a:pPr>
            <a:r>
              <a:rPr lang="en-US" baseline="0" dirty="0" smtClean="0"/>
              <a:t>Also, note that there is a missing piece on </a:t>
            </a:r>
            <a:r>
              <a:rPr lang="en-US" b="1" baseline="0" dirty="0" smtClean="0"/>
              <a:t>regional</a:t>
            </a:r>
            <a:r>
              <a:rPr lang="en-US" baseline="0" dirty="0" smtClean="0"/>
              <a:t> surveillance activities…..I have briefed Sudhir.  </a:t>
            </a:r>
          </a:p>
          <a:p>
            <a:pPr marL="228600" indent="-228600">
              <a:buAutoNum type="arabicPeriod"/>
            </a:pPr>
            <a:r>
              <a:rPr lang="en-US" baseline="0" dirty="0" smtClean="0"/>
              <a:t>Again, just as the country lab requirement has not been reflected above, the surveillance budget needs in SEAR countries (</a:t>
            </a:r>
            <a:r>
              <a:rPr lang="en-US" baseline="0" dirty="0" err="1" smtClean="0"/>
              <a:t>HR+field</a:t>
            </a:r>
            <a:r>
              <a:rPr lang="en-US" baseline="0" dirty="0" smtClean="0"/>
              <a:t> network running costs, direct and indirect) aren’t captured.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DE899A5-8090-4E70-9A28-F5C9DFE4DA1E}" type="slidenum">
              <a:rPr lang="en-US" smtClean="0"/>
              <a:t>35</a:t>
            </a:fld>
            <a:endParaRPr lang="en-US"/>
          </a:p>
        </p:txBody>
      </p:sp>
    </p:spTree>
    <p:extLst>
      <p:ext uri="{BB962C8B-B14F-4D97-AF65-F5344CB8AC3E}">
        <p14:creationId xmlns:p14="http://schemas.microsoft.com/office/powerpoint/2010/main" val="3789892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F4B3386C-8576-41B0-8071-6D058F4BEB3C}" type="slidenum">
              <a:rPr lang="en-GB" smtClean="0"/>
              <a:pPr>
                <a:defRPr/>
              </a:pPr>
              <a:t>‹#›</a:t>
            </a:fld>
            <a:endParaRPr lang="en-GB"/>
          </a:p>
        </p:txBody>
      </p:sp>
    </p:spTree>
    <p:extLst>
      <p:ext uri="{BB962C8B-B14F-4D97-AF65-F5344CB8AC3E}">
        <p14:creationId xmlns:p14="http://schemas.microsoft.com/office/powerpoint/2010/main" val="732463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A8E0698F-CA90-4E54-B51B-ACF6C6D24768}" type="slidenum">
              <a:rPr lang="en-GB" smtClean="0"/>
              <a:pPr>
                <a:defRPr/>
              </a:pPr>
              <a:t>‹#›</a:t>
            </a:fld>
            <a:endParaRPr lang="en-GB"/>
          </a:p>
        </p:txBody>
      </p:sp>
    </p:spTree>
    <p:extLst>
      <p:ext uri="{BB962C8B-B14F-4D97-AF65-F5344CB8AC3E}">
        <p14:creationId xmlns:p14="http://schemas.microsoft.com/office/powerpoint/2010/main" val="4237859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8C735CFD-6FEF-4600-A776-D2612B4166FE}" type="slidenum">
              <a:rPr lang="en-GB" smtClean="0"/>
              <a:pPr>
                <a:defRPr/>
              </a:pPr>
              <a:t>‹#›</a:t>
            </a:fld>
            <a:endParaRPr lang="en-GB"/>
          </a:p>
        </p:txBody>
      </p:sp>
    </p:spTree>
    <p:extLst>
      <p:ext uri="{BB962C8B-B14F-4D97-AF65-F5344CB8AC3E}">
        <p14:creationId xmlns:p14="http://schemas.microsoft.com/office/powerpoint/2010/main" val="1427111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F131147F-50C8-46BA-818D-839B56EF0695}" type="slidenum">
              <a:rPr lang="en-GB" smtClean="0"/>
              <a:pPr>
                <a:defRPr/>
              </a:pPr>
              <a:t>‹#›</a:t>
            </a:fld>
            <a:endParaRPr lang="en-GB"/>
          </a:p>
        </p:txBody>
      </p:sp>
    </p:spTree>
    <p:extLst>
      <p:ext uri="{BB962C8B-B14F-4D97-AF65-F5344CB8AC3E}">
        <p14:creationId xmlns:p14="http://schemas.microsoft.com/office/powerpoint/2010/main" val="3123405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BB793CBE-AE13-481A-9D56-C908400FB67F}" type="slidenum">
              <a:rPr lang="en-GB" smtClean="0"/>
              <a:pPr>
                <a:defRPr/>
              </a:pPr>
              <a:t>‹#›</a:t>
            </a:fld>
            <a:endParaRPr lang="en-GB"/>
          </a:p>
        </p:txBody>
      </p:sp>
    </p:spTree>
    <p:extLst>
      <p:ext uri="{BB962C8B-B14F-4D97-AF65-F5344CB8AC3E}">
        <p14:creationId xmlns:p14="http://schemas.microsoft.com/office/powerpoint/2010/main" val="2925960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C8436CFB-E82A-492C-ABFE-9469354ADB4A}" type="slidenum">
              <a:rPr lang="en-GB" smtClean="0"/>
              <a:pPr>
                <a:defRPr/>
              </a:pPr>
              <a:t>‹#›</a:t>
            </a:fld>
            <a:endParaRPr lang="en-GB"/>
          </a:p>
        </p:txBody>
      </p:sp>
    </p:spTree>
    <p:extLst>
      <p:ext uri="{BB962C8B-B14F-4D97-AF65-F5344CB8AC3E}">
        <p14:creationId xmlns:p14="http://schemas.microsoft.com/office/powerpoint/2010/main" val="4266436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ADECAE18-0C3D-4DDA-B941-90F49C8A1469}" type="slidenum">
              <a:rPr lang="en-GB" smtClean="0"/>
              <a:pPr>
                <a:defRPr/>
              </a:pPr>
              <a:t>‹#›</a:t>
            </a:fld>
            <a:endParaRPr lang="en-GB"/>
          </a:p>
        </p:txBody>
      </p:sp>
    </p:spTree>
    <p:extLst>
      <p:ext uri="{BB962C8B-B14F-4D97-AF65-F5344CB8AC3E}">
        <p14:creationId xmlns:p14="http://schemas.microsoft.com/office/powerpoint/2010/main" val="2912832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2AC8C650-C3FC-409F-8189-0E75CEB4551F}" type="slidenum">
              <a:rPr lang="en-GB" smtClean="0"/>
              <a:pPr>
                <a:defRPr/>
              </a:pPr>
              <a:t>‹#›</a:t>
            </a:fld>
            <a:endParaRPr lang="en-GB"/>
          </a:p>
        </p:txBody>
      </p:sp>
    </p:spTree>
    <p:extLst>
      <p:ext uri="{BB962C8B-B14F-4D97-AF65-F5344CB8AC3E}">
        <p14:creationId xmlns:p14="http://schemas.microsoft.com/office/powerpoint/2010/main" val="3888483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F800B4A4-0C21-45F2-91F8-136871D9A9B4}" type="slidenum">
              <a:rPr lang="en-GB" smtClean="0"/>
              <a:pPr>
                <a:defRPr/>
              </a:pPr>
              <a:t>‹#›</a:t>
            </a:fld>
            <a:endParaRPr lang="en-GB"/>
          </a:p>
        </p:txBody>
      </p:sp>
    </p:spTree>
    <p:extLst>
      <p:ext uri="{BB962C8B-B14F-4D97-AF65-F5344CB8AC3E}">
        <p14:creationId xmlns:p14="http://schemas.microsoft.com/office/powerpoint/2010/main" val="3702422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C790F1F1-EBAC-45EF-A8DE-B378B513B208}" type="slidenum">
              <a:rPr lang="en-GB" smtClean="0"/>
              <a:pPr>
                <a:defRPr/>
              </a:pPr>
              <a:t>‹#›</a:t>
            </a:fld>
            <a:endParaRPr lang="en-GB"/>
          </a:p>
        </p:txBody>
      </p:sp>
    </p:spTree>
    <p:extLst>
      <p:ext uri="{BB962C8B-B14F-4D97-AF65-F5344CB8AC3E}">
        <p14:creationId xmlns:p14="http://schemas.microsoft.com/office/powerpoint/2010/main" val="3184200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8140967D-322A-4F5E-9BFC-F9E1561416E5}" type="slidenum">
              <a:rPr lang="en-GB" smtClean="0"/>
              <a:pPr>
                <a:defRPr/>
              </a:pPr>
              <a:t>‹#›</a:t>
            </a:fld>
            <a:endParaRPr lang="en-GB"/>
          </a:p>
        </p:txBody>
      </p:sp>
    </p:spTree>
    <p:extLst>
      <p:ext uri="{BB962C8B-B14F-4D97-AF65-F5344CB8AC3E}">
        <p14:creationId xmlns:p14="http://schemas.microsoft.com/office/powerpoint/2010/main" val="1658904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E778152-A06C-4E8B-BBF4-F8A7D3F62BF2}" type="slidenum">
              <a:rPr lang="en-GB" smtClean="0"/>
              <a:pPr>
                <a:defRPr/>
              </a:pPr>
              <a:t>‹#›</a:t>
            </a:fld>
            <a:endParaRPr lang="en-GB"/>
          </a:p>
        </p:txBody>
      </p:sp>
    </p:spTree>
    <p:extLst>
      <p:ext uri="{BB962C8B-B14F-4D97-AF65-F5344CB8AC3E}">
        <p14:creationId xmlns:p14="http://schemas.microsoft.com/office/powerpoint/2010/main" val="18645362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chart" Target="../charts/chart12.xml"/><Relationship Id="rId5" Type="http://schemas.openxmlformats.org/officeDocument/2006/relationships/chart" Target="../charts/chart11.xml"/><Relationship Id="rId4" Type="http://schemas.openxmlformats.org/officeDocument/2006/relationships/chart" Target="../charts/chart10.xml"/></Relationships>
</file>

<file path=ppt/slides/_rels/slide2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chart" Target="../charts/chart16.xml"/><Relationship Id="rId5" Type="http://schemas.openxmlformats.org/officeDocument/2006/relationships/chart" Target="../charts/chart15.xml"/><Relationship Id="rId4" Type="http://schemas.openxmlformats.org/officeDocument/2006/relationships/chart" Target="../charts/char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611188" y="404813"/>
            <a:ext cx="7772400" cy="1470025"/>
          </a:xfrm>
        </p:spPr>
        <p:txBody>
          <a:bodyPr/>
          <a:lstStyle/>
          <a:p>
            <a:pPr eaLnBrk="1" hangingPunct="1"/>
            <a:r>
              <a:rPr lang="en-GB" sz="2000" dirty="0" smtClean="0"/>
              <a:t>Regional WHO Measles and Rubella Focal Point Meeting</a:t>
            </a:r>
          </a:p>
        </p:txBody>
      </p:sp>
      <p:sp>
        <p:nvSpPr>
          <p:cNvPr id="2052" name="Rectangle 3"/>
          <p:cNvSpPr>
            <a:spLocks noGrp="1" noChangeArrowheads="1"/>
          </p:cNvSpPr>
          <p:nvPr>
            <p:ph type="subTitle" idx="1"/>
          </p:nvPr>
        </p:nvSpPr>
        <p:spPr>
          <a:xfrm>
            <a:off x="1403350" y="2276475"/>
            <a:ext cx="6400800" cy="1752600"/>
          </a:xfrm>
          <a:ln w="28575">
            <a:solidFill>
              <a:schemeClr val="tx2"/>
            </a:solidFill>
            <a:miter lim="800000"/>
            <a:headEnd/>
            <a:tailEnd/>
          </a:ln>
        </p:spPr>
        <p:txBody>
          <a:bodyPr/>
          <a:lstStyle/>
          <a:p>
            <a:pPr eaLnBrk="1" hangingPunct="1"/>
            <a:r>
              <a:rPr lang="en-GB" sz="4000" dirty="0" smtClean="0">
                <a:solidFill>
                  <a:srgbClr val="0033CC"/>
                </a:solidFill>
              </a:rPr>
              <a:t>South East Asia Region</a:t>
            </a:r>
          </a:p>
          <a:p>
            <a:pPr eaLnBrk="1" hangingPunct="1"/>
            <a:endParaRPr lang="en-GB" dirty="0" smtClean="0">
              <a:solidFill>
                <a:srgbClr val="0033CC"/>
              </a:solidFill>
            </a:endParaRPr>
          </a:p>
        </p:txBody>
      </p:sp>
      <p:sp>
        <p:nvSpPr>
          <p:cNvPr id="2050"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FDB276C-7626-4F79-B077-EBC722583E52}" type="slidenum">
              <a:rPr lang="en-GB"/>
              <a:pPr eaLnBrk="1" hangingPunct="1"/>
              <a:t>1</a:t>
            </a:fld>
            <a:endParaRPr lang="en-GB" dirty="0"/>
          </a:p>
        </p:txBody>
      </p:sp>
      <p:sp>
        <p:nvSpPr>
          <p:cNvPr id="2053" name="Text Box 4"/>
          <p:cNvSpPr txBox="1">
            <a:spLocks noChangeArrowheads="1"/>
          </p:cNvSpPr>
          <p:nvPr/>
        </p:nvSpPr>
        <p:spPr bwMode="auto">
          <a:xfrm>
            <a:off x="3381936" y="4724400"/>
            <a:ext cx="231345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i="1" dirty="0"/>
              <a:t>21 June 2016</a:t>
            </a:r>
          </a:p>
          <a:p>
            <a:pPr algn="ctr" eaLnBrk="1" hangingPunct="1"/>
            <a:r>
              <a:rPr lang="en-GB" i="1" dirty="0"/>
              <a:t>Geneva, Switzerland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640960" cy="1143000"/>
          </a:xfrm>
        </p:spPr>
        <p:txBody>
          <a:bodyPr>
            <a:noAutofit/>
          </a:bodyPr>
          <a:lstStyle/>
          <a:p>
            <a:pPr fontAlgn="base">
              <a:spcAft>
                <a:spcPct val="0"/>
              </a:spcAft>
            </a:pPr>
            <a:r>
              <a:rPr lang="en-US" sz="3600" dirty="0">
                <a:solidFill>
                  <a:srgbClr val="0070C0"/>
                </a:solidFill>
                <a:latin typeface="Calibri" panose="020F0502020204030204" pitchFamily="34" charset="0"/>
                <a:ea typeface="+mn-ea"/>
                <a:cs typeface="Calibri" panose="020F0502020204030204" pitchFamily="34" charset="0"/>
              </a:rPr>
              <a:t>SIAs done </a:t>
            </a:r>
            <a:r>
              <a:rPr lang="en-US" sz="3600" dirty="0" smtClean="0">
                <a:solidFill>
                  <a:srgbClr val="0070C0"/>
                </a:solidFill>
                <a:latin typeface="Calibri" panose="020F0502020204030204" pitchFamily="34" charset="0"/>
                <a:ea typeface="+mn-ea"/>
                <a:cs typeface="Calibri" panose="020F0502020204030204" pitchFamily="34" charset="0"/>
              </a:rPr>
              <a:t>during 2015-2016</a:t>
            </a:r>
            <a:br>
              <a:rPr lang="en-US" sz="3600" dirty="0" smtClean="0">
                <a:solidFill>
                  <a:srgbClr val="0070C0"/>
                </a:solidFill>
                <a:latin typeface="Calibri" panose="020F0502020204030204" pitchFamily="34" charset="0"/>
                <a:ea typeface="+mn-ea"/>
                <a:cs typeface="Calibri" panose="020F0502020204030204" pitchFamily="34" charset="0"/>
              </a:rPr>
            </a:br>
            <a:r>
              <a:rPr lang="en-US" sz="2800" dirty="0" smtClean="0">
                <a:solidFill>
                  <a:srgbClr val="FF0000"/>
                </a:solidFill>
                <a:latin typeface="Calibri" panose="020F0502020204030204" pitchFamily="34" charset="0"/>
                <a:ea typeface="+mn-ea"/>
                <a:cs typeface="Calibri" panose="020F0502020204030204" pitchFamily="34" charset="0"/>
              </a:rPr>
              <a:t>~18 million children reached </a:t>
            </a:r>
            <a:endParaRPr lang="en-US" sz="2800" dirty="0">
              <a:solidFill>
                <a:srgbClr val="FF0000"/>
              </a:solidFill>
              <a:latin typeface="Calibri" panose="020F0502020204030204" pitchFamily="34" charset="0"/>
              <a:ea typeface="+mn-ea"/>
              <a:cs typeface="Calibri" panose="020F0502020204030204"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76068256"/>
              </p:ext>
            </p:extLst>
          </p:nvPr>
        </p:nvGraphicFramePr>
        <p:xfrm>
          <a:off x="539552" y="1412776"/>
          <a:ext cx="8330512" cy="4404016"/>
        </p:xfrm>
        <a:graphic>
          <a:graphicData uri="http://schemas.openxmlformats.org/drawingml/2006/table">
            <a:tbl>
              <a:tblPr firstRow="1" bandRow="1">
                <a:tableStyleId>{5C22544A-7EE6-4342-B048-85BDC9FD1C3A}</a:tableStyleId>
              </a:tblPr>
              <a:tblGrid>
                <a:gridCol w="1440160"/>
                <a:gridCol w="951245"/>
                <a:gridCol w="992971"/>
                <a:gridCol w="936104"/>
                <a:gridCol w="864096"/>
                <a:gridCol w="720080"/>
                <a:gridCol w="850863"/>
                <a:gridCol w="1574993"/>
              </a:tblGrid>
              <a:tr h="806932">
                <a:tc>
                  <a:txBody>
                    <a:bodyPr/>
                    <a:lstStyle/>
                    <a:p>
                      <a:r>
                        <a:rPr lang="en-US" dirty="0" smtClean="0"/>
                        <a:t>Country</a:t>
                      </a:r>
                      <a:endParaRPr lang="en-US" dirty="0"/>
                    </a:p>
                  </a:txBody>
                  <a:tcPr anchor="ctr"/>
                </a:tc>
                <a:tc>
                  <a:txBody>
                    <a:bodyPr/>
                    <a:lstStyle/>
                    <a:p>
                      <a:pPr algn="ctr"/>
                      <a:r>
                        <a:rPr lang="en-US" dirty="0" smtClean="0"/>
                        <a:t>Vaccine</a:t>
                      </a:r>
                      <a:endParaRPr lang="en-US" dirty="0"/>
                    </a:p>
                  </a:txBody>
                  <a:tcPr anchor="ctr"/>
                </a:tc>
                <a:tc>
                  <a:txBody>
                    <a:bodyPr/>
                    <a:lstStyle/>
                    <a:p>
                      <a:pPr algn="ctr"/>
                      <a:r>
                        <a:rPr lang="en-US" dirty="0" smtClean="0"/>
                        <a:t>Target</a:t>
                      </a:r>
                      <a:r>
                        <a:rPr lang="en-US" baseline="0" dirty="0" smtClean="0"/>
                        <a:t> Age</a:t>
                      </a:r>
                      <a:endParaRPr lang="en-US" dirty="0"/>
                    </a:p>
                  </a:txBody>
                  <a:tcPr anchor="ctr"/>
                </a:tc>
                <a:tc>
                  <a:txBody>
                    <a:bodyPr/>
                    <a:lstStyle/>
                    <a:p>
                      <a:pPr algn="ctr"/>
                      <a:r>
                        <a:rPr lang="en-US" dirty="0" smtClean="0"/>
                        <a:t>Admin Cove</a:t>
                      </a:r>
                      <a:endParaRPr lang="en-US" dirty="0"/>
                    </a:p>
                  </a:txBody>
                  <a:tcPr anchor="ctr"/>
                </a:tc>
                <a:tc>
                  <a:txBody>
                    <a:bodyPr/>
                    <a:lstStyle/>
                    <a:p>
                      <a:pPr algn="ctr"/>
                      <a:r>
                        <a:rPr lang="en-US" dirty="0" smtClean="0"/>
                        <a:t>Dates</a:t>
                      </a:r>
                      <a:endParaRPr lang="en-US" dirty="0"/>
                    </a:p>
                  </a:txBody>
                  <a:tcPr anchor="ctr"/>
                </a:tc>
                <a:tc>
                  <a:txBody>
                    <a:bodyPr/>
                    <a:lstStyle/>
                    <a:p>
                      <a:pPr algn="ctr"/>
                      <a:r>
                        <a:rPr lang="en-US" dirty="0" smtClean="0"/>
                        <a:t>Survey </a:t>
                      </a:r>
                      <a:r>
                        <a:rPr lang="en-US" dirty="0" err="1" smtClean="0"/>
                        <a:t>Cov</a:t>
                      </a:r>
                      <a:endParaRPr lang="en-US" dirty="0"/>
                    </a:p>
                  </a:txBody>
                  <a:tcPr anchor="ctr"/>
                </a:tc>
                <a:tc>
                  <a:txBody>
                    <a:bodyPr/>
                    <a:lstStyle/>
                    <a:p>
                      <a:pPr algn="ctr"/>
                      <a:r>
                        <a:rPr lang="en-US" dirty="0" smtClean="0"/>
                        <a:t>Survey</a:t>
                      </a:r>
                      <a:r>
                        <a:rPr lang="en-US" baseline="0" dirty="0" smtClean="0"/>
                        <a:t> Notes</a:t>
                      </a:r>
                      <a:endParaRPr lang="en-US" dirty="0"/>
                    </a:p>
                  </a:txBody>
                  <a:tcPr anchor="ctr"/>
                </a:tc>
                <a:tc>
                  <a:txBody>
                    <a:bodyPr/>
                    <a:lstStyle/>
                    <a:p>
                      <a:pPr algn="ctr"/>
                      <a:r>
                        <a:rPr lang="en-US" dirty="0" smtClean="0"/>
                        <a:t>Other </a:t>
                      </a:r>
                      <a:r>
                        <a:rPr lang="en-US" dirty="0" err="1" smtClean="0"/>
                        <a:t>intervent</a:t>
                      </a:r>
                      <a:endParaRPr lang="en-US" dirty="0"/>
                    </a:p>
                  </a:txBody>
                  <a:tcPr anchor="ctr"/>
                </a:tc>
              </a:tr>
              <a:tr h="467508">
                <a:tc>
                  <a:txBody>
                    <a:bodyPr/>
                    <a:lstStyle/>
                    <a:p>
                      <a:r>
                        <a:rPr lang="en-US" dirty="0" smtClean="0"/>
                        <a:t>India (Flood) </a:t>
                      </a:r>
                      <a:endParaRPr lang="en-US" dirty="0"/>
                    </a:p>
                  </a:txBody>
                  <a:tcPr anchor="ctr"/>
                </a:tc>
                <a:tc>
                  <a:txBody>
                    <a:bodyPr/>
                    <a:lstStyle/>
                    <a:p>
                      <a:pPr algn="ctr"/>
                      <a:r>
                        <a:rPr lang="en-US" dirty="0" smtClean="0"/>
                        <a:t>M</a:t>
                      </a:r>
                      <a:endParaRPr lang="en-US" dirty="0"/>
                    </a:p>
                  </a:txBody>
                  <a:tcPr anchor="ctr"/>
                </a:tc>
                <a:tc>
                  <a:txBody>
                    <a:bodyPr/>
                    <a:lstStyle/>
                    <a:p>
                      <a:pPr algn="ctr"/>
                      <a:r>
                        <a:rPr lang="en-US" dirty="0" smtClean="0"/>
                        <a:t>1-14Y</a:t>
                      </a:r>
                      <a:endParaRPr lang="en-US" dirty="0"/>
                    </a:p>
                  </a:txBody>
                  <a:tcPr anchor="ctr"/>
                </a:tc>
                <a:tc>
                  <a:txBody>
                    <a:bodyPr/>
                    <a:lstStyle/>
                    <a:p>
                      <a:pPr algn="ctr"/>
                      <a:r>
                        <a:rPr lang="en-US" dirty="0" smtClean="0"/>
                        <a:t>100%</a:t>
                      </a:r>
                      <a:endParaRPr lang="en-US" dirty="0"/>
                    </a:p>
                  </a:txBody>
                  <a:tcPr anchor="ctr"/>
                </a:tc>
                <a:tc>
                  <a:txBody>
                    <a:bodyPr/>
                    <a:lstStyle/>
                    <a:p>
                      <a:pPr algn="ctr"/>
                      <a:r>
                        <a:rPr lang="en-US" dirty="0" smtClean="0"/>
                        <a:t>Dec-15</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a:t>
                      </a:r>
                      <a:endParaRPr lang="en-US" dirty="0"/>
                    </a:p>
                  </a:txBody>
                  <a:tcPr anchor="ctr"/>
                </a:tc>
              </a:tr>
              <a:tr h="467508">
                <a:tc>
                  <a:txBody>
                    <a:bodyPr/>
                    <a:lstStyle/>
                    <a:p>
                      <a:r>
                        <a:rPr lang="en-US" dirty="0" smtClean="0"/>
                        <a:t>Myanmar</a:t>
                      </a:r>
                      <a:endParaRPr lang="en-US" dirty="0"/>
                    </a:p>
                  </a:txBody>
                  <a:tcPr anchor="ctr"/>
                </a:tc>
                <a:tc>
                  <a:txBody>
                    <a:bodyPr/>
                    <a:lstStyle/>
                    <a:p>
                      <a:pPr algn="ctr"/>
                      <a:r>
                        <a:rPr lang="en-US" dirty="0" smtClean="0"/>
                        <a:t>MR</a:t>
                      </a:r>
                      <a:endParaRPr lang="en-US" dirty="0"/>
                    </a:p>
                  </a:txBody>
                  <a:tcPr anchor="ctr"/>
                </a:tc>
                <a:tc>
                  <a:txBody>
                    <a:bodyPr/>
                    <a:lstStyle/>
                    <a:p>
                      <a:pPr algn="ctr"/>
                      <a:r>
                        <a:rPr lang="en-US" dirty="0" smtClean="0"/>
                        <a:t>9m-14y</a:t>
                      </a:r>
                      <a:endParaRPr lang="en-US" dirty="0"/>
                    </a:p>
                  </a:txBody>
                  <a:tcPr anchor="ctr"/>
                </a:tc>
                <a:tc>
                  <a:txBody>
                    <a:bodyPr/>
                    <a:lstStyle/>
                    <a:p>
                      <a:pPr algn="ctr"/>
                      <a:r>
                        <a:rPr lang="en-US" dirty="0" smtClean="0"/>
                        <a:t>94%</a:t>
                      </a:r>
                      <a:endParaRPr lang="en-US" dirty="0"/>
                    </a:p>
                  </a:txBody>
                  <a:tcPr anchor="ctr"/>
                </a:tc>
                <a:tc>
                  <a:txBody>
                    <a:bodyPr/>
                    <a:lstStyle/>
                    <a:p>
                      <a:pPr algn="ctr"/>
                      <a:r>
                        <a:rPr lang="en-US" dirty="0" smtClean="0"/>
                        <a:t>Jan-15</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DHA planned</a:t>
                      </a:r>
                      <a:endParaRPr lang="en-US" dirty="0"/>
                    </a:p>
                  </a:txBody>
                  <a:tcPr anchor="ctr"/>
                </a:tc>
                <a:tc>
                  <a:txBody>
                    <a:bodyPr/>
                    <a:lstStyle/>
                    <a:p>
                      <a:pPr algn="ctr"/>
                      <a:r>
                        <a:rPr lang="en-US" dirty="0" smtClean="0"/>
                        <a:t>None</a:t>
                      </a:r>
                      <a:endParaRPr lang="en-US" dirty="0"/>
                    </a:p>
                  </a:txBody>
                  <a:tcPr anchor="ctr"/>
                </a:tc>
              </a:tr>
              <a:tr h="467508">
                <a:tc>
                  <a:txBody>
                    <a:bodyPr/>
                    <a:lstStyle/>
                    <a:p>
                      <a:r>
                        <a:rPr lang="en-US" dirty="0" smtClean="0"/>
                        <a:t>Nepal (EQ)</a:t>
                      </a:r>
                      <a:endParaRPr lang="en-US" dirty="0"/>
                    </a:p>
                  </a:txBody>
                  <a:tcPr anchor="ctr"/>
                </a:tc>
                <a:tc>
                  <a:txBody>
                    <a:bodyPr/>
                    <a:lstStyle/>
                    <a:p>
                      <a:pPr algn="ctr"/>
                      <a:r>
                        <a:rPr lang="en-US" dirty="0" smtClean="0"/>
                        <a:t>MR</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6-59m</a:t>
                      </a:r>
                    </a:p>
                  </a:txBody>
                  <a:tcPr anchor="ctr"/>
                </a:tc>
                <a:tc>
                  <a:txBody>
                    <a:bodyPr/>
                    <a:lstStyle/>
                    <a:p>
                      <a:pPr algn="ctr"/>
                      <a:r>
                        <a:rPr lang="en-US" dirty="0" smtClean="0"/>
                        <a:t>91%</a:t>
                      </a:r>
                      <a:endParaRPr lang="en-US" dirty="0"/>
                    </a:p>
                  </a:txBody>
                  <a:tcPr anchor="ctr"/>
                </a:tc>
                <a:tc>
                  <a:txBody>
                    <a:bodyPr/>
                    <a:lstStyle/>
                    <a:p>
                      <a:pPr algn="ctr"/>
                      <a:r>
                        <a:rPr lang="en-US" dirty="0" smtClean="0"/>
                        <a:t>Aug-15</a:t>
                      </a:r>
                      <a:endParaRPr lang="en-US" dirty="0"/>
                    </a:p>
                  </a:txBody>
                  <a:tcPr anchor="ctr"/>
                </a:tc>
                <a:tc>
                  <a:txBody>
                    <a:bodyPr/>
                    <a:lstStyle/>
                    <a:p>
                      <a:pPr algn="ctr"/>
                      <a:r>
                        <a:rPr lang="en-US" dirty="0" smtClean="0"/>
                        <a:t>-</a:t>
                      </a:r>
                      <a:endParaRPr lang="en-US" dirty="0"/>
                    </a:p>
                  </a:txBody>
                  <a:tcPr anchor="ctr"/>
                </a:tc>
                <a:tc rowSpan="2">
                  <a:txBody>
                    <a:bodyPr/>
                    <a:lstStyle/>
                    <a:p>
                      <a:pPr algn="ctr"/>
                      <a:r>
                        <a:rPr lang="en-US" dirty="0" smtClean="0"/>
                        <a:t>CES Planned</a:t>
                      </a:r>
                      <a:endParaRPr lang="en-US" dirty="0"/>
                    </a:p>
                  </a:txBody>
                  <a:tcPr anchor="ctr"/>
                </a:tc>
                <a:tc>
                  <a:txBody>
                    <a:bodyPr/>
                    <a:lstStyle/>
                    <a:p>
                      <a:pPr algn="ctr"/>
                      <a:r>
                        <a:rPr lang="en-US" dirty="0" err="1" smtClean="0"/>
                        <a:t>tOPV</a:t>
                      </a:r>
                      <a:endParaRPr lang="en-US" dirty="0"/>
                    </a:p>
                  </a:txBody>
                  <a:tcPr anchor="ctr"/>
                </a:tc>
              </a:tr>
              <a:tr h="467508">
                <a:tc>
                  <a:txBody>
                    <a:bodyPr/>
                    <a:lstStyle/>
                    <a:p>
                      <a:r>
                        <a:rPr lang="en-US" dirty="0" smtClean="0"/>
                        <a:t>Nepal </a:t>
                      </a:r>
                      <a:endParaRPr lang="en-US" dirty="0"/>
                    </a:p>
                  </a:txBody>
                  <a:tcPr anchor="ctr"/>
                </a:tc>
                <a:tc>
                  <a:txBody>
                    <a:bodyPr/>
                    <a:lstStyle/>
                    <a:p>
                      <a:pPr algn="ctr"/>
                      <a:r>
                        <a:rPr lang="en-US" dirty="0" smtClean="0"/>
                        <a:t>MR</a:t>
                      </a:r>
                      <a:endParaRPr lang="en-US" dirty="0"/>
                    </a:p>
                  </a:txBody>
                  <a:tcPr anchor="ctr"/>
                </a:tc>
                <a:tc>
                  <a:txBody>
                    <a:bodyPr/>
                    <a:lstStyle/>
                    <a:p>
                      <a:pPr algn="ctr"/>
                      <a:r>
                        <a:rPr lang="en-US" dirty="0" smtClean="0"/>
                        <a:t>9m-14Y</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Feb-16</a:t>
                      </a:r>
                      <a:endParaRPr lang="en-US" dirty="0"/>
                    </a:p>
                  </a:txBody>
                  <a:tcPr anchor="ctr"/>
                </a:tc>
                <a:tc>
                  <a:txBody>
                    <a:bodyPr/>
                    <a:lstStyle/>
                    <a:p>
                      <a:pPr algn="ctr"/>
                      <a:r>
                        <a:rPr lang="en-US" dirty="0" smtClean="0"/>
                        <a:t>-</a:t>
                      </a:r>
                      <a:endParaRPr lang="en-US" dirty="0"/>
                    </a:p>
                  </a:txBody>
                  <a:tcPr anchor="ctr"/>
                </a:tc>
                <a:tc vMerge="1">
                  <a:txBody>
                    <a:bodyPr/>
                    <a:lstStyle/>
                    <a:p>
                      <a:pPr algn="ctr"/>
                      <a:endParaRPr lang="en-US" dirty="0"/>
                    </a:p>
                  </a:txBody>
                  <a:tcPr anchor="ctr"/>
                </a:tc>
                <a:tc>
                  <a:txBody>
                    <a:bodyPr/>
                    <a:lstStyle/>
                    <a:p>
                      <a:pPr algn="ctr"/>
                      <a:r>
                        <a:rPr lang="en-US" dirty="0" err="1" smtClean="0"/>
                        <a:t>tOPV</a:t>
                      </a:r>
                      <a:endParaRPr lang="en-US" dirty="0"/>
                    </a:p>
                  </a:txBody>
                  <a:tcPr anchor="ctr"/>
                </a:tc>
              </a:tr>
              <a:tr h="467508">
                <a:tc>
                  <a:txBody>
                    <a:bodyPr/>
                    <a:lstStyle/>
                    <a:p>
                      <a:r>
                        <a:rPr lang="en-US" dirty="0" smtClean="0"/>
                        <a:t>Thailand</a:t>
                      </a:r>
                      <a:endParaRPr lang="en-US" dirty="0"/>
                    </a:p>
                  </a:txBody>
                  <a:tcPr anchor="ctr"/>
                </a:tc>
                <a:tc>
                  <a:txBody>
                    <a:bodyPr/>
                    <a:lstStyle/>
                    <a:p>
                      <a:pPr algn="ctr"/>
                      <a:r>
                        <a:rPr lang="en-US" dirty="0" smtClean="0"/>
                        <a:t>MR</a:t>
                      </a:r>
                      <a:endParaRPr lang="en-US" dirty="0"/>
                    </a:p>
                  </a:txBody>
                  <a:tcPr anchor="ctr"/>
                </a:tc>
                <a:tc>
                  <a:txBody>
                    <a:bodyPr/>
                    <a:lstStyle/>
                    <a:p>
                      <a:pPr algn="ctr"/>
                      <a:r>
                        <a:rPr lang="en-US" dirty="0" smtClean="0"/>
                        <a:t>2.5-7 Y</a:t>
                      </a:r>
                      <a:endParaRPr lang="en-US" dirty="0"/>
                    </a:p>
                  </a:txBody>
                  <a:tcPr anchor="ctr"/>
                </a:tc>
                <a:tc>
                  <a:txBody>
                    <a:bodyPr/>
                    <a:lstStyle/>
                    <a:p>
                      <a:pPr algn="ctr"/>
                      <a:r>
                        <a:rPr lang="en-US" dirty="0" smtClean="0"/>
                        <a:t>88%</a:t>
                      </a:r>
                      <a:endParaRPr lang="en-US" dirty="0"/>
                    </a:p>
                  </a:txBody>
                  <a:tcPr anchor="ctr"/>
                </a:tc>
                <a:tc>
                  <a:txBody>
                    <a:bodyPr/>
                    <a:lstStyle/>
                    <a:p>
                      <a:pPr algn="ctr"/>
                      <a:r>
                        <a:rPr lang="en-US" dirty="0" smtClean="0"/>
                        <a:t>May-15</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a:t>
                      </a:r>
                      <a:endParaRPr lang="en-US" dirty="0"/>
                    </a:p>
                  </a:txBody>
                  <a:tcPr anchor="ctr"/>
                </a:tc>
              </a:tr>
              <a:tr h="467508">
                <a:tc>
                  <a:txBody>
                    <a:bodyPr/>
                    <a:lstStyle/>
                    <a:p>
                      <a:r>
                        <a:rPr lang="en-US" dirty="0" smtClean="0"/>
                        <a:t>Timor Leste</a:t>
                      </a:r>
                      <a:endParaRPr lang="en-US" dirty="0"/>
                    </a:p>
                  </a:txBody>
                  <a:tcPr anchor="ctr"/>
                </a:tc>
                <a:tc>
                  <a:txBody>
                    <a:bodyPr/>
                    <a:lstStyle/>
                    <a:p>
                      <a:pPr algn="ctr"/>
                      <a:r>
                        <a:rPr lang="en-US" dirty="0" smtClean="0"/>
                        <a:t>MR</a:t>
                      </a:r>
                      <a:endParaRPr lang="en-US" dirty="0"/>
                    </a:p>
                  </a:txBody>
                  <a:tcPr anchor="ctr"/>
                </a:tc>
                <a:tc>
                  <a:txBody>
                    <a:bodyPr/>
                    <a:lstStyle/>
                    <a:p>
                      <a:pPr algn="ctr"/>
                      <a:r>
                        <a:rPr lang="en-US" dirty="0" smtClean="0"/>
                        <a:t>6m-14y</a:t>
                      </a:r>
                      <a:endParaRPr lang="en-US" dirty="0"/>
                    </a:p>
                  </a:txBody>
                  <a:tcPr anchor="ctr"/>
                </a:tc>
                <a:tc>
                  <a:txBody>
                    <a:bodyPr/>
                    <a:lstStyle/>
                    <a:p>
                      <a:pPr algn="ctr"/>
                      <a:r>
                        <a:rPr lang="en-US" dirty="0" smtClean="0"/>
                        <a:t>97%</a:t>
                      </a:r>
                      <a:endParaRPr lang="en-US" dirty="0"/>
                    </a:p>
                  </a:txBody>
                  <a:tcPr anchor="ctr"/>
                </a:tc>
                <a:tc>
                  <a:txBody>
                    <a:bodyPr/>
                    <a:lstStyle/>
                    <a:p>
                      <a:pPr algn="ctr"/>
                      <a:r>
                        <a:rPr lang="en-US" dirty="0" smtClean="0"/>
                        <a:t>Jul-15</a:t>
                      </a:r>
                      <a:endParaRPr lang="en-US" dirty="0"/>
                    </a:p>
                  </a:txBody>
                  <a:tcPr anchor="ctr"/>
                </a:tc>
                <a:tc>
                  <a:txBody>
                    <a:bodyPr/>
                    <a:lstStyle/>
                    <a:p>
                      <a:pPr algn="ctr"/>
                      <a:r>
                        <a:rPr lang="en-US" dirty="0" smtClean="0"/>
                        <a:t>96%</a:t>
                      </a:r>
                      <a:endParaRPr lang="en-US" dirty="0"/>
                    </a:p>
                  </a:txBody>
                  <a:tcPr anchor="ctr"/>
                </a:tc>
                <a:tc>
                  <a:txBody>
                    <a:bodyPr/>
                    <a:lstStyle/>
                    <a:p>
                      <a:pPr algn="ctr"/>
                      <a:r>
                        <a:rPr lang="en-US" dirty="0" smtClean="0"/>
                        <a:t>EPI CES</a:t>
                      </a:r>
                      <a:endParaRPr lang="en-US" dirty="0"/>
                    </a:p>
                  </a:txBody>
                  <a:tcPr anchor="ctr"/>
                </a:tc>
                <a:tc>
                  <a:txBody>
                    <a:bodyPr/>
                    <a:lstStyle/>
                    <a:p>
                      <a:pPr algn="ctr"/>
                      <a:r>
                        <a:rPr lang="en-US" dirty="0" err="1" smtClean="0"/>
                        <a:t>tOPV</a:t>
                      </a:r>
                      <a:endParaRPr lang="en-US" dirty="0"/>
                    </a:p>
                  </a:txBody>
                  <a:tcPr anchor="ctr"/>
                </a:tc>
              </a:tr>
            </a:tbl>
          </a:graphicData>
        </a:graphic>
      </p:graphicFrame>
      <p:sp>
        <p:nvSpPr>
          <p:cNvPr id="4" name="Slide Number Placeholder 3"/>
          <p:cNvSpPr>
            <a:spLocks noGrp="1"/>
          </p:cNvSpPr>
          <p:nvPr>
            <p:ph type="sldNum" sz="quarter" idx="12"/>
          </p:nvPr>
        </p:nvSpPr>
        <p:spPr/>
        <p:txBody>
          <a:bodyPr/>
          <a:lstStyle/>
          <a:p>
            <a:pPr>
              <a:defRPr/>
            </a:pPr>
            <a:fld id="{F131147F-50C8-46BA-818D-839B56EF0695}" type="slidenum">
              <a:rPr lang="en-GB" smtClean="0"/>
              <a:pPr>
                <a:defRPr/>
              </a:pPr>
              <a:t>10</a:t>
            </a:fld>
            <a:endParaRPr lang="en-GB"/>
          </a:p>
        </p:txBody>
      </p:sp>
    </p:spTree>
    <p:extLst>
      <p:ext uri="{BB962C8B-B14F-4D97-AF65-F5344CB8AC3E}">
        <p14:creationId xmlns:p14="http://schemas.microsoft.com/office/powerpoint/2010/main" val="23373125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035638940"/>
              </p:ext>
            </p:extLst>
          </p:nvPr>
        </p:nvGraphicFramePr>
        <p:xfrm>
          <a:off x="827584" y="404664"/>
          <a:ext cx="7416825" cy="5029200"/>
        </p:xfrm>
        <a:graphic>
          <a:graphicData uri="http://schemas.openxmlformats.org/drawingml/2006/table">
            <a:tbl>
              <a:tblPr firstRow="1" bandRow="1">
                <a:tableStyleId>{9D7B26C5-4107-4FEC-AEDC-1716B250A1EF}</a:tableStyleId>
              </a:tblPr>
              <a:tblGrid>
                <a:gridCol w="2175602"/>
                <a:gridCol w="1977820"/>
                <a:gridCol w="1384474"/>
                <a:gridCol w="1878929"/>
              </a:tblGrid>
              <a:tr h="309563">
                <a:tc rowSpan="2">
                  <a:txBody>
                    <a:bodyPr/>
                    <a:lstStyle/>
                    <a:p>
                      <a:r>
                        <a:rPr lang="en-US" sz="1600" dirty="0" smtClean="0"/>
                        <a:t>Country</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r>
                        <a:rPr lang="en-US" sz="1600" dirty="0" smtClean="0"/>
                        <a:t>Deaths</a:t>
                      </a:r>
                      <a:r>
                        <a:rPr lang="en-US" sz="1600" baseline="0" dirty="0" smtClean="0"/>
                        <a:t> averted due to</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9563">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smtClean="0"/>
                        <a:t>MCV1</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600" dirty="0" smtClean="0"/>
                        <a:t>MCV2</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600" b="1" dirty="0" smtClean="0"/>
                        <a:t>Total</a:t>
                      </a:r>
                      <a:endParaRPr 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Bangladesh</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61,271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6,744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68,015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Bhutan</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202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23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225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DPRK</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5,527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smtClean="0">
                          <a:solidFill>
                            <a:srgbClr val="000000"/>
                          </a:solidFill>
                          <a:effectLst/>
                          <a:latin typeface="Calibri"/>
                        </a:rPr>
                        <a:t>              </a:t>
                      </a:r>
                      <a:r>
                        <a:rPr lang="en-US" sz="1600" b="0" i="0" u="none" strike="noStrike" dirty="0">
                          <a:solidFill>
                            <a:srgbClr val="000000"/>
                          </a:solidFill>
                          <a:effectLst/>
                          <a:latin typeface="Calibri"/>
                        </a:rPr>
                        <a:t>618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6,145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India</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379,224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34,521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413,745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Indonesia</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70,851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4,113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74,964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Maldives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114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14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127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Myanmar</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12,838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1,379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14,217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Nepal</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8,536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8,536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Sri Lanka</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smtClean="0">
                          <a:solidFill>
                            <a:srgbClr val="000000"/>
                          </a:solidFill>
                          <a:effectLst/>
                          <a:latin typeface="Calibri"/>
                        </a:rPr>
                        <a:t>5,440 </a:t>
                      </a:r>
                      <a:endParaRPr lang="en-US"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664 </a:t>
                      </a:r>
                      <a:endParaRPr lang="en-US"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6,104 </a:t>
                      </a:r>
                      <a:endParaRPr lang="en-US"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Thailand</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11,203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1,238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12,441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dirty="0" smtClean="0"/>
                        <a:t>Timor-Leste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487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a:solidFill>
                            <a:srgbClr val="000000"/>
                          </a:solidFill>
                          <a:effectLst/>
                          <a:latin typeface="Calibri"/>
                        </a:rPr>
                        <a:t>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r" fontAlgn="b"/>
                      <a:r>
                        <a:rPr lang="en-US" sz="1600" b="0" i="0" u="none" strike="noStrike" dirty="0">
                          <a:solidFill>
                            <a:srgbClr val="000000"/>
                          </a:solidFill>
                          <a:effectLst/>
                          <a:latin typeface="Calibri"/>
                        </a:rPr>
                        <a:t>                 487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b="1" dirty="0" smtClean="0"/>
                        <a:t>SEAR RI</a:t>
                      </a:r>
                      <a:endParaRPr 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b"/>
                      <a:r>
                        <a:rPr lang="en-US" sz="1600" b="1" i="0" u="none" strike="noStrike" dirty="0">
                          <a:solidFill>
                            <a:srgbClr val="000000"/>
                          </a:solidFill>
                          <a:effectLst>
                            <a:outerShdw blurRad="38100" dist="38100" dir="2700000" algn="tl">
                              <a:srgbClr val="000000">
                                <a:alpha val="43137"/>
                              </a:srgbClr>
                            </a:outerShdw>
                          </a:effectLst>
                          <a:latin typeface="Calibri"/>
                        </a:rPr>
                        <a:t>         555,692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b"/>
                      <a:r>
                        <a:rPr lang="en-US" sz="1600" b="1" i="0" u="none" strike="noStrike" dirty="0">
                          <a:solidFill>
                            <a:srgbClr val="000000"/>
                          </a:solidFill>
                          <a:effectLst>
                            <a:outerShdw blurRad="38100" dist="38100" dir="2700000" algn="tl">
                              <a:srgbClr val="000000">
                                <a:alpha val="43137"/>
                              </a:srgbClr>
                            </a:outerShdw>
                          </a:effectLst>
                          <a:latin typeface="Calibri"/>
                        </a:rPr>
                        <a:t>         49,314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b"/>
                      <a:r>
                        <a:rPr lang="en-US" sz="1600" b="1" i="0" u="none" strike="noStrike" dirty="0">
                          <a:solidFill>
                            <a:srgbClr val="000000"/>
                          </a:solidFill>
                          <a:effectLst>
                            <a:outerShdw blurRad="38100" dist="38100" dir="2700000" algn="tl">
                              <a:srgbClr val="000000">
                                <a:alpha val="43137"/>
                              </a:srgbClr>
                            </a:outerShdw>
                          </a:effectLst>
                          <a:latin typeface="Calibri"/>
                        </a:rPr>
                        <a:t>         </a:t>
                      </a:r>
                      <a:r>
                        <a:rPr lang="en-US" sz="1600" b="1" i="0" u="none" strike="noStrike" dirty="0">
                          <a:solidFill>
                            <a:srgbClr val="FF0000"/>
                          </a:solidFill>
                          <a:effectLst>
                            <a:outerShdw blurRad="38100" dist="38100" dir="2700000" algn="tl">
                              <a:srgbClr val="000000">
                                <a:alpha val="43137"/>
                              </a:srgbClr>
                            </a:outerShdw>
                          </a:effectLst>
                          <a:latin typeface="Calibri"/>
                        </a:rPr>
                        <a:t>605,006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09563">
                <a:tc>
                  <a:txBody>
                    <a:bodyPr/>
                    <a:lstStyle/>
                    <a:p>
                      <a:r>
                        <a:rPr lang="en-US" sz="1600" b="1" dirty="0" smtClean="0"/>
                        <a:t>SIA</a:t>
                      </a:r>
                      <a:endParaRPr 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b"/>
                      <a:r>
                        <a:rPr lang="en-US" sz="1600" b="1" i="0" u="none" strike="noStrike" dirty="0" smtClean="0">
                          <a:solidFill>
                            <a:srgbClr val="000000"/>
                          </a:solidFill>
                          <a:effectLst>
                            <a:outerShdw blurRad="38100" dist="38100" dir="2700000" algn="tl">
                              <a:srgbClr val="000000">
                                <a:alpha val="43137"/>
                              </a:srgbClr>
                            </a:outerShdw>
                          </a:effectLst>
                          <a:latin typeface="Calibri"/>
                        </a:rPr>
                        <a:t>NA</a:t>
                      </a:r>
                      <a:endParaRPr lang="en-US" sz="1600" b="1" i="0" u="none" strike="noStrike" dirty="0">
                        <a:solidFill>
                          <a:srgbClr val="000000"/>
                        </a:solidFill>
                        <a:effectLst>
                          <a:outerShdw blurRad="38100" dist="38100" dir="2700000" algn="tl">
                            <a:srgbClr val="000000">
                              <a:alpha val="43137"/>
                            </a:srgbClr>
                          </a:outerShdw>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1" algn="l" fontAlgn="b"/>
                      <a:r>
                        <a:rPr lang="en-US" sz="1600" b="1" i="0" u="none" strike="noStrike" dirty="0" smtClean="0">
                          <a:solidFill>
                            <a:srgbClr val="000000"/>
                          </a:solidFill>
                          <a:effectLst>
                            <a:outerShdw blurRad="38100" dist="38100" dir="2700000" algn="tl">
                              <a:srgbClr val="000000">
                                <a:alpha val="43137"/>
                              </a:srgbClr>
                            </a:outerShdw>
                          </a:effectLst>
                          <a:latin typeface="Calibri"/>
                        </a:rPr>
                        <a:t>34,946</a:t>
                      </a:r>
                      <a:endParaRPr lang="en-US" sz="1600" b="1" i="0" u="none" strike="noStrike" dirty="0">
                        <a:solidFill>
                          <a:srgbClr val="000000"/>
                        </a:solidFill>
                        <a:effectLst>
                          <a:outerShdw blurRad="38100" dist="38100" dir="2700000" algn="tl">
                            <a:srgbClr val="000000">
                              <a:alpha val="43137"/>
                            </a:srgbClr>
                          </a:outerShdw>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1" algn="l" fontAlgn="b"/>
                      <a:r>
                        <a:rPr lang="en-US" sz="1600" b="1" i="0" u="none" strike="noStrike" dirty="0" smtClean="0">
                          <a:solidFill>
                            <a:srgbClr val="FF0000"/>
                          </a:solidFill>
                          <a:effectLst>
                            <a:outerShdw blurRad="38100" dist="38100" dir="2700000" algn="tl">
                              <a:srgbClr val="000000">
                                <a:alpha val="43137"/>
                              </a:srgbClr>
                            </a:outerShdw>
                          </a:effectLst>
                          <a:latin typeface="Calibri"/>
                        </a:rPr>
                        <a:t>34,946</a:t>
                      </a:r>
                      <a:endParaRPr lang="en-US" sz="1600" b="1" i="0" u="none" strike="noStrike" dirty="0">
                        <a:solidFill>
                          <a:srgbClr val="FF0000"/>
                        </a:solidFill>
                        <a:effectLst>
                          <a:outerShdw blurRad="38100" dist="38100" dir="2700000" algn="tl">
                            <a:srgbClr val="000000">
                              <a:alpha val="43137"/>
                            </a:srgbClr>
                          </a:outerShdw>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3" name="TextBox 2"/>
          <p:cNvSpPr txBox="1"/>
          <p:nvPr/>
        </p:nvSpPr>
        <p:spPr>
          <a:xfrm>
            <a:off x="827584" y="5805264"/>
            <a:ext cx="8064896" cy="954107"/>
          </a:xfrm>
          <a:prstGeom prst="rect">
            <a:avLst/>
          </a:prstGeom>
          <a:solidFill>
            <a:schemeClr val="bg1">
              <a:lumMod val="95000"/>
            </a:schemeClr>
          </a:solidFill>
        </p:spPr>
        <p:txBody>
          <a:bodyPr wrap="square" rtlCol="0">
            <a:spAutoFit/>
          </a:bodyPr>
          <a:lstStyle/>
          <a:p>
            <a:r>
              <a:rPr lang="en-US" sz="1400" dirty="0" smtClean="0"/>
              <a:t>16.5 deaths averted per 1000 population vaccinated with MCV-1 and 1.9 deaths averted  per 1000 population  vaccinated with MCV-2</a:t>
            </a:r>
          </a:p>
          <a:p>
            <a:r>
              <a:rPr lang="en-US" sz="1400" dirty="0" smtClean="0"/>
              <a:t>(GRISP)</a:t>
            </a:r>
          </a:p>
          <a:p>
            <a:r>
              <a:rPr lang="en-US" sz="1400" b="1" dirty="0" smtClean="0"/>
              <a:t>Source: GRISP 2015 and JRF data on number of children immunized</a:t>
            </a:r>
            <a:endParaRPr lang="en-US" sz="1400" b="1" dirty="0"/>
          </a:p>
        </p:txBody>
      </p:sp>
      <p:sp>
        <p:nvSpPr>
          <p:cNvPr id="5" name="Explosion 1 4"/>
          <p:cNvSpPr/>
          <p:nvPr/>
        </p:nvSpPr>
        <p:spPr>
          <a:xfrm>
            <a:off x="179512" y="404664"/>
            <a:ext cx="8244408" cy="5256584"/>
          </a:xfrm>
          <a:prstGeom prst="irregularSeal1">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b="1" dirty="0" smtClean="0">
                <a:solidFill>
                  <a:srgbClr val="FFFF00"/>
                </a:solidFill>
              </a:rPr>
              <a:t>Estimated 640 thousand deaths  averted in 2015 due to Measles vaccination alone  </a:t>
            </a:r>
            <a:endParaRPr lang="en-US" sz="2400" b="1" dirty="0">
              <a:solidFill>
                <a:srgbClr val="FFFF00"/>
              </a:solidFill>
            </a:endParaRPr>
          </a:p>
        </p:txBody>
      </p:sp>
    </p:spTree>
    <p:extLst>
      <p:ext uri="{BB962C8B-B14F-4D97-AF65-F5344CB8AC3E}">
        <p14:creationId xmlns:p14="http://schemas.microsoft.com/office/powerpoint/2010/main" val="2161876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8229600" cy="864096"/>
          </a:xfrm>
        </p:spPr>
        <p:txBody>
          <a:bodyPr rtlCol="0">
            <a:noAutofit/>
          </a:bodyPr>
          <a:lstStyle/>
          <a:p>
            <a:pPr algn="l" fontAlgn="auto">
              <a:spcAft>
                <a:spcPts val="0"/>
              </a:spcAft>
              <a:defRPr/>
            </a:pPr>
            <a:r>
              <a:rPr lang="en-ZW" sz="3600" dirty="0">
                <a:solidFill>
                  <a:srgbClr val="0070C0"/>
                </a:solidFill>
                <a:latin typeface="Calibri" panose="020F0502020204030204" pitchFamily="34" charset="0"/>
                <a:ea typeface="+mn-ea"/>
                <a:cs typeface="Calibri" panose="020F0502020204030204" pitchFamily="34" charset="0"/>
              </a:rPr>
              <a:t>Local funding for measles SIAs, 2015-2016</a:t>
            </a:r>
          </a:p>
        </p:txBody>
      </p:sp>
      <p:sp>
        <p:nvSpPr>
          <p:cNvPr id="3" name="Content Placeholder 2"/>
          <p:cNvSpPr>
            <a:spLocks noGrp="1"/>
          </p:cNvSpPr>
          <p:nvPr>
            <p:ph sz="half" idx="1"/>
          </p:nvPr>
        </p:nvSpPr>
        <p:spPr>
          <a:xfrm>
            <a:off x="251520" y="1628800"/>
            <a:ext cx="2376264" cy="4525963"/>
          </a:xfrm>
        </p:spPr>
        <p:txBody>
          <a:bodyPr/>
          <a:lstStyle/>
          <a:p>
            <a:pPr marL="0" indent="0">
              <a:buNone/>
            </a:pPr>
            <a:r>
              <a:rPr lang="en-US" dirty="0" smtClean="0"/>
              <a:t>A total of </a:t>
            </a:r>
          </a:p>
          <a:p>
            <a:pPr marL="0" indent="0">
              <a:buNone/>
            </a:pPr>
            <a:r>
              <a:rPr lang="en-US" dirty="0" smtClean="0"/>
              <a:t>$341.5 million raised locally by these countries in 2015-2016</a:t>
            </a:r>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3980069096"/>
              </p:ext>
            </p:extLst>
          </p:nvPr>
        </p:nvGraphicFramePr>
        <p:xfrm>
          <a:off x="2771800" y="963961"/>
          <a:ext cx="5904656" cy="5565574"/>
        </p:xfrm>
        <a:graphic>
          <a:graphicData uri="http://schemas.openxmlformats.org/drawingml/2006/table">
            <a:tbl>
              <a:tblPr firstRow="1" bandRow="1">
                <a:tableStyleId>{5C22544A-7EE6-4342-B048-85BDC9FD1C3A}</a:tableStyleId>
              </a:tblPr>
              <a:tblGrid>
                <a:gridCol w="1687045"/>
                <a:gridCol w="1265283"/>
                <a:gridCol w="1476164"/>
                <a:gridCol w="1476164"/>
              </a:tblGrid>
              <a:tr h="1029376">
                <a:tc>
                  <a:txBody>
                    <a:bodyPr/>
                    <a:lstStyle/>
                    <a:p>
                      <a:r>
                        <a:rPr lang="en-US" dirty="0" smtClean="0"/>
                        <a:t>Country</a:t>
                      </a:r>
                    </a:p>
                    <a:p>
                      <a:r>
                        <a:rPr lang="en-US" sz="1400" baseline="0" dirty="0" smtClean="0"/>
                        <a:t>Year</a:t>
                      </a:r>
                    </a:p>
                    <a:p>
                      <a:r>
                        <a:rPr lang="en-US" sz="1400" baseline="0" dirty="0" smtClean="0"/>
                        <a:t>Target Pop </a:t>
                      </a:r>
                      <a:endParaRPr lang="en-US" sz="1400" baseline="0" dirty="0"/>
                    </a:p>
                  </a:txBody>
                  <a:tcPr anchor="ctr"/>
                </a:tc>
                <a:tc>
                  <a:txBody>
                    <a:bodyPr/>
                    <a:lstStyle/>
                    <a:p>
                      <a:pPr algn="ctr"/>
                      <a:r>
                        <a:rPr lang="en-US" dirty="0" smtClean="0"/>
                        <a:t>Total Budget $</a:t>
                      </a:r>
                      <a:endParaRPr lang="en-US" dirty="0"/>
                    </a:p>
                  </a:txBody>
                  <a:tcPr anchor="ctr"/>
                </a:tc>
                <a:tc>
                  <a:txBody>
                    <a:bodyPr/>
                    <a:lstStyle/>
                    <a:p>
                      <a:pPr algn="ctr"/>
                      <a:r>
                        <a:rPr lang="en-US" dirty="0" smtClean="0"/>
                        <a:t>Amount Raised Locally $</a:t>
                      </a:r>
                      <a:endParaRPr lang="en-US" dirty="0"/>
                    </a:p>
                  </a:txBody>
                  <a:tcPr anchor="ctr"/>
                </a:tc>
                <a:tc>
                  <a:txBody>
                    <a:bodyPr/>
                    <a:lstStyle/>
                    <a:p>
                      <a:pPr algn="ctr"/>
                      <a:r>
                        <a:rPr lang="en-US" dirty="0" smtClean="0"/>
                        <a:t>Locally-raised</a:t>
                      </a:r>
                      <a:r>
                        <a:rPr lang="en-US" baseline="0" dirty="0" smtClean="0"/>
                        <a:t> </a:t>
                      </a:r>
                      <a:r>
                        <a:rPr lang="en-US" baseline="0" dirty="0" err="1" smtClean="0"/>
                        <a:t>amt</a:t>
                      </a:r>
                      <a:r>
                        <a:rPr lang="en-US" baseline="0" dirty="0" smtClean="0"/>
                        <a:t> $ / child</a:t>
                      </a:r>
                      <a:endParaRPr lang="en-US" dirty="0"/>
                    </a:p>
                  </a:txBody>
                  <a:tcPr anchor="ctr"/>
                </a:tc>
              </a:tr>
              <a:tr h="583313">
                <a:tc>
                  <a:txBody>
                    <a:bodyPr/>
                    <a:lstStyle/>
                    <a:p>
                      <a:r>
                        <a:rPr lang="en-US" sz="1400" dirty="0" smtClean="0"/>
                        <a:t>India 2015</a:t>
                      </a:r>
                    </a:p>
                    <a:p>
                      <a:r>
                        <a:rPr lang="en-US" sz="1400" dirty="0" smtClean="0"/>
                        <a:t>75.0 mil</a:t>
                      </a:r>
                      <a:endParaRPr lang="en-US" sz="1400" dirty="0"/>
                    </a:p>
                  </a:txBody>
                  <a:tcPr/>
                </a:tc>
                <a:tc>
                  <a:txBody>
                    <a:bodyPr/>
                    <a:lstStyle/>
                    <a:p>
                      <a:pPr algn="r"/>
                      <a:r>
                        <a:rPr lang="en-US" sz="1400" dirty="0" smtClean="0"/>
                        <a:t>105.750 mil</a:t>
                      </a:r>
                      <a:endParaRPr lang="en-US" sz="1400" dirty="0"/>
                    </a:p>
                  </a:txBody>
                  <a:tcPr/>
                </a:tc>
                <a:tc>
                  <a:txBody>
                    <a:bodyPr/>
                    <a:lstStyle/>
                    <a:p>
                      <a:pPr algn="r"/>
                      <a:r>
                        <a:rPr lang="en-US" sz="1400" dirty="0" smtClean="0"/>
                        <a:t>Nil</a:t>
                      </a:r>
                      <a:endParaRPr lang="en-US" sz="1400" dirty="0"/>
                    </a:p>
                  </a:txBody>
                  <a:tcPr/>
                </a:tc>
                <a:tc>
                  <a:txBody>
                    <a:bodyPr/>
                    <a:lstStyle/>
                    <a:p>
                      <a:pPr algn="ctr"/>
                      <a:r>
                        <a:rPr lang="en-US" sz="1400" dirty="0" smtClean="0"/>
                        <a:t>Nil</a:t>
                      </a:r>
                      <a:endParaRPr lang="en-US" sz="1400" dirty="0"/>
                    </a:p>
                  </a:txBody>
                  <a:tcPr/>
                </a:tc>
              </a:tr>
              <a:tr h="583313">
                <a:tc>
                  <a:txBody>
                    <a:bodyPr/>
                    <a:lstStyle/>
                    <a:p>
                      <a:r>
                        <a:rPr lang="en-US" sz="1400" dirty="0" smtClean="0"/>
                        <a:t>Myanmar 2015</a:t>
                      </a:r>
                    </a:p>
                    <a:p>
                      <a:r>
                        <a:rPr lang="en-US" sz="1400" dirty="0" smtClean="0"/>
                        <a:t>35.101 mil</a:t>
                      </a:r>
                      <a:endParaRPr lang="en-US" sz="1400" dirty="0"/>
                    </a:p>
                  </a:txBody>
                  <a:tcPr/>
                </a:tc>
                <a:tc>
                  <a:txBody>
                    <a:bodyPr/>
                    <a:lstStyle/>
                    <a:p>
                      <a:pPr algn="r"/>
                      <a:r>
                        <a:rPr lang="en-US" sz="1400" dirty="0" smtClean="0"/>
                        <a:t>18.473 mil</a:t>
                      </a:r>
                      <a:endParaRPr lang="en-US" sz="1400" dirty="0"/>
                    </a:p>
                  </a:txBody>
                  <a:tcPr/>
                </a:tc>
                <a:tc>
                  <a:txBody>
                    <a:bodyPr/>
                    <a:lstStyle/>
                    <a:p>
                      <a:pPr algn="r"/>
                      <a:r>
                        <a:rPr lang="en-US" sz="1400" dirty="0" smtClean="0"/>
                        <a:t>Nil</a:t>
                      </a:r>
                      <a:endParaRPr lang="en-US" sz="1400" dirty="0"/>
                    </a:p>
                  </a:txBody>
                  <a:tcPr/>
                </a:tc>
                <a:tc>
                  <a:txBody>
                    <a:bodyPr/>
                    <a:lstStyle/>
                    <a:p>
                      <a:pPr algn="ctr"/>
                      <a:r>
                        <a:rPr lang="en-US" sz="1400" dirty="0" smtClean="0"/>
                        <a:t>Nil</a:t>
                      </a:r>
                      <a:endParaRPr lang="en-US" sz="1400" dirty="0"/>
                    </a:p>
                  </a:txBody>
                  <a:tcPr/>
                </a:tc>
              </a:tr>
              <a:tr h="583313">
                <a:tc>
                  <a:txBody>
                    <a:bodyPr/>
                    <a:lstStyle/>
                    <a:p>
                      <a:r>
                        <a:rPr lang="en-US" sz="1400" dirty="0" smtClean="0"/>
                        <a:t>Nepal 2015</a:t>
                      </a:r>
                    </a:p>
                    <a:p>
                      <a:r>
                        <a:rPr lang="en-US" sz="1400" dirty="0" smtClean="0"/>
                        <a:t>2.807 mil</a:t>
                      </a:r>
                      <a:endParaRPr lang="en-US" sz="1400" dirty="0"/>
                    </a:p>
                  </a:txBody>
                  <a:tcPr/>
                </a:tc>
                <a:tc>
                  <a:txBody>
                    <a:bodyPr/>
                    <a:lstStyle/>
                    <a:p>
                      <a:pPr algn="r"/>
                      <a:r>
                        <a:rPr lang="en-US" sz="1400" dirty="0" smtClean="0"/>
                        <a:t>4.127 mil</a:t>
                      </a:r>
                      <a:endParaRPr lang="en-US" sz="1400" dirty="0"/>
                    </a:p>
                  </a:txBody>
                  <a:tcPr/>
                </a:tc>
                <a:tc>
                  <a:txBody>
                    <a:bodyPr/>
                    <a:lstStyle/>
                    <a:p>
                      <a:pPr algn="r"/>
                      <a:r>
                        <a:rPr lang="en-US" sz="1400" dirty="0" smtClean="0"/>
                        <a:t>4.127 mil</a:t>
                      </a:r>
                      <a:endParaRPr lang="en-US" sz="1400" dirty="0"/>
                    </a:p>
                  </a:txBody>
                  <a:tcPr/>
                </a:tc>
                <a:tc>
                  <a:txBody>
                    <a:bodyPr/>
                    <a:lstStyle/>
                    <a:p>
                      <a:pPr algn="ctr"/>
                      <a:r>
                        <a:rPr lang="en-US" sz="1400" dirty="0" smtClean="0"/>
                        <a:t>$1.47</a:t>
                      </a:r>
                      <a:endParaRPr lang="en-US" sz="1400" dirty="0"/>
                    </a:p>
                  </a:txBody>
                  <a:tcPr/>
                </a:tc>
              </a:tr>
              <a:tr h="583313">
                <a:tc>
                  <a:txBody>
                    <a:bodyPr/>
                    <a:lstStyle/>
                    <a:p>
                      <a:r>
                        <a:rPr lang="en-US" sz="1400" dirty="0" smtClean="0"/>
                        <a:t>Timor</a:t>
                      </a:r>
                      <a:r>
                        <a:rPr lang="en-US" sz="1400" baseline="0" dirty="0" smtClean="0"/>
                        <a:t> Leste 2015</a:t>
                      </a:r>
                    </a:p>
                    <a:p>
                      <a:r>
                        <a:rPr lang="en-US" sz="1400" baseline="0" dirty="0" smtClean="0"/>
                        <a:t>0.490 mil</a:t>
                      </a:r>
                      <a:endParaRPr lang="en-US" sz="1400" dirty="0"/>
                    </a:p>
                  </a:txBody>
                  <a:tcPr/>
                </a:tc>
                <a:tc>
                  <a:txBody>
                    <a:bodyPr/>
                    <a:lstStyle/>
                    <a:p>
                      <a:pPr algn="r"/>
                      <a:r>
                        <a:rPr lang="en-US" sz="1400" dirty="0" smtClean="0"/>
                        <a:t>0.970 mil</a:t>
                      </a:r>
                      <a:endParaRPr lang="en-US" sz="1400" dirty="0"/>
                    </a:p>
                  </a:txBody>
                  <a:tcPr/>
                </a:tc>
                <a:tc>
                  <a:txBody>
                    <a:bodyPr/>
                    <a:lstStyle/>
                    <a:p>
                      <a:pPr algn="r"/>
                      <a:r>
                        <a:rPr lang="en-US" sz="1400" dirty="0" smtClean="0"/>
                        <a:t>0.225 mil</a:t>
                      </a:r>
                      <a:endParaRPr lang="en-US" sz="1400" dirty="0"/>
                    </a:p>
                  </a:txBody>
                  <a:tcPr/>
                </a:tc>
                <a:tc>
                  <a:txBody>
                    <a:bodyPr/>
                    <a:lstStyle/>
                    <a:p>
                      <a:pPr algn="ctr"/>
                      <a:r>
                        <a:rPr lang="en-US" sz="1400" dirty="0" smtClean="0"/>
                        <a:t>$0.46</a:t>
                      </a:r>
                      <a:endParaRPr lang="en-US" sz="1400" dirty="0"/>
                    </a:p>
                  </a:txBody>
                  <a:tcPr/>
                </a:tc>
              </a:tr>
              <a:tr h="583313">
                <a:tc>
                  <a:txBody>
                    <a:bodyPr/>
                    <a:lstStyle/>
                    <a:p>
                      <a:r>
                        <a:rPr lang="en-US" sz="1400" dirty="0" smtClean="0"/>
                        <a:t>India 2016</a:t>
                      </a:r>
                    </a:p>
                    <a:p>
                      <a:r>
                        <a:rPr lang="en-US" sz="1400" dirty="0" smtClean="0"/>
                        <a:t>224.489 mil</a:t>
                      </a:r>
                      <a:endParaRPr lang="en-US" sz="1400" dirty="0"/>
                    </a:p>
                  </a:txBody>
                  <a:tcPr/>
                </a:tc>
                <a:tc>
                  <a:txBody>
                    <a:bodyPr/>
                    <a:lstStyle/>
                    <a:p>
                      <a:pPr algn="r"/>
                      <a:r>
                        <a:rPr lang="en-US" sz="1400" dirty="0" smtClean="0"/>
                        <a:t>329.999</a:t>
                      </a:r>
                      <a:r>
                        <a:rPr lang="en-US" sz="1400" baseline="0" dirty="0" smtClean="0"/>
                        <a:t> mil + Vaccines by GAVI</a:t>
                      </a:r>
                      <a:endParaRPr lang="en-US" sz="1400" dirty="0"/>
                    </a:p>
                  </a:txBody>
                  <a:tcPr/>
                </a:tc>
                <a:tc>
                  <a:txBody>
                    <a:bodyPr/>
                    <a:lstStyle/>
                    <a:p>
                      <a:pPr algn="r"/>
                      <a:r>
                        <a:rPr lang="en-US" sz="1400" dirty="0" smtClean="0"/>
                        <a:t>329.999 mil</a:t>
                      </a:r>
                      <a:endParaRPr lang="en-US" sz="1400" dirty="0"/>
                    </a:p>
                  </a:txBody>
                  <a:tcPr/>
                </a:tc>
                <a:tc>
                  <a:txBody>
                    <a:bodyPr/>
                    <a:lstStyle/>
                    <a:p>
                      <a:pPr algn="ctr"/>
                      <a:r>
                        <a:rPr lang="en-US" sz="1400" dirty="0" smtClean="0"/>
                        <a:t>$1.47</a:t>
                      </a:r>
                      <a:endParaRPr lang="en-US" sz="1400" dirty="0"/>
                    </a:p>
                  </a:txBody>
                  <a:tcPr/>
                </a:tc>
              </a:tr>
              <a:tr h="583313">
                <a:tc>
                  <a:txBody>
                    <a:bodyPr/>
                    <a:lstStyle/>
                    <a:p>
                      <a:r>
                        <a:rPr lang="en-US" sz="1400" dirty="0" smtClean="0"/>
                        <a:t>Indonesia 2016</a:t>
                      </a:r>
                    </a:p>
                    <a:p>
                      <a:r>
                        <a:rPr lang="en-US" sz="1400" dirty="0" smtClean="0"/>
                        <a:t>3.901 mil</a:t>
                      </a:r>
                      <a:endParaRPr lang="en-US" sz="1400" dirty="0"/>
                    </a:p>
                  </a:txBody>
                  <a:tcPr/>
                </a:tc>
                <a:tc>
                  <a:txBody>
                    <a:bodyPr/>
                    <a:lstStyle/>
                    <a:p>
                      <a:pPr algn="r"/>
                      <a:r>
                        <a:rPr lang="en-US" sz="1400" dirty="0" smtClean="0"/>
                        <a:t>6.085 mil</a:t>
                      </a:r>
                      <a:endParaRPr lang="en-US" sz="1400" dirty="0"/>
                    </a:p>
                  </a:txBody>
                  <a:tcPr/>
                </a:tc>
                <a:tc>
                  <a:txBody>
                    <a:bodyPr/>
                    <a:lstStyle/>
                    <a:p>
                      <a:pPr algn="r"/>
                      <a:r>
                        <a:rPr lang="en-US" sz="1400" dirty="0" smtClean="0"/>
                        <a:t>6.085 mil</a:t>
                      </a:r>
                      <a:endParaRPr lang="en-US" sz="1400" dirty="0"/>
                    </a:p>
                  </a:txBody>
                  <a:tcPr/>
                </a:tc>
                <a:tc>
                  <a:txBody>
                    <a:bodyPr/>
                    <a:lstStyle/>
                    <a:p>
                      <a:pPr algn="ctr"/>
                      <a:r>
                        <a:rPr lang="en-US" sz="1400" dirty="0" smtClean="0"/>
                        <a:t>$1.56</a:t>
                      </a:r>
                      <a:endParaRPr lang="en-US" sz="1400" dirty="0"/>
                    </a:p>
                  </a:txBody>
                  <a:tcPr/>
                </a:tc>
              </a:tr>
              <a:tr h="583313">
                <a:tc>
                  <a:txBody>
                    <a:bodyPr/>
                    <a:lstStyle/>
                    <a:p>
                      <a:r>
                        <a:rPr lang="en-US" sz="1400" dirty="0" smtClean="0"/>
                        <a:t>Nepal 2016</a:t>
                      </a:r>
                    </a:p>
                    <a:p>
                      <a:r>
                        <a:rPr lang="en-US" sz="1400" dirty="0" smtClean="0"/>
                        <a:t>2.877 mil</a:t>
                      </a:r>
                      <a:endParaRPr lang="en-US" sz="1400" dirty="0"/>
                    </a:p>
                  </a:txBody>
                  <a:tcPr/>
                </a:tc>
                <a:tc>
                  <a:txBody>
                    <a:bodyPr/>
                    <a:lstStyle/>
                    <a:p>
                      <a:pPr algn="r"/>
                      <a:r>
                        <a:rPr lang="en-US" sz="1400" dirty="0" smtClean="0"/>
                        <a:t>4.228 mil</a:t>
                      </a:r>
                      <a:endParaRPr lang="en-US" sz="1400" dirty="0"/>
                    </a:p>
                  </a:txBody>
                  <a:tcPr/>
                </a:tc>
                <a:tc>
                  <a:txBody>
                    <a:bodyPr/>
                    <a:lstStyle/>
                    <a:p>
                      <a:pPr algn="r"/>
                      <a:r>
                        <a:rPr lang="en-US" sz="1400" dirty="0" smtClean="0"/>
                        <a:t>1.021 mil</a:t>
                      </a:r>
                      <a:endParaRPr lang="en-US" sz="1400" dirty="0"/>
                    </a:p>
                  </a:txBody>
                  <a:tcPr/>
                </a:tc>
                <a:tc>
                  <a:txBody>
                    <a:bodyPr/>
                    <a:lstStyle/>
                    <a:p>
                      <a:pPr algn="ctr"/>
                      <a:r>
                        <a:rPr lang="en-US" sz="1400" dirty="0" smtClean="0"/>
                        <a:t>$0.35</a:t>
                      </a:r>
                      <a:endParaRPr lang="en-US" sz="1400" dirty="0"/>
                    </a:p>
                  </a:txBody>
                  <a:tcPr/>
                </a:tc>
              </a:tr>
              <a:tr h="288033">
                <a:tc>
                  <a:txBody>
                    <a:bodyPr/>
                    <a:lstStyle/>
                    <a:p>
                      <a:pPr algn="r"/>
                      <a:r>
                        <a:rPr lang="en-US" sz="1400" b="1" dirty="0" smtClean="0"/>
                        <a:t>Totals</a:t>
                      </a:r>
                      <a:endParaRPr lang="en-US" sz="1400" b="1" dirty="0"/>
                    </a:p>
                  </a:txBody>
                  <a:tcPr/>
                </a:tc>
                <a:tc>
                  <a:txBody>
                    <a:bodyPr/>
                    <a:lstStyle/>
                    <a:p>
                      <a:pPr algn="r"/>
                      <a:r>
                        <a:rPr lang="en-US" sz="1400" b="1" smtClean="0"/>
                        <a:t>469.632 mil</a:t>
                      </a:r>
                      <a:endParaRPr lang="en-US" sz="1400" b="1" dirty="0"/>
                    </a:p>
                  </a:txBody>
                  <a:tcPr/>
                </a:tc>
                <a:tc>
                  <a:txBody>
                    <a:bodyPr/>
                    <a:lstStyle/>
                    <a:p>
                      <a:pPr algn="r"/>
                      <a:r>
                        <a:rPr lang="en-US" sz="1400" b="1" dirty="0" smtClean="0"/>
                        <a:t>341,457 mil</a:t>
                      </a:r>
                      <a:endParaRPr lang="en-US" sz="1400" b="1" dirty="0"/>
                    </a:p>
                  </a:txBody>
                  <a:tcPr/>
                </a:tc>
                <a:tc>
                  <a:txBody>
                    <a:bodyPr/>
                    <a:lstStyle/>
                    <a:p>
                      <a:pPr algn="ctr"/>
                      <a:endParaRPr lang="en-US" sz="1400" b="1" dirty="0"/>
                    </a:p>
                  </a:txBody>
                  <a:tcPr/>
                </a:tc>
              </a:tr>
            </a:tbl>
          </a:graphicData>
        </a:graphic>
      </p:graphicFrame>
      <p:sp>
        <p:nvSpPr>
          <p:cNvPr id="4" name="TextBox 3"/>
          <p:cNvSpPr txBox="1"/>
          <p:nvPr/>
        </p:nvSpPr>
        <p:spPr>
          <a:xfrm>
            <a:off x="107504" y="6491621"/>
            <a:ext cx="2592376" cy="246221"/>
          </a:xfrm>
          <a:prstGeom prst="rect">
            <a:avLst/>
          </a:prstGeom>
          <a:noFill/>
        </p:spPr>
        <p:txBody>
          <a:bodyPr wrap="none" rtlCol="0">
            <a:spAutoFit/>
          </a:bodyPr>
          <a:lstStyle/>
          <a:p>
            <a:r>
              <a:rPr lang="en-US" sz="1000" dirty="0" smtClean="0"/>
              <a:t>Source: UNF Proposals for 2015 and 2016</a:t>
            </a:r>
            <a:endParaRPr lang="en-US" sz="1000" dirty="0"/>
          </a:p>
        </p:txBody>
      </p:sp>
    </p:spTree>
    <p:extLst>
      <p:ext uri="{BB962C8B-B14F-4D97-AF65-F5344CB8AC3E}">
        <p14:creationId xmlns:p14="http://schemas.microsoft.com/office/powerpoint/2010/main" val="387149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2" cstate="print">
            <a:extLst>
              <a:ext uri="{28A0092B-C50C-407E-A947-70E740481C1C}">
                <a14:useLocalDpi xmlns:a14="http://schemas.microsoft.com/office/drawing/2010/main" val="0"/>
              </a:ext>
            </a:extLst>
          </a:blip>
          <a:srcRect l="3987" t="5977" r="3987" b="5977"/>
          <a:stretch/>
        </p:blipFill>
        <p:spPr>
          <a:xfrm>
            <a:off x="531174" y="620687"/>
            <a:ext cx="7425202" cy="5560645"/>
          </a:xfrm>
          <a:prstGeom prst="rect">
            <a:avLst/>
          </a:prstGeom>
        </p:spPr>
      </p:pic>
      <p:sp>
        <p:nvSpPr>
          <p:cNvPr id="2" name="Title 1"/>
          <p:cNvSpPr>
            <a:spLocks noGrp="1"/>
          </p:cNvSpPr>
          <p:nvPr>
            <p:ph type="title"/>
          </p:nvPr>
        </p:nvSpPr>
        <p:spPr>
          <a:xfrm>
            <a:off x="76200" y="116632"/>
            <a:ext cx="8991600" cy="1143000"/>
          </a:xfrm>
          <a:effectLst>
            <a:outerShdw dist="17961" dir="2700000" algn="ctr" rotWithShape="0">
              <a:srgbClr val="96CCEE"/>
            </a:outerShdw>
          </a:effectLst>
        </p:spPr>
        <p:txBody>
          <a:bodyPr lIns="91424" tIns="45712" rIns="91424" bIns="45712" rtlCol="0">
            <a:noAutofit/>
          </a:bodyPr>
          <a:lstStyle/>
          <a:p>
            <a:pPr fontAlgn="base">
              <a:spcAft>
                <a:spcPct val="0"/>
              </a:spcAft>
              <a:defRPr/>
            </a:pPr>
            <a:r>
              <a:rPr lang="en-ZW" sz="3200" dirty="0">
                <a:solidFill>
                  <a:srgbClr val="0070C0"/>
                </a:solidFill>
                <a:latin typeface="Calibri" panose="020F0502020204030204" pitchFamily="34" charset="0"/>
                <a:ea typeface="+mn-ea"/>
                <a:cs typeface="Calibri" panose="020F0502020204030204" pitchFamily="34" charset="0"/>
              </a:rPr>
              <a:t>MCV2 introduction into routine EPI in (region) 2015-2016</a:t>
            </a:r>
          </a:p>
        </p:txBody>
      </p:sp>
      <p:sp>
        <p:nvSpPr>
          <p:cNvPr id="20483" name="TextBox 2"/>
          <p:cNvSpPr txBox="1">
            <a:spLocks noChangeArrowheads="1"/>
          </p:cNvSpPr>
          <p:nvPr/>
        </p:nvSpPr>
        <p:spPr bwMode="auto">
          <a:xfrm>
            <a:off x="755650" y="6305550"/>
            <a:ext cx="6671635" cy="400110"/>
          </a:xfrm>
          <a:prstGeom prst="rect">
            <a:avLst/>
          </a:prstGeom>
          <a:solidFill>
            <a:srgbClr val="66FF99"/>
          </a:solidFill>
          <a:ln w="9525">
            <a:noFill/>
            <a:miter lim="800000"/>
            <a:headEnd/>
            <a:tailEnd/>
          </a:ln>
        </p:spPr>
        <p:txBody>
          <a:bodyPr wrap="none">
            <a:spAutoFit/>
          </a:bodyPr>
          <a:lstStyle/>
          <a:p>
            <a:r>
              <a:rPr lang="en-ZW" sz="2000" b="1" dirty="0" smtClean="0">
                <a:latin typeface="Calibri" pitchFamily="34" charset="0"/>
              </a:rPr>
              <a:t>All eleven countries have introduced </a:t>
            </a:r>
            <a:r>
              <a:rPr lang="en-ZW" sz="2000" b="1" dirty="0">
                <a:latin typeface="Calibri" pitchFamily="34" charset="0"/>
              </a:rPr>
              <a:t>MCV2 by </a:t>
            </a:r>
            <a:r>
              <a:rPr lang="en-ZW" sz="2000" b="1" dirty="0" smtClean="0">
                <a:latin typeface="Calibri" pitchFamily="34" charset="0"/>
              </a:rPr>
              <a:t>February 2016</a:t>
            </a:r>
            <a:endParaRPr lang="en-ZW" sz="2000" b="1" dirty="0">
              <a:latin typeface="Calibri"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519422145"/>
              </p:ext>
            </p:extLst>
          </p:nvPr>
        </p:nvGraphicFramePr>
        <p:xfrm>
          <a:off x="6372200" y="1484784"/>
          <a:ext cx="2376264" cy="2448276"/>
        </p:xfrm>
        <a:graphic>
          <a:graphicData uri="http://schemas.openxmlformats.org/drawingml/2006/table">
            <a:tbl>
              <a:tblPr>
                <a:tableStyleId>{5C22544A-7EE6-4342-B048-85BDC9FD1C3A}</a:tableStyleId>
              </a:tblPr>
              <a:tblGrid>
                <a:gridCol w="976039"/>
                <a:gridCol w="1400225"/>
              </a:tblGrid>
              <a:tr h="204023">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tc>
                <a:tc>
                  <a:txBody>
                    <a:bodyPr/>
                    <a:lstStyle/>
                    <a:p>
                      <a:pPr algn="l" fontAlgn="b"/>
                      <a:r>
                        <a:rPr lang="en-US" sz="1100" b="1" u="none" strike="noStrike" dirty="0">
                          <a:effectLst/>
                        </a:rPr>
                        <a:t>MCV-2 intro date</a:t>
                      </a:r>
                      <a:endParaRPr lang="en-US" sz="1100" b="1" i="0" u="none" strike="noStrike" dirty="0">
                        <a:solidFill>
                          <a:srgbClr val="000000"/>
                        </a:solidFill>
                        <a:effectLst/>
                        <a:latin typeface="Calibri"/>
                      </a:endParaRPr>
                    </a:p>
                  </a:txBody>
                  <a:tcPr marL="0" marR="0" marT="0" marB="0" anchor="b"/>
                </a:tc>
              </a:tr>
              <a:tr h="204023">
                <a:tc>
                  <a:txBody>
                    <a:bodyPr/>
                    <a:lstStyle/>
                    <a:p>
                      <a:pPr algn="l" fontAlgn="ctr"/>
                      <a:r>
                        <a:rPr lang="en-US" sz="1100" u="none" strike="noStrike">
                          <a:effectLst/>
                        </a:rPr>
                        <a:t>Bangladesh</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dirty="0">
                          <a:effectLst/>
                        </a:rPr>
                        <a:t>2012</a:t>
                      </a:r>
                      <a:endParaRPr lang="en-US" sz="1100" b="0" i="0" u="none" strike="noStrike" dirty="0">
                        <a:solidFill>
                          <a:srgbClr val="000000"/>
                        </a:solidFill>
                        <a:effectLst/>
                        <a:latin typeface="Calibri"/>
                      </a:endParaRPr>
                    </a:p>
                  </a:txBody>
                  <a:tcPr marL="0" marR="0" marT="0" marB="0" anchor="ctr"/>
                </a:tc>
              </a:tr>
              <a:tr h="204023">
                <a:tc>
                  <a:txBody>
                    <a:bodyPr/>
                    <a:lstStyle/>
                    <a:p>
                      <a:pPr algn="l" fontAlgn="ctr"/>
                      <a:r>
                        <a:rPr lang="en-US" sz="1100" u="none" strike="noStrike">
                          <a:effectLst/>
                        </a:rPr>
                        <a:t>Bhutan</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2006</a:t>
                      </a:r>
                      <a:endParaRPr lang="en-US" sz="1100" b="0" i="0" u="none" strike="noStrike">
                        <a:solidFill>
                          <a:srgbClr val="000000"/>
                        </a:solidFill>
                        <a:effectLst/>
                        <a:latin typeface="Calibri"/>
                      </a:endParaRPr>
                    </a:p>
                  </a:txBody>
                  <a:tcPr marL="0" marR="0" marT="0" marB="0" anchor="ctr"/>
                </a:tc>
              </a:tr>
              <a:tr h="204023">
                <a:tc>
                  <a:txBody>
                    <a:bodyPr/>
                    <a:lstStyle/>
                    <a:p>
                      <a:pPr algn="l" fontAlgn="ctr"/>
                      <a:r>
                        <a:rPr lang="en-US" sz="1100" u="none" strike="noStrike">
                          <a:effectLst/>
                        </a:rPr>
                        <a:t>DPRK</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2008</a:t>
                      </a:r>
                      <a:endParaRPr lang="en-US" sz="1100" b="0" i="0" u="none" strike="noStrike">
                        <a:solidFill>
                          <a:srgbClr val="000000"/>
                        </a:solidFill>
                        <a:effectLst/>
                        <a:latin typeface="Calibri"/>
                      </a:endParaRPr>
                    </a:p>
                  </a:txBody>
                  <a:tcPr marL="0" marR="0" marT="0" marB="0" anchor="ctr"/>
                </a:tc>
              </a:tr>
              <a:tr h="204023">
                <a:tc>
                  <a:txBody>
                    <a:bodyPr/>
                    <a:lstStyle/>
                    <a:p>
                      <a:pPr algn="l" fontAlgn="ctr"/>
                      <a:r>
                        <a:rPr lang="en-US" sz="1100" u="none" strike="noStrike">
                          <a:effectLst/>
                        </a:rPr>
                        <a:t>India</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2010</a:t>
                      </a:r>
                      <a:endParaRPr lang="en-US" sz="1100" b="0" i="0" u="none" strike="noStrike">
                        <a:solidFill>
                          <a:srgbClr val="000000"/>
                        </a:solidFill>
                        <a:effectLst/>
                        <a:latin typeface="Calibri"/>
                      </a:endParaRPr>
                    </a:p>
                  </a:txBody>
                  <a:tcPr marL="0" marR="0" marT="0" marB="0" anchor="ctr"/>
                </a:tc>
              </a:tr>
              <a:tr h="204023">
                <a:tc>
                  <a:txBody>
                    <a:bodyPr/>
                    <a:lstStyle/>
                    <a:p>
                      <a:pPr algn="l" fontAlgn="ctr"/>
                      <a:r>
                        <a:rPr lang="en-US" sz="1100" u="none" strike="noStrike">
                          <a:effectLst/>
                        </a:rPr>
                        <a:t>Indonesia</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dirty="0">
                          <a:effectLst/>
                        </a:rPr>
                        <a:t>2004</a:t>
                      </a:r>
                      <a:endParaRPr lang="en-US" sz="1100" b="0" i="0" u="none" strike="noStrike" dirty="0">
                        <a:solidFill>
                          <a:srgbClr val="000000"/>
                        </a:solidFill>
                        <a:effectLst/>
                        <a:latin typeface="Calibri"/>
                      </a:endParaRPr>
                    </a:p>
                  </a:txBody>
                  <a:tcPr marL="0" marR="0" marT="0" marB="0" anchor="ctr"/>
                </a:tc>
              </a:tr>
              <a:tr h="204023">
                <a:tc>
                  <a:txBody>
                    <a:bodyPr/>
                    <a:lstStyle/>
                    <a:p>
                      <a:pPr algn="l" fontAlgn="ctr"/>
                      <a:r>
                        <a:rPr lang="en-US" sz="1100" u="none" strike="noStrike">
                          <a:effectLst/>
                        </a:rPr>
                        <a:t>Maldives</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2006</a:t>
                      </a:r>
                      <a:endParaRPr lang="en-US" sz="1100" b="0" i="0" u="none" strike="noStrike">
                        <a:solidFill>
                          <a:srgbClr val="000000"/>
                        </a:solidFill>
                        <a:effectLst/>
                        <a:latin typeface="Calibri"/>
                      </a:endParaRPr>
                    </a:p>
                  </a:txBody>
                  <a:tcPr marL="0" marR="0" marT="0" marB="0" anchor="ctr"/>
                </a:tc>
              </a:tr>
              <a:tr h="204023">
                <a:tc>
                  <a:txBody>
                    <a:bodyPr/>
                    <a:lstStyle/>
                    <a:p>
                      <a:pPr algn="l" fontAlgn="ctr"/>
                      <a:r>
                        <a:rPr lang="en-US" sz="1100" u="none" strike="noStrike">
                          <a:effectLst/>
                        </a:rPr>
                        <a:t>Myanmar</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2008</a:t>
                      </a:r>
                      <a:endParaRPr lang="en-US" sz="1100" b="0" i="0" u="none" strike="noStrike">
                        <a:solidFill>
                          <a:srgbClr val="000000"/>
                        </a:solidFill>
                        <a:effectLst/>
                        <a:latin typeface="Calibri"/>
                      </a:endParaRPr>
                    </a:p>
                  </a:txBody>
                  <a:tcPr marL="0" marR="0" marT="0" marB="0" anchor="ctr"/>
                </a:tc>
              </a:tr>
              <a:tr h="204023">
                <a:tc>
                  <a:txBody>
                    <a:bodyPr/>
                    <a:lstStyle/>
                    <a:p>
                      <a:pPr algn="l" fontAlgn="ctr"/>
                      <a:r>
                        <a:rPr lang="en-US" sz="1100" u="none" strike="noStrike">
                          <a:effectLst/>
                        </a:rPr>
                        <a:t>Nepal</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2015</a:t>
                      </a:r>
                      <a:endParaRPr lang="en-US" sz="1100" b="0" i="0" u="none" strike="noStrike">
                        <a:solidFill>
                          <a:srgbClr val="000000"/>
                        </a:solidFill>
                        <a:effectLst/>
                        <a:latin typeface="Calibri"/>
                      </a:endParaRPr>
                    </a:p>
                  </a:txBody>
                  <a:tcPr marL="0" marR="0" marT="0" marB="0" anchor="ctr"/>
                </a:tc>
              </a:tr>
              <a:tr h="204023">
                <a:tc>
                  <a:txBody>
                    <a:bodyPr/>
                    <a:lstStyle/>
                    <a:p>
                      <a:pPr algn="l" fontAlgn="ctr"/>
                      <a:r>
                        <a:rPr lang="en-US" sz="1100" u="none" strike="noStrike">
                          <a:effectLst/>
                        </a:rPr>
                        <a:t>Sri Lanka</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1996</a:t>
                      </a:r>
                      <a:endParaRPr lang="en-US" sz="1100" b="0" i="0" u="none" strike="noStrike">
                        <a:solidFill>
                          <a:srgbClr val="000000"/>
                        </a:solidFill>
                        <a:effectLst/>
                        <a:latin typeface="Calibri"/>
                      </a:endParaRPr>
                    </a:p>
                  </a:txBody>
                  <a:tcPr marL="0" marR="0" marT="0" marB="0" anchor="ctr"/>
                </a:tc>
              </a:tr>
              <a:tr h="204023">
                <a:tc>
                  <a:txBody>
                    <a:bodyPr/>
                    <a:lstStyle/>
                    <a:p>
                      <a:pPr algn="l" fontAlgn="ctr"/>
                      <a:r>
                        <a:rPr lang="en-US" sz="1100" u="none" strike="noStrike">
                          <a:effectLst/>
                        </a:rPr>
                        <a:t>Thailand</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1996</a:t>
                      </a:r>
                      <a:endParaRPr lang="en-US" sz="1100" b="0" i="0" u="none" strike="noStrike">
                        <a:solidFill>
                          <a:srgbClr val="000000"/>
                        </a:solidFill>
                        <a:effectLst/>
                        <a:latin typeface="Calibri"/>
                      </a:endParaRPr>
                    </a:p>
                  </a:txBody>
                  <a:tcPr marL="0" marR="0" marT="0" marB="0" anchor="ctr"/>
                </a:tc>
              </a:tr>
              <a:tr h="204023">
                <a:tc>
                  <a:txBody>
                    <a:bodyPr/>
                    <a:lstStyle/>
                    <a:p>
                      <a:pPr algn="l" fontAlgn="ctr"/>
                      <a:r>
                        <a:rPr lang="en-US" sz="1100" u="none" strike="noStrike">
                          <a:effectLst/>
                        </a:rPr>
                        <a:t>Timor Leste</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dirty="0" smtClean="0">
                          <a:effectLst/>
                        </a:rPr>
                        <a:t>2016</a:t>
                      </a:r>
                      <a:endParaRPr lang="en-US" sz="1100" b="0" i="0" u="none" strike="noStrike" dirty="0">
                        <a:solidFill>
                          <a:srgbClr val="000000"/>
                        </a:solidFill>
                        <a:effectLst/>
                        <a:latin typeface="Calibri"/>
                      </a:endParaRPr>
                    </a:p>
                  </a:txBody>
                  <a:tcPr marL="0" marR="0" marT="0" marB="0" anchor="ctr"/>
                </a:tc>
              </a:tr>
            </a:tbl>
          </a:graphicData>
        </a:graphic>
      </p:graphicFrame>
      <p:sp>
        <p:nvSpPr>
          <p:cNvPr id="21" name="AutoShape 20"/>
          <p:cNvSpPr>
            <a:spLocks noChangeAspect="1" noChangeArrowheads="1" noTextEdit="1"/>
          </p:cNvSpPr>
          <p:nvPr/>
        </p:nvSpPr>
        <p:spPr bwMode="auto">
          <a:xfrm>
            <a:off x="531813" y="5373688"/>
            <a:ext cx="288131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22"/>
          <p:cNvSpPr>
            <a:spLocks noChangeArrowheads="1"/>
          </p:cNvSpPr>
          <p:nvPr/>
        </p:nvSpPr>
        <p:spPr bwMode="auto">
          <a:xfrm>
            <a:off x="544513" y="5735638"/>
            <a:ext cx="263525" cy="131763"/>
          </a:xfrm>
          <a:prstGeom prst="rect">
            <a:avLst/>
          </a:prstGeom>
          <a:solidFill>
            <a:srgbClr val="FCAB92"/>
          </a:solidFill>
          <a:ln w="3">
            <a:solidFill>
              <a:srgbClr val="6E6E6E"/>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3" name="Rectangle 23"/>
          <p:cNvSpPr>
            <a:spLocks noChangeArrowheads="1"/>
          </p:cNvSpPr>
          <p:nvPr/>
        </p:nvSpPr>
        <p:spPr bwMode="auto">
          <a:xfrm>
            <a:off x="854075" y="5751513"/>
            <a:ext cx="111839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sz="800" dirty="0" smtClean="0">
                <a:solidFill>
                  <a:srgbClr val="000000"/>
                </a:solidFill>
                <a:latin typeface="Arial" pitchFamily="34" charset="0"/>
                <a:cs typeface="Arial" pitchFamily="34" charset="0"/>
              </a:rPr>
              <a:t>Introduced after 2014</a:t>
            </a:r>
            <a:endParaRPr lang="en-US" sz="800" dirty="0">
              <a:solidFill>
                <a:srgbClr val="000000"/>
              </a:solidFill>
              <a:latin typeface="Arial" pitchFamily="34" charset="0"/>
              <a:cs typeface="Arial" pitchFamily="34" charset="0"/>
            </a:endParaRPr>
          </a:p>
        </p:txBody>
      </p:sp>
      <p:sp>
        <p:nvSpPr>
          <p:cNvPr id="24" name="Rectangle 24"/>
          <p:cNvSpPr>
            <a:spLocks noChangeArrowheads="1"/>
          </p:cNvSpPr>
          <p:nvPr/>
        </p:nvSpPr>
        <p:spPr bwMode="auto">
          <a:xfrm>
            <a:off x="544513" y="5373216"/>
            <a:ext cx="263525" cy="131763"/>
          </a:xfrm>
          <a:prstGeom prst="rect">
            <a:avLst/>
          </a:prstGeom>
          <a:solidFill>
            <a:srgbClr val="A8FFE8"/>
          </a:solidFill>
          <a:ln w="3">
            <a:solidFill>
              <a:srgbClr val="6E6E6E"/>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5" name="Rectangle 25"/>
          <p:cNvSpPr>
            <a:spLocks noChangeArrowheads="1"/>
          </p:cNvSpPr>
          <p:nvPr/>
        </p:nvSpPr>
        <p:spPr bwMode="auto">
          <a:xfrm>
            <a:off x="854075" y="5389091"/>
            <a:ext cx="1399422"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r>
              <a:rPr lang="en-US" sz="800" dirty="0"/>
              <a:t>MCV2 already in EPI schedule</a:t>
            </a:r>
          </a:p>
        </p:txBody>
      </p:sp>
      <p:sp>
        <p:nvSpPr>
          <p:cNvPr id="26" name="Rectangle 26"/>
          <p:cNvSpPr>
            <a:spLocks noChangeArrowheads="1"/>
          </p:cNvSpPr>
          <p:nvPr/>
        </p:nvSpPr>
        <p:spPr bwMode="auto">
          <a:xfrm>
            <a:off x="544513" y="5568692"/>
            <a:ext cx="263525" cy="131763"/>
          </a:xfrm>
          <a:prstGeom prst="rect">
            <a:avLst/>
          </a:prstGeom>
          <a:solidFill>
            <a:srgbClr val="FFFFBE"/>
          </a:solidFill>
          <a:ln w="3">
            <a:solidFill>
              <a:srgbClr val="6E6E6E"/>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7" name="Rectangle 27"/>
          <p:cNvSpPr>
            <a:spLocks noChangeArrowheads="1"/>
          </p:cNvSpPr>
          <p:nvPr/>
        </p:nvSpPr>
        <p:spPr bwMode="auto">
          <a:xfrm>
            <a:off x="854075" y="5584567"/>
            <a:ext cx="1041952"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r>
              <a:rPr lang="en-US" sz="800" dirty="0"/>
              <a:t>Introduced </a:t>
            </a:r>
            <a:r>
              <a:rPr lang="en-US" sz="800" dirty="0" smtClean="0"/>
              <a:t>2007-2014</a:t>
            </a:r>
            <a:r>
              <a:rPr lang="en-US" sz="800" dirty="0" smtClean="0">
                <a:solidFill>
                  <a:srgbClr val="000000"/>
                </a:solidFill>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838904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4126" t="6590" r="4126" b="6590"/>
          <a:stretch/>
        </p:blipFill>
        <p:spPr>
          <a:xfrm>
            <a:off x="559544" y="612555"/>
            <a:ext cx="7426800" cy="5594789"/>
          </a:xfrm>
          <a:prstGeom prst="rect">
            <a:avLst/>
          </a:prstGeom>
        </p:spPr>
      </p:pic>
      <p:sp>
        <p:nvSpPr>
          <p:cNvPr id="2" name="Title 1"/>
          <p:cNvSpPr>
            <a:spLocks noGrp="1"/>
          </p:cNvSpPr>
          <p:nvPr>
            <p:ph type="title"/>
          </p:nvPr>
        </p:nvSpPr>
        <p:spPr>
          <a:xfrm>
            <a:off x="76200" y="125760"/>
            <a:ext cx="8991600" cy="1143000"/>
          </a:xfrm>
          <a:effectLst>
            <a:outerShdw dist="17961" dir="2700000" algn="ctr" rotWithShape="0">
              <a:srgbClr val="96CCEE"/>
            </a:outerShdw>
          </a:effectLst>
        </p:spPr>
        <p:txBody>
          <a:bodyPr lIns="91424" tIns="45712" rIns="91424" bIns="45712" rtlCol="0">
            <a:noAutofit/>
          </a:bodyPr>
          <a:lstStyle/>
          <a:p>
            <a:pPr fontAlgn="base">
              <a:spcAft>
                <a:spcPct val="0"/>
              </a:spcAft>
              <a:defRPr/>
            </a:pPr>
            <a:r>
              <a:rPr lang="en-ZW" sz="3200" dirty="0">
                <a:solidFill>
                  <a:srgbClr val="0070C0"/>
                </a:solidFill>
                <a:latin typeface="Calibri" panose="020F0502020204030204" pitchFamily="34" charset="0"/>
                <a:ea typeface="+mn-ea"/>
                <a:cs typeface="Calibri" panose="020F0502020204030204" pitchFamily="34" charset="0"/>
              </a:rPr>
              <a:t>Rubella-containing vaccine introduction in (region) 2015</a:t>
            </a:r>
          </a:p>
        </p:txBody>
      </p:sp>
      <p:sp>
        <p:nvSpPr>
          <p:cNvPr id="20483" name="TextBox 2"/>
          <p:cNvSpPr txBox="1">
            <a:spLocks noChangeArrowheads="1"/>
          </p:cNvSpPr>
          <p:nvPr/>
        </p:nvSpPr>
        <p:spPr bwMode="auto">
          <a:xfrm>
            <a:off x="755650" y="6305550"/>
            <a:ext cx="6632650" cy="400110"/>
          </a:xfrm>
          <a:prstGeom prst="rect">
            <a:avLst/>
          </a:prstGeom>
          <a:solidFill>
            <a:srgbClr val="66FF99"/>
          </a:solidFill>
          <a:ln w="9525">
            <a:noFill/>
            <a:miter lim="800000"/>
            <a:headEnd/>
            <a:tailEnd/>
          </a:ln>
        </p:spPr>
        <p:txBody>
          <a:bodyPr wrap="none">
            <a:spAutoFit/>
          </a:bodyPr>
          <a:lstStyle/>
          <a:p>
            <a:pPr marL="285750" indent="-285750">
              <a:buFont typeface="Arial" charset="0"/>
              <a:buChar char="•"/>
            </a:pPr>
            <a:r>
              <a:rPr lang="en-ZW" sz="2000" b="1" dirty="0" smtClean="0">
                <a:latin typeface="Calibri" pitchFamily="34" charset="0"/>
              </a:rPr>
              <a:t>All countries </a:t>
            </a:r>
            <a:r>
              <a:rPr lang="en-ZW" sz="2000" b="1" dirty="0">
                <a:latin typeface="Calibri" pitchFamily="34" charset="0"/>
              </a:rPr>
              <a:t>are expected to introduce </a:t>
            </a:r>
            <a:r>
              <a:rPr lang="en-ZW" sz="2000" b="1" dirty="0" smtClean="0">
                <a:latin typeface="Calibri" pitchFamily="34" charset="0"/>
              </a:rPr>
              <a:t>RCV </a:t>
            </a:r>
            <a:r>
              <a:rPr lang="en-ZW" sz="2000" b="1" dirty="0">
                <a:latin typeface="Calibri" pitchFamily="34" charset="0"/>
              </a:rPr>
              <a:t>by end </a:t>
            </a:r>
            <a:r>
              <a:rPr lang="en-ZW" sz="2000" b="1" dirty="0" smtClean="0">
                <a:latin typeface="Calibri" pitchFamily="34" charset="0"/>
              </a:rPr>
              <a:t>2018.</a:t>
            </a:r>
            <a:endParaRPr lang="en-ZW" sz="2000" b="1" dirty="0">
              <a:latin typeface="Calibri"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232962719"/>
              </p:ext>
            </p:extLst>
          </p:nvPr>
        </p:nvGraphicFramePr>
        <p:xfrm>
          <a:off x="6444208" y="1484784"/>
          <a:ext cx="2400300" cy="2263140"/>
        </p:xfrm>
        <a:graphic>
          <a:graphicData uri="http://schemas.openxmlformats.org/drawingml/2006/table">
            <a:tbl>
              <a:tblPr>
                <a:tableStyleId>{5C22544A-7EE6-4342-B048-85BDC9FD1C3A}</a:tableStyleId>
              </a:tblPr>
              <a:tblGrid>
                <a:gridCol w="751481"/>
                <a:gridCol w="1078074"/>
                <a:gridCol w="570745"/>
              </a:tblGrid>
              <a:tr h="190500">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tc>
                <a:tc>
                  <a:txBody>
                    <a:bodyPr/>
                    <a:lstStyle/>
                    <a:p>
                      <a:pPr algn="l" fontAlgn="b"/>
                      <a:r>
                        <a:rPr lang="en-US" sz="1100" b="1" u="none" strike="noStrike" dirty="0" smtClean="0">
                          <a:effectLst/>
                        </a:rPr>
                        <a:t>RCV-2 </a:t>
                      </a:r>
                      <a:r>
                        <a:rPr lang="en-US" sz="1100" b="1" u="none" strike="noStrike" dirty="0">
                          <a:effectLst/>
                        </a:rPr>
                        <a:t>intro date</a:t>
                      </a:r>
                      <a:endParaRPr lang="en-US" sz="1100" b="1" i="0" u="none" strike="noStrike" dirty="0">
                        <a:solidFill>
                          <a:srgbClr val="000000"/>
                        </a:solidFill>
                        <a:effectLst/>
                        <a:latin typeface="Calibri"/>
                      </a:endParaRPr>
                    </a:p>
                  </a:txBody>
                  <a:tcPr marL="0" marR="0" marT="0" marB="0" anchor="b"/>
                </a:tc>
                <a:tc>
                  <a:txBody>
                    <a:bodyPr/>
                    <a:lstStyle/>
                    <a:p>
                      <a:pPr algn="l" fontAlgn="b"/>
                      <a:r>
                        <a:rPr lang="en-US" sz="1100" b="1" u="none" strike="noStrike" dirty="0">
                          <a:effectLst/>
                        </a:rPr>
                        <a:t>Remarks</a:t>
                      </a:r>
                      <a:endParaRPr lang="en-US" sz="1100" b="1" i="0" u="none" strike="noStrike" dirty="0">
                        <a:solidFill>
                          <a:srgbClr val="000000"/>
                        </a:solidFill>
                        <a:effectLst/>
                        <a:latin typeface="Calibri"/>
                      </a:endParaRPr>
                    </a:p>
                  </a:txBody>
                  <a:tcPr marL="0" marR="0" marT="0" marB="0" anchor="b"/>
                </a:tc>
              </a:tr>
              <a:tr h="190500">
                <a:tc>
                  <a:txBody>
                    <a:bodyPr/>
                    <a:lstStyle/>
                    <a:p>
                      <a:pPr algn="l" fontAlgn="ctr"/>
                      <a:r>
                        <a:rPr lang="en-US" sz="1100" u="none" strike="noStrike">
                          <a:effectLst/>
                        </a:rPr>
                        <a:t>Bangladesh</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2012</a:t>
                      </a:r>
                      <a:endParaRPr lang="en-US" sz="1100" b="0" i="0" u="none" strike="noStrike">
                        <a:solidFill>
                          <a:srgbClr val="000000"/>
                        </a:solidFill>
                        <a:effectLst/>
                        <a:latin typeface="Calibri"/>
                      </a:endParaRPr>
                    </a:p>
                  </a:txBody>
                  <a:tcPr marL="0" marR="0" marT="0" marB="0" anchor="ct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r>
              <a:tr h="190500">
                <a:tc>
                  <a:txBody>
                    <a:bodyPr/>
                    <a:lstStyle/>
                    <a:p>
                      <a:pPr algn="l" fontAlgn="ctr"/>
                      <a:r>
                        <a:rPr lang="en-US" sz="1100" u="none" strike="noStrike">
                          <a:effectLst/>
                        </a:rPr>
                        <a:t>Bhutan</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2006</a:t>
                      </a:r>
                      <a:endParaRPr lang="en-US" sz="1100" b="0" i="0" u="none" strike="noStrike">
                        <a:solidFill>
                          <a:srgbClr val="000000"/>
                        </a:solidFill>
                        <a:effectLst/>
                        <a:latin typeface="Calibri"/>
                      </a:endParaRPr>
                    </a:p>
                  </a:txBody>
                  <a:tcPr marL="0" marR="0" marT="0" marB="0" anchor="ct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r>
              <a:tr h="148580">
                <a:tc>
                  <a:txBody>
                    <a:bodyPr/>
                    <a:lstStyle/>
                    <a:p>
                      <a:pPr algn="l" fontAlgn="ctr"/>
                      <a:r>
                        <a:rPr lang="en-US" sz="1100" u="none" strike="noStrike">
                          <a:effectLst/>
                        </a:rPr>
                        <a:t>DPRK</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N</a:t>
                      </a:r>
                      <a:endParaRPr lang="en-US" sz="1100" b="0" i="0" u="none" strike="noStrike">
                        <a:solidFill>
                          <a:srgbClr val="000000"/>
                        </a:solidFill>
                        <a:effectLst/>
                        <a:latin typeface="Calibri"/>
                      </a:endParaRPr>
                    </a:p>
                  </a:txBody>
                  <a:tcPr marL="0" marR="0" marT="0" marB="0" anchor="ctr"/>
                </a:tc>
                <a:tc>
                  <a:txBody>
                    <a:bodyPr/>
                    <a:lstStyle/>
                    <a:p>
                      <a:pPr algn="r" fontAlgn="b"/>
                      <a:r>
                        <a:rPr lang="en-US" sz="1100" b="0" i="0" u="none" strike="noStrike" dirty="0" smtClean="0">
                          <a:solidFill>
                            <a:srgbClr val="000000"/>
                          </a:solidFill>
                          <a:effectLst/>
                          <a:latin typeface="Calibri"/>
                        </a:rPr>
                        <a:t>       2017</a:t>
                      </a:r>
                      <a:endParaRPr lang="en-US" sz="1100" b="0" i="0" u="none" strike="noStrike" dirty="0">
                        <a:solidFill>
                          <a:srgbClr val="000000"/>
                        </a:solidFill>
                        <a:effectLst/>
                        <a:latin typeface="Calibri"/>
                      </a:endParaRPr>
                    </a:p>
                  </a:txBody>
                  <a:tcPr marL="0" marR="0" marT="0" marB="0" anchor="b"/>
                </a:tc>
              </a:tr>
              <a:tr h="190500">
                <a:tc>
                  <a:txBody>
                    <a:bodyPr/>
                    <a:lstStyle/>
                    <a:p>
                      <a:pPr algn="l" fontAlgn="ctr"/>
                      <a:r>
                        <a:rPr lang="en-US" sz="1100" u="none" strike="noStrike">
                          <a:effectLst/>
                        </a:rPr>
                        <a:t>India</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N</a:t>
                      </a:r>
                      <a:endParaRPr lang="en-US" sz="1100" b="0" i="0" u="none" strike="noStrike">
                        <a:solidFill>
                          <a:srgbClr val="000000"/>
                        </a:solidFill>
                        <a:effectLst/>
                        <a:latin typeface="Calibri"/>
                      </a:endParaRPr>
                    </a:p>
                  </a:txBody>
                  <a:tcPr marL="0" marR="0" marT="0" marB="0" anchor="ctr"/>
                </a:tc>
                <a:tc>
                  <a:txBody>
                    <a:bodyPr/>
                    <a:lstStyle/>
                    <a:p>
                      <a:pPr algn="r" fontAlgn="b"/>
                      <a:r>
                        <a:rPr lang="en-US" sz="1100" u="none" strike="noStrike" dirty="0" smtClean="0">
                          <a:effectLst/>
                        </a:rPr>
                        <a:t>2017</a:t>
                      </a:r>
                      <a:endParaRPr lang="en-US" sz="1100" b="0" i="0" u="none" strike="noStrike" dirty="0">
                        <a:solidFill>
                          <a:srgbClr val="000000"/>
                        </a:solidFill>
                        <a:effectLst/>
                        <a:latin typeface="Calibri"/>
                      </a:endParaRPr>
                    </a:p>
                  </a:txBody>
                  <a:tcPr marL="0" marR="0" marT="0" marB="0" anchor="b"/>
                </a:tc>
              </a:tr>
              <a:tr h="190500">
                <a:tc>
                  <a:txBody>
                    <a:bodyPr/>
                    <a:lstStyle/>
                    <a:p>
                      <a:pPr algn="l" fontAlgn="ctr"/>
                      <a:r>
                        <a:rPr lang="en-US" sz="1100" u="none" strike="noStrike">
                          <a:effectLst/>
                        </a:rPr>
                        <a:t>Indonesia</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N</a:t>
                      </a:r>
                      <a:endParaRPr lang="en-US" sz="1100" b="0" i="0" u="none" strike="noStrike">
                        <a:solidFill>
                          <a:srgbClr val="000000"/>
                        </a:solidFill>
                        <a:effectLst/>
                        <a:latin typeface="Calibri"/>
                      </a:endParaRPr>
                    </a:p>
                  </a:txBody>
                  <a:tcPr marL="0" marR="0" marT="0" marB="0" anchor="ctr"/>
                </a:tc>
                <a:tc>
                  <a:txBody>
                    <a:bodyPr/>
                    <a:lstStyle/>
                    <a:p>
                      <a:pPr algn="r" fontAlgn="b"/>
                      <a:r>
                        <a:rPr lang="en-US" sz="1100" u="none" strike="noStrike" dirty="0" smtClean="0">
                          <a:effectLst/>
                        </a:rPr>
                        <a:t>2017</a:t>
                      </a:r>
                      <a:endParaRPr lang="en-US" sz="1100" b="0" i="0" u="none" strike="noStrike" dirty="0">
                        <a:solidFill>
                          <a:srgbClr val="000000"/>
                        </a:solidFill>
                        <a:effectLst/>
                        <a:latin typeface="Calibri"/>
                      </a:endParaRPr>
                    </a:p>
                  </a:txBody>
                  <a:tcPr marL="0" marR="0" marT="0" marB="0" anchor="b"/>
                </a:tc>
              </a:tr>
              <a:tr h="190500">
                <a:tc>
                  <a:txBody>
                    <a:bodyPr/>
                    <a:lstStyle/>
                    <a:p>
                      <a:pPr algn="l" fontAlgn="ctr"/>
                      <a:r>
                        <a:rPr lang="en-US" sz="1100" u="none" strike="noStrike">
                          <a:effectLst/>
                        </a:rPr>
                        <a:t>Maldives</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2006</a:t>
                      </a:r>
                      <a:endParaRPr lang="en-US" sz="1100" b="0" i="0" u="none" strike="noStrike">
                        <a:solidFill>
                          <a:srgbClr val="000000"/>
                        </a:solidFill>
                        <a:effectLst/>
                        <a:latin typeface="Calibri"/>
                      </a:endParaRPr>
                    </a:p>
                  </a:txBody>
                  <a:tcPr marL="0" marR="0" marT="0" marB="0" anchor="ct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r>
              <a:tr h="190500">
                <a:tc>
                  <a:txBody>
                    <a:bodyPr/>
                    <a:lstStyle/>
                    <a:p>
                      <a:pPr algn="l" fontAlgn="ctr"/>
                      <a:r>
                        <a:rPr lang="en-US" sz="1100" u="none" strike="noStrike">
                          <a:effectLst/>
                        </a:rPr>
                        <a:t>Myanmar</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2015</a:t>
                      </a:r>
                      <a:endParaRPr lang="en-US" sz="1100" b="0" i="0" u="none" strike="noStrike">
                        <a:solidFill>
                          <a:srgbClr val="000000"/>
                        </a:solidFill>
                        <a:effectLst/>
                        <a:latin typeface="Calibri"/>
                      </a:endParaRPr>
                    </a:p>
                  </a:txBody>
                  <a:tcPr marL="0" marR="0" marT="0" marB="0" anchor="ct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r>
              <a:tr h="190500">
                <a:tc>
                  <a:txBody>
                    <a:bodyPr/>
                    <a:lstStyle/>
                    <a:p>
                      <a:pPr algn="l" fontAlgn="ctr"/>
                      <a:r>
                        <a:rPr lang="en-US" sz="1100" u="none" strike="noStrike">
                          <a:effectLst/>
                        </a:rPr>
                        <a:t>Nepal</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2013</a:t>
                      </a:r>
                      <a:endParaRPr lang="en-US" sz="1100" b="0" i="0" u="none" strike="noStrike">
                        <a:solidFill>
                          <a:srgbClr val="000000"/>
                        </a:solidFill>
                        <a:effectLst/>
                        <a:latin typeface="Calibri"/>
                      </a:endParaRPr>
                    </a:p>
                  </a:txBody>
                  <a:tcPr marL="0" marR="0" marT="0" marB="0" anchor="ctr"/>
                </a:tc>
                <a:tc>
                  <a:txBody>
                    <a:bodyPr/>
                    <a:lstStyle/>
                    <a:p>
                      <a:pPr algn="l" fontAlgn="b"/>
                      <a:r>
                        <a:rPr lang="en-US" sz="1100" u="none" strike="noStrike" dirty="0">
                          <a:effectLst/>
                        </a:rPr>
                        <a:t> </a:t>
                      </a:r>
                      <a:endParaRPr lang="en-US" sz="1100" u="none" strike="noStrike" dirty="0" smtClean="0">
                        <a:effectLst/>
                      </a:endParaRPr>
                    </a:p>
                  </a:txBody>
                  <a:tcPr marL="0" marR="0" marT="0" marB="0" anchor="b"/>
                </a:tc>
              </a:tr>
              <a:tr h="190500">
                <a:tc>
                  <a:txBody>
                    <a:bodyPr/>
                    <a:lstStyle/>
                    <a:p>
                      <a:pPr algn="l" fontAlgn="ctr"/>
                      <a:r>
                        <a:rPr lang="en-US" sz="1100" u="none" strike="noStrike">
                          <a:effectLst/>
                        </a:rPr>
                        <a:t>Sri Lanka</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1996</a:t>
                      </a:r>
                      <a:endParaRPr lang="en-US" sz="1100" b="0" i="0" u="none" strike="noStrike">
                        <a:solidFill>
                          <a:srgbClr val="000000"/>
                        </a:solidFill>
                        <a:effectLst/>
                        <a:latin typeface="Calibri"/>
                      </a:endParaRPr>
                    </a:p>
                  </a:txBody>
                  <a:tcPr marL="0" marR="0" marT="0" marB="0" anchor="ct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r>
              <a:tr h="190500">
                <a:tc>
                  <a:txBody>
                    <a:bodyPr/>
                    <a:lstStyle/>
                    <a:p>
                      <a:pPr algn="l" fontAlgn="ctr"/>
                      <a:r>
                        <a:rPr lang="en-US" sz="1100" u="none" strike="noStrike">
                          <a:effectLst/>
                        </a:rPr>
                        <a:t>Thailand</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a:effectLst/>
                        </a:rPr>
                        <a:t>1993</a:t>
                      </a:r>
                      <a:endParaRPr lang="en-US" sz="1100" b="0" i="0" u="none" strike="noStrike">
                        <a:solidFill>
                          <a:srgbClr val="000000"/>
                        </a:solidFill>
                        <a:effectLst/>
                        <a:latin typeface="Calibri"/>
                      </a:endParaRPr>
                    </a:p>
                  </a:txBody>
                  <a:tcPr marL="0" marR="0" marT="0" marB="0" anchor="ct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r>
              <a:tr h="190500">
                <a:tc>
                  <a:txBody>
                    <a:bodyPr/>
                    <a:lstStyle/>
                    <a:p>
                      <a:pPr algn="l" fontAlgn="ctr"/>
                      <a:r>
                        <a:rPr lang="en-US" sz="1100" u="none" strike="noStrike">
                          <a:effectLst/>
                        </a:rPr>
                        <a:t>Timor Leste</a:t>
                      </a:r>
                      <a:endParaRPr lang="en-US" sz="1100" b="0" i="0" u="none" strike="noStrike">
                        <a:solidFill>
                          <a:srgbClr val="000000"/>
                        </a:solidFill>
                        <a:effectLst/>
                        <a:latin typeface="Calibri"/>
                      </a:endParaRPr>
                    </a:p>
                  </a:txBody>
                  <a:tcPr marL="0" marR="0" marT="0" marB="0" anchor="ctr"/>
                </a:tc>
                <a:tc>
                  <a:txBody>
                    <a:bodyPr/>
                    <a:lstStyle/>
                    <a:p>
                      <a:pPr algn="ctr" fontAlgn="ctr"/>
                      <a:r>
                        <a:rPr lang="en-US" sz="1100" u="none" strike="noStrike" dirty="0" smtClean="0">
                          <a:effectLst/>
                        </a:rPr>
                        <a:t>2016</a:t>
                      </a:r>
                      <a:endParaRPr lang="en-US" sz="1100" b="0" i="0" u="none" strike="noStrike" dirty="0">
                        <a:solidFill>
                          <a:srgbClr val="000000"/>
                        </a:solidFill>
                        <a:effectLst/>
                        <a:latin typeface="Calibri"/>
                      </a:endParaRPr>
                    </a:p>
                  </a:txBody>
                  <a:tcPr marL="0" marR="0" marT="0" marB="0" anchor="ctr"/>
                </a:tc>
                <a:tc>
                  <a:txBody>
                    <a:bodyPr/>
                    <a:lstStyle/>
                    <a:p>
                      <a:pPr algn="r" fontAlgn="b"/>
                      <a:r>
                        <a:rPr lang="en-US" sz="1100" u="none" strike="noStrike" dirty="0" smtClean="0">
                          <a:effectLst/>
                        </a:rPr>
                        <a:t>Feb-16</a:t>
                      </a:r>
                      <a:endParaRPr lang="en-US" sz="1100" b="0" i="0" u="none" strike="noStrike" dirty="0">
                        <a:solidFill>
                          <a:srgbClr val="000000"/>
                        </a:solidFill>
                        <a:effectLst/>
                        <a:latin typeface="Calibri"/>
                      </a:endParaRPr>
                    </a:p>
                  </a:txBody>
                  <a:tcPr marL="0" marR="0" marT="0" marB="0" anchor="b"/>
                </a:tc>
              </a:tr>
            </a:tbl>
          </a:graphicData>
        </a:graphic>
      </p:graphicFrame>
      <p:sp>
        <p:nvSpPr>
          <p:cNvPr id="7" name="AutoShape 5"/>
          <p:cNvSpPr>
            <a:spLocks noChangeAspect="1" noChangeArrowheads="1" noTextEdit="1"/>
          </p:cNvSpPr>
          <p:nvPr/>
        </p:nvSpPr>
        <p:spPr bwMode="auto">
          <a:xfrm>
            <a:off x="1258888" y="5300663"/>
            <a:ext cx="2309812" cy="67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7"/>
          <p:cNvSpPr>
            <a:spLocks noChangeArrowheads="1"/>
          </p:cNvSpPr>
          <p:nvPr/>
        </p:nvSpPr>
        <p:spPr bwMode="auto">
          <a:xfrm>
            <a:off x="1263650" y="5485606"/>
            <a:ext cx="266700" cy="133350"/>
          </a:xfrm>
          <a:prstGeom prst="rect">
            <a:avLst/>
          </a:prstGeom>
          <a:solidFill>
            <a:srgbClr val="FCAB92"/>
          </a:solidFill>
          <a:ln w="3">
            <a:solidFill>
              <a:srgbClr val="6E6E6E"/>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8"/>
          <p:cNvSpPr>
            <a:spLocks noChangeArrowheads="1"/>
          </p:cNvSpPr>
          <p:nvPr/>
        </p:nvSpPr>
        <p:spPr bwMode="auto">
          <a:xfrm>
            <a:off x="1576388" y="5501481"/>
            <a:ext cx="85760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Arial" pitchFamily="34" charset="0"/>
                <a:cs typeface="Arial" pitchFamily="34" charset="0"/>
              </a:rPr>
              <a:t>Introduced in 2015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9"/>
          <p:cNvSpPr>
            <a:spLocks noChangeArrowheads="1"/>
          </p:cNvSpPr>
          <p:nvPr/>
        </p:nvSpPr>
        <p:spPr bwMode="auto">
          <a:xfrm>
            <a:off x="1263650" y="5661025"/>
            <a:ext cx="266700" cy="133350"/>
          </a:xfrm>
          <a:prstGeom prst="rect">
            <a:avLst/>
          </a:prstGeom>
          <a:solidFill>
            <a:srgbClr val="BED2FF"/>
          </a:solidFill>
          <a:ln w="3">
            <a:solidFill>
              <a:srgbClr val="6E6E6E"/>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0"/>
          <p:cNvSpPr>
            <a:spLocks noChangeArrowheads="1"/>
          </p:cNvSpPr>
          <p:nvPr/>
        </p:nvSpPr>
        <p:spPr bwMode="auto">
          <a:xfrm>
            <a:off x="1576388" y="5678488"/>
            <a:ext cx="1433085"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Arial" pitchFamily="34" charset="0"/>
                <a:cs typeface="Arial" pitchFamily="34" charset="0"/>
              </a:rPr>
              <a:t>Introduction planned after 2015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a:spLocks noChangeArrowheads="1"/>
          </p:cNvSpPr>
          <p:nvPr/>
        </p:nvSpPr>
        <p:spPr bwMode="auto">
          <a:xfrm>
            <a:off x="1263650" y="5100839"/>
            <a:ext cx="266700" cy="133350"/>
          </a:xfrm>
          <a:prstGeom prst="rect">
            <a:avLst/>
          </a:prstGeom>
          <a:solidFill>
            <a:srgbClr val="A8FFE8"/>
          </a:solidFill>
          <a:ln w="3">
            <a:solidFill>
              <a:srgbClr val="6E6E6E"/>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 name="Rectangle 12"/>
          <p:cNvSpPr>
            <a:spLocks noChangeArrowheads="1"/>
          </p:cNvSpPr>
          <p:nvPr/>
        </p:nvSpPr>
        <p:spPr bwMode="auto">
          <a:xfrm>
            <a:off x="1576388" y="5116714"/>
            <a:ext cx="138820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Arial" pitchFamily="34" charset="0"/>
                <a:cs typeface="Arial" pitchFamily="34" charset="0"/>
              </a:rPr>
              <a:t>RCV</a:t>
            </a:r>
            <a:r>
              <a:rPr kumimoji="0" lang="en-US" sz="800" b="0" i="0" u="none" strike="noStrike" cap="none" normalizeH="0" dirty="0" smtClean="0">
                <a:ln>
                  <a:noFill/>
                </a:ln>
                <a:solidFill>
                  <a:srgbClr val="000000"/>
                </a:solidFill>
                <a:effectLst/>
                <a:latin typeface="Arial" pitchFamily="34" charset="0"/>
                <a:cs typeface="Arial" pitchFamily="34" charset="0"/>
              </a:rPr>
              <a:t>  already  in EPI schedule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a:spLocks noChangeArrowheads="1"/>
          </p:cNvSpPr>
          <p:nvPr/>
        </p:nvSpPr>
        <p:spPr bwMode="auto">
          <a:xfrm>
            <a:off x="1263650" y="5300663"/>
            <a:ext cx="266700" cy="133350"/>
          </a:xfrm>
          <a:prstGeom prst="rect">
            <a:avLst/>
          </a:prstGeom>
          <a:solidFill>
            <a:srgbClr val="FFFFBE"/>
          </a:solidFill>
          <a:ln w="3">
            <a:solidFill>
              <a:srgbClr val="6E6E6E"/>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 name="Rectangle 14"/>
          <p:cNvSpPr>
            <a:spLocks noChangeArrowheads="1"/>
          </p:cNvSpPr>
          <p:nvPr/>
        </p:nvSpPr>
        <p:spPr bwMode="auto">
          <a:xfrm>
            <a:off x="1576388" y="5316538"/>
            <a:ext cx="101309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lvl="0"/>
            <a:r>
              <a:rPr lang="en-US" sz="800" dirty="0" smtClean="0">
                <a:solidFill>
                  <a:srgbClr val="000000"/>
                </a:solidFill>
                <a:latin typeface="Arial" pitchFamily="34" charset="0"/>
                <a:cs typeface="Arial" pitchFamily="34" charset="0"/>
              </a:rPr>
              <a:t>Introduced 2011-2014</a:t>
            </a:r>
            <a:endParaRPr lang="en-US" sz="8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0577641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7394" name="Group 226"/>
          <p:cNvGraphicFramePr>
            <a:graphicFrameLocks noGrp="1"/>
          </p:cNvGraphicFramePr>
          <p:nvPr>
            <p:extLst>
              <p:ext uri="{D42A27DB-BD31-4B8C-83A1-F6EECF244321}">
                <p14:modId xmlns:p14="http://schemas.microsoft.com/office/powerpoint/2010/main" val="948463388"/>
              </p:ext>
            </p:extLst>
          </p:nvPr>
        </p:nvGraphicFramePr>
        <p:xfrm>
          <a:off x="179388" y="1196973"/>
          <a:ext cx="8929687" cy="5266033"/>
        </p:xfrm>
        <a:graphic>
          <a:graphicData uri="http://schemas.openxmlformats.org/drawingml/2006/table">
            <a:tbl>
              <a:tblPr/>
              <a:tblGrid>
                <a:gridCol w="3168650"/>
                <a:gridCol w="863600"/>
                <a:gridCol w="792162"/>
                <a:gridCol w="863600"/>
                <a:gridCol w="792163"/>
                <a:gridCol w="720725"/>
                <a:gridCol w="792162"/>
                <a:gridCol w="936625"/>
              </a:tblGrid>
              <a:tr h="660653">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cs typeface="Arial" charset="0"/>
                        </a:rPr>
                        <a:t>Category </a:t>
                      </a:r>
                      <a:endParaRPr kumimoji="0" lang="en-US" sz="1400" b="0" i="0" u="none" strike="noStrike" cap="none" normalizeH="0" baseline="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cs typeface="Arial" charset="0"/>
                        </a:rPr>
                        <a:t>Target 2020</a:t>
                      </a:r>
                      <a:endParaRPr kumimoji="0" lang="en-US" sz="1400" b="0" i="0" u="none" strike="noStrike" cap="none" normalizeH="0" baseline="0" dirty="0" smtClean="0">
                        <a:ln>
                          <a:noFill/>
                        </a:ln>
                        <a:solidFill>
                          <a:srgbClr val="000066"/>
                        </a:solidFill>
                        <a:effectLst/>
                        <a:latin typeface="Arial" charset="0"/>
                      </a:endParaRP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cs typeface="Arial" charset="0"/>
                        </a:rPr>
                        <a:t>2015</a:t>
                      </a:r>
                      <a:r>
                        <a:rPr kumimoji="0" lang="en-US" sz="1400" b="0" i="0" u="none" strike="noStrike" cap="none" normalizeH="0" baseline="0" dirty="0" smtClean="0">
                          <a:ln>
                            <a:noFill/>
                          </a:ln>
                          <a:solidFill>
                            <a:srgbClr val="000066"/>
                          </a:solidFill>
                          <a:effectLst/>
                          <a:latin typeface="Arial" charset="0"/>
                          <a:cs typeface="Arial" charset="0"/>
                        </a:rPr>
                        <a:t> </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cs typeface="Arial" charset="0"/>
                        </a:rPr>
                        <a:t>2014</a:t>
                      </a:r>
                      <a:endParaRPr kumimoji="0" lang="en-US" sz="1400" b="0" i="0" u="none" strike="noStrike" cap="none" normalizeH="0" baseline="0" dirty="0" smtClean="0">
                        <a:ln>
                          <a:noFill/>
                        </a:ln>
                        <a:solidFill>
                          <a:srgbClr val="000066"/>
                        </a:solidFill>
                        <a:effectLst/>
                        <a:latin typeface="Arial" charset="0"/>
                      </a:endParaRP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2013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rgbClr val="000066"/>
                          </a:solidFill>
                          <a:effectLst/>
                          <a:latin typeface="Arial" charset="0"/>
                        </a:rPr>
                        <a:t>2012</a:t>
                      </a:r>
                      <a:endParaRPr kumimoji="0" lang="en-US" sz="1400" b="1" i="0" u="none" strike="noStrike" cap="none" normalizeH="0" baseline="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rgbClr val="000066"/>
                          </a:solidFill>
                          <a:effectLst/>
                          <a:latin typeface="Arial" charset="0"/>
                        </a:rPr>
                        <a:t>2011</a:t>
                      </a:r>
                      <a:endParaRPr kumimoji="0" lang="en-GB" sz="1400" b="1" i="0" u="none" strike="noStrike" cap="none" normalizeH="0" baseline="0" dirty="0" smtClean="0">
                        <a:ln>
                          <a:noFill/>
                        </a:ln>
                        <a:solidFill>
                          <a:srgbClr val="000066"/>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200" b="1" i="0" u="none" strike="noStrike" cap="none" normalizeH="0" baseline="0" dirty="0" smtClean="0">
                          <a:ln>
                            <a:noFill/>
                          </a:ln>
                          <a:solidFill>
                            <a:srgbClr val="000066"/>
                          </a:solidFill>
                          <a:effectLst/>
                          <a:latin typeface="Arial" charset="0"/>
                          <a:cs typeface="Arial" charset="0"/>
                        </a:rPr>
                        <a:t>Baseline</a:t>
                      </a:r>
                    </a:p>
                    <a:p>
                      <a:pPr marL="0" marR="0" lvl="0" indent="0" algn="ctr" defTabSz="914400" rtl="0" eaLnBrk="0" fontAlgn="t" latinLnBrk="0" hangingPunct="0">
                        <a:lnSpc>
                          <a:spcPct val="100000"/>
                        </a:lnSpc>
                        <a:spcBef>
                          <a:spcPct val="0"/>
                        </a:spcBef>
                        <a:spcAft>
                          <a:spcPct val="0"/>
                        </a:spcAft>
                        <a:buClrTx/>
                        <a:buSzTx/>
                        <a:buFontTx/>
                        <a:buNone/>
                        <a:tabLst/>
                      </a:pPr>
                      <a:r>
                        <a:rPr kumimoji="0" lang="en-GB" sz="1200" b="1" i="0" u="none" strike="noStrike" cap="none" normalizeH="0" baseline="0" dirty="0" smtClean="0">
                          <a:ln>
                            <a:noFill/>
                          </a:ln>
                          <a:solidFill>
                            <a:srgbClr val="000066"/>
                          </a:solidFill>
                          <a:effectLst/>
                          <a:latin typeface="Arial" charset="0"/>
                          <a:cs typeface="Arial" charset="0"/>
                        </a:rPr>
                        <a:t>2000</a:t>
                      </a: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504537">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kern="1200" cap="none" normalizeH="0" baseline="0" dirty="0" smtClean="0">
                          <a:ln>
                            <a:noFill/>
                          </a:ln>
                          <a:solidFill>
                            <a:srgbClr val="000066"/>
                          </a:solidFill>
                          <a:effectLst/>
                          <a:latin typeface="Arial" charset="0"/>
                          <a:ea typeface="+mn-ea"/>
                          <a:cs typeface="Arial" charset="0"/>
                        </a:rPr>
                        <a:t>Incidence (% countries &lt; 5 per million population)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99"/>
                          </a:solidFill>
                          <a:effectLst/>
                          <a:latin typeface="Arial" charset="0"/>
                          <a:cs typeface="Arial" charset="0"/>
                        </a:rPr>
                        <a:t> 100%</a:t>
                      </a:r>
                      <a:endParaRPr kumimoji="0" lang="en-US" sz="12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rgbClr val="000099"/>
                          </a:solidFill>
                          <a:effectLst/>
                          <a:latin typeface="Arial" charset="0"/>
                          <a:ea typeface="+mn-ea"/>
                          <a:cs typeface="+mn-cs"/>
                        </a:rPr>
                        <a:t>55%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99"/>
                          </a:solidFill>
                          <a:effectLst/>
                          <a:latin typeface="Arial" charset="0"/>
                          <a:cs typeface="Arial" charset="0"/>
                        </a:rPr>
                        <a:t> </a:t>
                      </a:r>
                      <a:r>
                        <a:rPr kumimoji="0" lang="en-US" sz="1200" b="0" i="0" u="none" strike="noStrike" kern="1200" cap="none" normalizeH="0" baseline="0" dirty="0" smtClean="0">
                          <a:ln>
                            <a:noFill/>
                          </a:ln>
                          <a:solidFill>
                            <a:srgbClr val="000099"/>
                          </a:solidFill>
                          <a:effectLst/>
                          <a:latin typeface="Arial" charset="0"/>
                          <a:ea typeface="+mn-ea"/>
                          <a:cs typeface="+mn-cs"/>
                        </a:rPr>
                        <a:t>55%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99"/>
                          </a:solidFill>
                          <a:effectLst/>
                          <a:latin typeface="Arial" charset="0"/>
                        </a:rPr>
                        <a:t>45%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99"/>
                          </a:solidFill>
                          <a:effectLst/>
                          <a:latin typeface="Arial" charset="0"/>
                        </a:rPr>
                        <a:t>36%</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99"/>
                          </a:solidFill>
                          <a:effectLst/>
                          <a:latin typeface="Arial" charset="0"/>
                        </a:rPr>
                        <a:t>27%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99"/>
                          </a:solidFill>
                          <a:effectLst/>
                          <a:latin typeface="Arial" charset="0"/>
                        </a:rPr>
                        <a:t>9%</a:t>
                      </a: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6352">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cs typeface="Arial" charset="0"/>
                        </a:rPr>
                        <a:t>Incidence of confirmed measles (confirmed by lab, epidemiologic linkage or clinically) per million population</a:t>
                      </a:r>
                      <a:endParaRPr kumimoji="0" lang="en-US" sz="1200" b="1" i="0" u="none" strike="noStrike" cap="none" normalizeH="0" baseline="0" dirty="0" smtClean="0">
                        <a:ln>
                          <a:noFill/>
                        </a:ln>
                        <a:solidFill>
                          <a:srgbClr val="000066"/>
                        </a:solidFill>
                        <a:effectLst/>
                        <a:latin typeface="Arial" charset="0"/>
                      </a:endParaRP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GB" sz="1200" b="1" i="0" u="none" strike="noStrike" cap="none" normalizeH="0" baseline="0" dirty="0" smtClean="0">
                          <a:ln>
                            <a:noFill/>
                          </a:ln>
                          <a:solidFill>
                            <a:srgbClr val="000066"/>
                          </a:solidFill>
                          <a:effectLst/>
                          <a:latin typeface="Arial" charset="0"/>
                        </a:rPr>
                        <a:t>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bg1"/>
                          </a:solidFill>
                          <a:effectLst/>
                          <a:latin typeface="Arial" charset="0"/>
                          <a:ea typeface="+mn-ea"/>
                          <a:cs typeface="+mn-cs"/>
                        </a:rPr>
                        <a:t>16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bg1"/>
                          </a:solidFill>
                          <a:effectLst/>
                          <a:latin typeface="Arial" charset="0"/>
                          <a:ea typeface="+mn-ea"/>
                          <a:cs typeface="+mn-cs"/>
                        </a:rPr>
                        <a:t>22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bg1"/>
                          </a:solidFill>
                          <a:effectLst/>
                          <a:latin typeface="Arial" charset="0"/>
                          <a:ea typeface="+mn-ea"/>
                          <a:cs typeface="+mn-cs"/>
                        </a:rPr>
                        <a:t>16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bg1"/>
                          </a:solidFill>
                          <a:effectLst/>
                          <a:latin typeface="Arial" charset="0"/>
                          <a:ea typeface="+mn-ea"/>
                          <a:cs typeface="+mn-cs"/>
                        </a:rPr>
                        <a:t>26</a:t>
                      </a: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400" b="1" i="0" u="none" strike="noStrike" kern="1200" cap="none" normalizeH="0" baseline="0" dirty="0" smtClean="0">
                          <a:ln>
                            <a:noFill/>
                          </a:ln>
                          <a:solidFill>
                            <a:schemeClr val="bg1"/>
                          </a:solidFill>
                          <a:effectLst/>
                          <a:latin typeface="Arial" charset="0"/>
                          <a:ea typeface="+mn-ea"/>
                          <a:cs typeface="+mn-cs"/>
                        </a:rPr>
                        <a:t>38</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400" b="1" i="0" u="none" strike="noStrike" kern="1200" cap="none" normalizeH="0" baseline="0" dirty="0" smtClean="0">
                          <a:ln>
                            <a:noFill/>
                          </a:ln>
                          <a:solidFill>
                            <a:schemeClr val="bg1"/>
                          </a:solidFill>
                          <a:effectLst/>
                          <a:latin typeface="Arial" charset="0"/>
                          <a:ea typeface="+mn-ea"/>
                          <a:cs typeface="+mn-cs"/>
                        </a:rPr>
                        <a:t>70</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r>
              <a:tr h="216469">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800000"/>
                          </a:solidFill>
                          <a:effectLst/>
                          <a:latin typeface="Arial" charset="0"/>
                          <a:cs typeface="Arial" charset="0"/>
                        </a:rPr>
                        <a:t>High Quality Surveillance</a:t>
                      </a:r>
                      <a:endParaRPr kumimoji="0" lang="en-US" sz="1200" b="0" i="0" u="none" strike="noStrike" cap="none" normalizeH="0" baseline="0" dirty="0" smtClean="0">
                        <a:ln>
                          <a:noFill/>
                        </a:ln>
                        <a:solidFill>
                          <a:srgbClr val="8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t"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t"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t"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t"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4537">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cs typeface="Arial" charset="0"/>
                        </a:rPr>
                        <a:t>National reporting of discarded measles cases (goal: ≥2 per 100,000 </a:t>
                      </a:r>
                      <a:r>
                        <a:rPr kumimoji="0" lang="en-US" sz="1200" b="1" i="0" u="none" strike="noStrike" cap="none" normalizeH="0" baseline="0" dirty="0" err="1" smtClean="0">
                          <a:ln>
                            <a:noFill/>
                          </a:ln>
                          <a:solidFill>
                            <a:srgbClr val="000066"/>
                          </a:solidFill>
                          <a:effectLst/>
                          <a:latin typeface="Arial" charset="0"/>
                          <a:cs typeface="Arial" charset="0"/>
                        </a:rPr>
                        <a:t>inhab</a:t>
                      </a:r>
                      <a:r>
                        <a:rPr kumimoji="0" lang="en-US" sz="1200" b="1" i="0" u="none" strike="noStrike" cap="none" normalizeH="0" baseline="0" dirty="0" smtClean="0">
                          <a:ln>
                            <a:noFill/>
                          </a:ln>
                          <a:solidFill>
                            <a:srgbClr val="000066"/>
                          </a:solidFill>
                          <a:effectLst/>
                          <a:latin typeface="Arial" charset="0"/>
                          <a:cs typeface="Arial" charset="0"/>
                        </a:rPr>
                        <a:t>)</a:t>
                      </a:r>
                      <a:endParaRPr kumimoji="0" lang="en-US" sz="1200" b="1" i="0" u="none" strike="noStrike" cap="none" normalizeH="0" baseline="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 typeface="Wingdings" pitchFamily="2" charset="2"/>
                        <a:buNone/>
                        <a:tabLst/>
                      </a:pPr>
                      <a:r>
                        <a:rPr kumimoji="0" lang="en-US" sz="1200" b="1" i="0" u="sng" strike="noStrike" cap="none" normalizeH="0" baseline="0" dirty="0" smtClean="0">
                          <a:ln>
                            <a:noFill/>
                          </a:ln>
                          <a:solidFill>
                            <a:srgbClr val="000066"/>
                          </a:solidFill>
                          <a:effectLst/>
                          <a:latin typeface="Arial" charset="0"/>
                        </a:rPr>
                        <a:t>&gt;</a:t>
                      </a:r>
                      <a:r>
                        <a:rPr kumimoji="0" lang="en-US" sz="1200" b="1" i="0" u="none" strike="noStrike" cap="none" normalizeH="0" baseline="0" dirty="0" smtClean="0">
                          <a:ln>
                            <a:noFill/>
                          </a:ln>
                          <a:solidFill>
                            <a:srgbClr val="000066"/>
                          </a:solidFill>
                          <a:effectLst/>
                          <a:latin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0.55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0.52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0.34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0.42</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ND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smtClean="0">
                          <a:ln>
                            <a:noFill/>
                          </a:ln>
                          <a:solidFill>
                            <a:srgbClr val="000066"/>
                          </a:solidFill>
                          <a:effectLst/>
                          <a:latin typeface="Arial" charset="0"/>
                          <a:ea typeface="+mn-ea"/>
                          <a:cs typeface="+mn-cs"/>
                        </a:rPr>
                        <a:t>ND</a:t>
                      </a:r>
                      <a:endParaRPr kumimoji="0" lang="en-US" sz="1400" b="0" i="0" u="none" strike="noStrike" kern="1200" cap="none" normalizeH="0" baseline="0" dirty="0" smtClean="0">
                        <a:ln>
                          <a:noFill/>
                        </a:ln>
                        <a:solidFill>
                          <a:srgbClr val="000066"/>
                        </a:solidFill>
                        <a:effectLst/>
                        <a:latin typeface="Arial" charset="0"/>
                        <a:ea typeface="+mn-ea"/>
                        <a:cs typeface="+mn-cs"/>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r>
              <a:tr h="504537">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cs typeface="Arial" charset="0"/>
                        </a:rPr>
                        <a:t>% of 2</a:t>
                      </a:r>
                      <a:r>
                        <a:rPr kumimoji="0" lang="en-US" sz="1200" b="1" i="0" u="none" strike="noStrike" cap="none" normalizeH="0" baseline="30000" dirty="0" smtClean="0">
                          <a:ln>
                            <a:noFill/>
                          </a:ln>
                          <a:solidFill>
                            <a:srgbClr val="000066"/>
                          </a:solidFill>
                          <a:effectLst/>
                          <a:latin typeface="Arial" charset="0"/>
                          <a:cs typeface="Arial" charset="0"/>
                        </a:rPr>
                        <a:t>nd</a:t>
                      </a:r>
                      <a:r>
                        <a:rPr kumimoji="0" lang="en-US" sz="1200" b="1" i="0" u="none" strike="noStrike" cap="none" normalizeH="0" baseline="0" dirty="0" smtClean="0">
                          <a:ln>
                            <a:noFill/>
                          </a:ln>
                          <a:solidFill>
                            <a:srgbClr val="000066"/>
                          </a:solidFill>
                          <a:effectLst/>
                          <a:latin typeface="Arial" charset="0"/>
                          <a:cs typeface="Arial" charset="0"/>
                        </a:rPr>
                        <a:t> level admin units reporting </a:t>
                      </a:r>
                      <a:br>
                        <a:rPr kumimoji="0" lang="en-US" sz="1200" b="1" i="0" u="none" strike="noStrike" cap="none" normalizeH="0" baseline="0" dirty="0" smtClean="0">
                          <a:ln>
                            <a:noFill/>
                          </a:ln>
                          <a:solidFill>
                            <a:srgbClr val="000066"/>
                          </a:solidFill>
                          <a:effectLst/>
                          <a:latin typeface="Arial" charset="0"/>
                          <a:cs typeface="Arial" charset="0"/>
                        </a:rPr>
                      </a:br>
                      <a:r>
                        <a:rPr kumimoji="0" lang="en-US" sz="1200" b="1" i="0" u="none" strike="noStrike" cap="none" normalizeH="0" baseline="0" dirty="0" smtClean="0">
                          <a:ln>
                            <a:noFill/>
                          </a:ln>
                          <a:solidFill>
                            <a:srgbClr val="000066"/>
                          </a:solidFill>
                          <a:effectLst/>
                          <a:latin typeface="Arial" charset="0"/>
                          <a:cs typeface="Arial" charset="0"/>
                        </a:rPr>
                        <a:t>≥ 2/100 000 discarded measles cases</a:t>
                      </a:r>
                      <a:endParaRPr kumimoji="0" lang="en-US" sz="1200" b="1" i="0" u="none" strike="noStrike" cap="none" normalizeH="0" baseline="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rPr>
                        <a:t>80%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ND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ND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ND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ND</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ND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smtClean="0">
                          <a:ln>
                            <a:noFill/>
                          </a:ln>
                          <a:solidFill>
                            <a:srgbClr val="000066"/>
                          </a:solidFill>
                          <a:effectLst/>
                          <a:latin typeface="Arial" charset="0"/>
                          <a:ea typeface="+mn-ea"/>
                          <a:cs typeface="+mn-cs"/>
                        </a:rPr>
                        <a:t>ND</a:t>
                      </a:r>
                      <a:endParaRPr kumimoji="0" lang="en-US" sz="1400" b="0" i="0" u="none" strike="noStrike" kern="1200" cap="none" normalizeH="0" baseline="0" dirty="0" smtClean="0">
                        <a:ln>
                          <a:noFill/>
                        </a:ln>
                        <a:solidFill>
                          <a:srgbClr val="000066"/>
                        </a:solidFill>
                        <a:effectLst/>
                        <a:latin typeface="Arial" charset="0"/>
                        <a:ea typeface="+mn-ea"/>
                        <a:cs typeface="+mn-cs"/>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r>
              <a:tr h="504537">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cs typeface="Arial" charset="0"/>
                        </a:rPr>
                        <a:t>% of suspected cases with adequate blood specimens</a:t>
                      </a:r>
                      <a:endParaRPr kumimoji="0" lang="en-US" sz="1200" b="1" i="0" u="none" strike="noStrike" cap="none" normalizeH="0" baseline="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rPr>
                        <a:t>80%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32%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24%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22%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17%</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ND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ND</a:t>
                      </a: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r>
              <a:tr h="238708">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800000"/>
                          </a:solidFill>
                          <a:effectLst/>
                          <a:latin typeface="Arial" charset="0"/>
                          <a:cs typeface="Arial" charset="0"/>
                        </a:rPr>
                        <a:t>High Population Immunity</a:t>
                      </a:r>
                      <a:endParaRPr kumimoji="0" lang="en-US" sz="1200" b="0" i="0" u="none" strike="noStrike" cap="none" normalizeH="0" baseline="0" dirty="0" smtClean="0">
                        <a:ln>
                          <a:noFill/>
                        </a:ln>
                        <a:solidFill>
                          <a:srgbClr val="8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rgbClr val="000099"/>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376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rPr>
                        <a:t>% countries with MCV1 &gt;90%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rPr>
                        <a:t>100%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45%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66"/>
                          </a:solidFill>
                          <a:effectLst/>
                          <a:latin typeface="Arial" charset="0"/>
                        </a:rPr>
                        <a:t>45%</a:t>
                      </a:r>
                      <a:endParaRPr kumimoji="0" lang="en-US" sz="1400" b="1" i="0" u="none" strike="noStrike" cap="none" normalizeH="0" baseline="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45%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45%</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45%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rgbClr val="000066"/>
                          </a:solidFill>
                          <a:effectLst/>
                          <a:latin typeface="Arial" charset="0"/>
                        </a:rPr>
                        <a:t>27%</a:t>
                      </a: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r>
              <a:tr h="42376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rPr>
                        <a:t>% countries with MCV1 &gt;80% in all </a:t>
                      </a:r>
                      <a:r>
                        <a:rPr kumimoji="0" lang="en-US" sz="1200" b="1" i="0" u="none" strike="noStrike" cap="none" normalizeH="0" baseline="0" dirty="0" err="1" smtClean="0">
                          <a:ln>
                            <a:noFill/>
                          </a:ln>
                          <a:solidFill>
                            <a:srgbClr val="000066"/>
                          </a:solidFill>
                          <a:effectLst/>
                          <a:latin typeface="Arial" charset="0"/>
                        </a:rPr>
                        <a:t>dist</a:t>
                      </a:r>
                      <a:endParaRPr kumimoji="0" lang="en-US" sz="1200" b="1" i="0" u="none" strike="noStrike" cap="none" normalizeH="0" baseline="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rPr>
                        <a:t>100%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rgbClr val="000066"/>
                          </a:solidFill>
                          <a:effectLst/>
                          <a:latin typeface="Arial" charset="0"/>
                          <a:ea typeface="+mn-ea"/>
                          <a:cs typeface="+mn-cs"/>
                        </a:rPr>
                        <a:t>64%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64%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64%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45%</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55%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rgbClr val="000066"/>
                          </a:solidFill>
                          <a:effectLst/>
                          <a:latin typeface="Arial" charset="0"/>
                        </a:rPr>
                        <a:t>ND</a:t>
                      </a: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r>
              <a:tr h="42376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cs typeface="Arial" charset="0"/>
                        </a:rPr>
                        <a:t>% SIAs with all districts &gt;95%</a:t>
                      </a:r>
                      <a:endParaRPr kumimoji="0" lang="en-US" sz="1200" b="1" i="0" u="none" strike="noStrike" cap="none" normalizeH="0" baseline="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66"/>
                          </a:solidFill>
                          <a:effectLst/>
                          <a:latin typeface="Arial" charset="0"/>
                        </a:rPr>
                        <a:t>100%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0</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66"/>
                          </a:solidFill>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rgbClr val="000066"/>
                          </a:solidFill>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r>
            </a:tbl>
          </a:graphicData>
        </a:graphic>
      </p:graphicFrame>
      <p:sp>
        <p:nvSpPr>
          <p:cNvPr id="647276" name="Rectangle 108"/>
          <p:cNvSpPr>
            <a:spLocks noChangeArrowheads="1"/>
          </p:cNvSpPr>
          <p:nvPr/>
        </p:nvSpPr>
        <p:spPr bwMode="auto">
          <a:xfrm>
            <a:off x="0" y="26621"/>
            <a:ext cx="9144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GB" altLang="zh-CN" sz="2800" dirty="0">
                <a:solidFill>
                  <a:srgbClr val="0070C0"/>
                </a:solidFill>
                <a:latin typeface="Arial" charset="0"/>
                <a:ea typeface="宋体" pitchFamily="2" charset="-122"/>
              </a:rPr>
              <a:t>Indicators of Progress Towards Measles </a:t>
            </a:r>
            <a:r>
              <a:rPr lang="en-GB" altLang="zh-CN" sz="2800" dirty="0" smtClean="0">
                <a:solidFill>
                  <a:srgbClr val="0070C0"/>
                </a:solidFill>
                <a:latin typeface="Arial" charset="0"/>
                <a:ea typeface="宋体" pitchFamily="2" charset="-122"/>
              </a:rPr>
              <a:t>(and Rubella) Elimination SEA </a:t>
            </a:r>
            <a:r>
              <a:rPr lang="en-GB" altLang="zh-CN" sz="2800" dirty="0">
                <a:solidFill>
                  <a:srgbClr val="0070C0"/>
                </a:solidFill>
                <a:latin typeface="Arial" charset="0"/>
                <a:ea typeface="宋体" pitchFamily="2" charset="-122"/>
              </a:rPr>
              <a:t>Region </a:t>
            </a:r>
            <a:r>
              <a:rPr lang="en-GB" altLang="zh-CN" sz="2800" dirty="0" smtClean="0">
                <a:solidFill>
                  <a:srgbClr val="0070C0"/>
                </a:solidFill>
                <a:latin typeface="Arial" charset="0"/>
                <a:ea typeface="宋体" pitchFamily="2" charset="-122"/>
              </a:rPr>
              <a:t>2000-2015</a:t>
            </a:r>
            <a:r>
              <a:rPr lang="en-US" altLang="zh-CN" sz="2800" b="0" dirty="0" smtClean="0">
                <a:solidFill>
                  <a:srgbClr val="0070C0"/>
                </a:solidFill>
                <a:latin typeface="Arial" charset="0"/>
                <a:ea typeface="宋体" pitchFamily="2" charset="-122"/>
              </a:rPr>
              <a:t> </a:t>
            </a:r>
            <a:endParaRPr lang="en-US" altLang="zh-CN" sz="2800" b="0" dirty="0">
              <a:solidFill>
                <a:srgbClr val="0070C0"/>
              </a:solidFill>
              <a:latin typeface="Arial" charset="0"/>
              <a:ea typeface="宋体" pitchFamily="2" charset="-122"/>
            </a:endParaRPr>
          </a:p>
        </p:txBody>
      </p:sp>
      <p:sp>
        <p:nvSpPr>
          <p:cNvPr id="647278" name="Text Box 110"/>
          <p:cNvSpPr txBox="1">
            <a:spLocks noChangeArrowheads="1"/>
          </p:cNvSpPr>
          <p:nvPr/>
        </p:nvSpPr>
        <p:spPr bwMode="auto">
          <a:xfrm>
            <a:off x="0" y="6613525"/>
            <a:ext cx="1763688"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sz="1000" dirty="0" smtClean="0">
                <a:latin typeface="Arial" charset="0"/>
              </a:rPr>
              <a:t>Data: WHO/UNICEF JRF</a:t>
            </a:r>
            <a:endParaRPr lang="en-US" sz="1000" dirty="0">
              <a:latin typeface="Arial" charset="0"/>
            </a:endParaRPr>
          </a:p>
        </p:txBody>
      </p:sp>
      <p:sp>
        <p:nvSpPr>
          <p:cNvPr id="5" name="Text Box 110"/>
          <p:cNvSpPr txBox="1">
            <a:spLocks noChangeArrowheads="1"/>
          </p:cNvSpPr>
          <p:nvPr/>
        </p:nvSpPr>
        <p:spPr bwMode="auto">
          <a:xfrm>
            <a:off x="7236296" y="6613524"/>
            <a:ext cx="1335981"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sz="1000" dirty="0" smtClean="0">
                <a:latin typeface="Arial" charset="0"/>
                <a:cs typeface="Arial" charset="0"/>
              </a:rPr>
              <a:t>ND=No data</a:t>
            </a:r>
            <a:endParaRPr lang="en-US" sz="1000" dirty="0">
              <a:latin typeface="Arial" charset="0"/>
            </a:endParaRPr>
          </a:p>
        </p:txBody>
      </p:sp>
    </p:spTree>
    <p:extLst>
      <p:ext uri="{BB962C8B-B14F-4D97-AF65-F5344CB8AC3E}">
        <p14:creationId xmlns:p14="http://schemas.microsoft.com/office/powerpoint/2010/main" val="11264997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171400"/>
            <a:ext cx="9144000" cy="1143000"/>
          </a:xfrm>
        </p:spPr>
        <p:txBody>
          <a:bodyPr>
            <a:normAutofit/>
          </a:bodyPr>
          <a:lstStyle/>
          <a:p>
            <a:pPr eaLnBrk="1" fontAlgn="base" hangingPunct="1">
              <a:spcAft>
                <a:spcPct val="0"/>
              </a:spcAft>
            </a:pPr>
            <a:r>
              <a:rPr lang="en-US" sz="3600" dirty="0">
                <a:solidFill>
                  <a:srgbClr val="0070C0"/>
                </a:solidFill>
                <a:latin typeface="Calibri" panose="020F0502020204030204" pitchFamily="34" charset="0"/>
                <a:ea typeface="+mn-ea"/>
                <a:cs typeface="Calibri" panose="020F0502020204030204" pitchFamily="34" charset="0"/>
              </a:rPr>
              <a:t>Measles Surveillance 2016</a:t>
            </a:r>
          </a:p>
        </p:txBody>
      </p:sp>
      <p:sp>
        <p:nvSpPr>
          <p:cNvPr id="6148" name="Slide Number Placeholder 3"/>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8F6A793-5FAB-40F1-8E28-2696B8D6CC4A}" type="slidenum">
              <a:rPr lang="en-GB"/>
              <a:pPr eaLnBrk="1" hangingPunct="1"/>
              <a:t>16</a:t>
            </a:fld>
            <a:endParaRPr lang="en-GB"/>
          </a:p>
        </p:txBody>
      </p:sp>
      <p:sp>
        <p:nvSpPr>
          <p:cNvPr id="5" name="Content Placeholder 2"/>
          <p:cNvSpPr txBox="1">
            <a:spLocks/>
          </p:cNvSpPr>
          <p:nvPr/>
        </p:nvSpPr>
        <p:spPr>
          <a:xfrm>
            <a:off x="350363" y="908720"/>
            <a:ext cx="8458200" cy="554461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600"/>
              </a:spcBef>
              <a:spcAft>
                <a:spcPts val="600"/>
              </a:spcAft>
              <a:buNone/>
            </a:pPr>
            <a:r>
              <a:rPr lang="en-US" sz="2400" dirty="0" smtClean="0"/>
              <a:t>Laboratory supported case-based surveillance for MR gradually evolving in the Region , though great challenges remain</a:t>
            </a:r>
          </a:p>
          <a:p>
            <a:pPr lvl="1">
              <a:lnSpc>
                <a:spcPct val="110000"/>
              </a:lnSpc>
              <a:spcBef>
                <a:spcPts val="600"/>
              </a:spcBef>
              <a:spcAft>
                <a:spcPts val="600"/>
              </a:spcAft>
            </a:pPr>
            <a:r>
              <a:rPr lang="en-US" sz="2000" dirty="0" smtClean="0"/>
              <a:t>Approximately 2700 </a:t>
            </a:r>
            <a:r>
              <a:rPr lang="en-US" sz="2000" b="1" dirty="0" smtClean="0"/>
              <a:t>suspected</a:t>
            </a:r>
            <a:r>
              <a:rPr lang="en-US" sz="2000" dirty="0" smtClean="0"/>
              <a:t> </a:t>
            </a:r>
            <a:r>
              <a:rPr lang="en-US" sz="2000" b="1" dirty="0" smtClean="0"/>
              <a:t>outbreaks</a:t>
            </a:r>
            <a:r>
              <a:rPr lang="en-US" sz="2000" dirty="0" smtClean="0"/>
              <a:t> reported in the region with only </a:t>
            </a:r>
            <a:r>
              <a:rPr lang="en-US" sz="2000" b="1" dirty="0" smtClean="0"/>
              <a:t>57% investigated</a:t>
            </a:r>
          </a:p>
          <a:p>
            <a:pPr lvl="1">
              <a:lnSpc>
                <a:spcPct val="110000"/>
              </a:lnSpc>
              <a:spcBef>
                <a:spcPts val="600"/>
              </a:spcBef>
              <a:spcAft>
                <a:spcPts val="600"/>
              </a:spcAft>
            </a:pPr>
            <a:r>
              <a:rPr lang="en-US" sz="2000" dirty="0" smtClean="0"/>
              <a:t>Sample collection and transportation is a challenge due to need of specialized skills and cold chain </a:t>
            </a:r>
            <a:endParaRPr lang="en-US" sz="2000" dirty="0"/>
          </a:p>
        </p:txBody>
      </p:sp>
    </p:spTree>
    <p:extLst>
      <p:ext uri="{BB962C8B-B14F-4D97-AF65-F5344CB8AC3E}">
        <p14:creationId xmlns:p14="http://schemas.microsoft.com/office/powerpoint/2010/main" val="41658963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528" y="72008"/>
            <a:ext cx="8855968" cy="476672"/>
          </a:xfrm>
        </p:spPr>
        <p:txBody>
          <a:bodyPr>
            <a:noAutofit/>
          </a:bodyPr>
          <a:lstStyle/>
          <a:p>
            <a:r>
              <a:rPr lang="en-US" sz="3600" dirty="0" smtClean="0"/>
              <a:t>Measles-Rubella Surveillance Indicators - 2015</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25273336"/>
              </p:ext>
            </p:extLst>
          </p:nvPr>
        </p:nvGraphicFramePr>
        <p:xfrm>
          <a:off x="336580" y="908718"/>
          <a:ext cx="8447856" cy="4896550"/>
        </p:xfrm>
        <a:graphic>
          <a:graphicData uri="http://schemas.openxmlformats.org/drawingml/2006/table">
            <a:tbl>
              <a:tblPr firstRow="1" bandRow="1">
                <a:tableStyleId>{5C22544A-7EE6-4342-B048-85BDC9FD1C3A}</a:tableStyleId>
              </a:tblPr>
              <a:tblGrid>
                <a:gridCol w="1335511"/>
                <a:gridCol w="1838617"/>
                <a:gridCol w="1355373"/>
                <a:gridCol w="2168598"/>
                <a:gridCol w="1749757"/>
              </a:tblGrid>
              <a:tr h="1356442">
                <a:tc>
                  <a:txBody>
                    <a:bodyPr/>
                    <a:lstStyle/>
                    <a:p>
                      <a:pPr algn="ctr" fontAlgn="b"/>
                      <a:r>
                        <a:rPr lang="en-US" sz="1200" b="1" i="0" u="none" strike="noStrike" dirty="0">
                          <a:solidFill>
                            <a:schemeClr val="tx1"/>
                          </a:solidFill>
                          <a:effectLst/>
                          <a:latin typeface="Arial"/>
                        </a:rPr>
                        <a:t>Country</a:t>
                      </a:r>
                    </a:p>
                  </a:txBody>
                  <a:tcPr marL="9525" marR="9525" marT="9525" marB="0" anchor="ctr"/>
                </a:tc>
                <a:tc>
                  <a:txBody>
                    <a:bodyPr/>
                    <a:lstStyle/>
                    <a:p>
                      <a:pPr marL="0" algn="ctr" defTabSz="914400" rtl="0" eaLnBrk="1" fontAlgn="b" latinLnBrk="0" hangingPunct="1"/>
                      <a:r>
                        <a:rPr lang="en-US" sz="1200" b="1" i="0" u="none" strike="noStrike" kern="1200" dirty="0">
                          <a:solidFill>
                            <a:schemeClr val="tx1"/>
                          </a:solidFill>
                          <a:effectLst/>
                          <a:latin typeface="Arial"/>
                          <a:ea typeface="+mn-ea"/>
                          <a:cs typeface="+mn-cs"/>
                        </a:rPr>
                        <a:t>Proportion of all suspected measles and rubella cases that have had an adequate investigation initiated within 48 hours of notification</a:t>
                      </a:r>
                    </a:p>
                  </a:txBody>
                  <a:tcPr marL="9525" marR="9525" marT="9525" marB="0" anchor="ctr"/>
                </a:tc>
                <a:tc>
                  <a:txBody>
                    <a:bodyPr/>
                    <a:lstStyle/>
                    <a:p>
                      <a:pPr marL="0" algn="ctr" defTabSz="914400" rtl="0" eaLnBrk="1" fontAlgn="b" latinLnBrk="0" hangingPunct="1"/>
                      <a:r>
                        <a:rPr lang="en-US" sz="1200" b="1" i="0" u="none" strike="noStrike" kern="1200" dirty="0">
                          <a:solidFill>
                            <a:schemeClr val="tx1"/>
                          </a:solidFill>
                          <a:effectLst/>
                          <a:latin typeface="Arial"/>
                          <a:ea typeface="+mn-ea"/>
                          <a:cs typeface="+mn-cs"/>
                        </a:rPr>
                        <a:t>Discarded non-measles non-rubella </a:t>
                      </a:r>
                      <a:r>
                        <a:rPr lang="en-US" sz="1200" b="1" i="0" u="none" strike="noStrike" kern="1200" dirty="0" smtClean="0">
                          <a:solidFill>
                            <a:schemeClr val="tx1"/>
                          </a:solidFill>
                          <a:effectLst/>
                          <a:latin typeface="Arial"/>
                          <a:ea typeface="+mn-ea"/>
                          <a:cs typeface="+mn-cs"/>
                        </a:rPr>
                        <a:t>incidence </a:t>
                      </a:r>
                      <a:r>
                        <a:rPr lang="en-US" sz="1200" b="1" i="0" u="none" strike="noStrike" kern="1200" dirty="0">
                          <a:solidFill>
                            <a:schemeClr val="tx1"/>
                          </a:solidFill>
                          <a:effectLst/>
                          <a:latin typeface="Arial"/>
                          <a:ea typeface="+mn-ea"/>
                          <a:cs typeface="+mn-cs"/>
                        </a:rPr>
                        <a:t>per 100,000 total population</a:t>
                      </a:r>
                    </a:p>
                  </a:txBody>
                  <a:tcPr marL="9525" marR="9525" marT="9525" marB="0" anchor="ctr"/>
                </a:tc>
                <a:tc>
                  <a:txBody>
                    <a:bodyPr/>
                    <a:lstStyle/>
                    <a:p>
                      <a:pPr marL="0" algn="ctr" defTabSz="914400" rtl="0" eaLnBrk="1" fontAlgn="b" latinLnBrk="0" hangingPunct="1"/>
                      <a:r>
                        <a:rPr lang="en-US" sz="1200" b="1" i="0" u="none" strike="noStrike" kern="1200" dirty="0">
                          <a:solidFill>
                            <a:schemeClr val="tx1"/>
                          </a:solidFill>
                          <a:effectLst/>
                          <a:latin typeface="Arial"/>
                          <a:ea typeface="+mn-ea"/>
                          <a:cs typeface="+mn-cs"/>
                        </a:rPr>
                        <a:t>Proportion of subnational administrative units reporting at least two discarded non-measles non-rubella cases per 100,000 total population</a:t>
                      </a:r>
                    </a:p>
                  </a:txBody>
                  <a:tcPr marL="9525" marR="9525" marT="9525" marB="0" anchor="ctr"/>
                </a:tc>
                <a:tc>
                  <a:txBody>
                    <a:bodyPr/>
                    <a:lstStyle/>
                    <a:p>
                      <a:pPr marL="0" algn="ctr" defTabSz="914400" rtl="0" eaLnBrk="1" fontAlgn="b" latinLnBrk="0" hangingPunct="1"/>
                      <a:r>
                        <a:rPr lang="en-US" sz="1200" b="1" i="0" u="none" strike="noStrike" kern="1200" dirty="0">
                          <a:solidFill>
                            <a:schemeClr val="tx1"/>
                          </a:solidFill>
                          <a:effectLst/>
                          <a:latin typeface="Arial"/>
                          <a:ea typeface="+mn-ea"/>
                          <a:cs typeface="+mn-cs"/>
                        </a:rPr>
                        <a:t>Proportion of sub-national surveillance units reporting to the national level on time</a:t>
                      </a:r>
                    </a:p>
                  </a:txBody>
                  <a:tcPr marL="9525" marR="9525" marT="9525" marB="0" anchor="ctr"/>
                </a:tc>
              </a:tr>
              <a:tr h="321828">
                <a:tc>
                  <a:txBody>
                    <a:bodyPr/>
                    <a:lstStyle/>
                    <a:p>
                      <a:pPr algn="l" fontAlgn="b"/>
                      <a:r>
                        <a:rPr lang="en-US" sz="1400" b="0" i="0" u="none" strike="noStrike" dirty="0" smtClean="0">
                          <a:effectLst/>
                          <a:latin typeface="Arial"/>
                        </a:rPr>
                        <a:t>Bangladesh</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91</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1.85</a:t>
                      </a:r>
                      <a:endParaRPr lang="en-US" sz="1400" b="0" i="0" u="none" strike="noStrike" kern="1200" dirty="0">
                        <a:solidFill>
                          <a:schemeClr val="dk1"/>
                        </a:solidFill>
                        <a:effectLst/>
                        <a:latin typeface="Arial"/>
                        <a:ea typeface="+mn-ea"/>
                        <a:cs typeface="+mn-cs"/>
                      </a:endParaRPr>
                    </a:p>
                  </a:txBody>
                  <a:tcPr marL="9525" marR="9525" marT="9525" marB="0" anchor="ctr">
                    <a:solidFill>
                      <a:srgbClr val="FFFF00"/>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38</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92</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r>
              <a:tr h="321828">
                <a:tc>
                  <a:txBody>
                    <a:bodyPr/>
                    <a:lstStyle/>
                    <a:p>
                      <a:pPr algn="l" fontAlgn="b"/>
                      <a:r>
                        <a:rPr lang="en-US" sz="1400" b="0" i="0" u="none" strike="noStrike" dirty="0" smtClean="0">
                          <a:effectLst/>
                          <a:latin typeface="Arial"/>
                        </a:rPr>
                        <a:t>Bhutan</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83</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0.67</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r>
              <a:tr h="321828">
                <a:tc>
                  <a:txBody>
                    <a:bodyPr/>
                    <a:lstStyle/>
                    <a:p>
                      <a:pPr algn="l" fontAlgn="ctr"/>
                      <a:r>
                        <a:rPr lang="en-US" sz="1400" b="0" i="0" u="none" strike="noStrike" dirty="0" smtClean="0">
                          <a:effectLst/>
                          <a:latin typeface="Arial"/>
                        </a:rPr>
                        <a:t>DPR Korea</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96</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0.30</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100</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r>
              <a:tr h="321828">
                <a:tc>
                  <a:txBody>
                    <a:bodyPr/>
                    <a:lstStyle/>
                    <a:p>
                      <a:pPr algn="l" fontAlgn="ctr"/>
                      <a:r>
                        <a:rPr lang="en-US" sz="1400" b="0" i="0" u="none" strike="noStrike" dirty="0" smtClean="0">
                          <a:effectLst/>
                          <a:latin typeface="Arial"/>
                        </a:rPr>
                        <a:t>India</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0.38</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92</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r>
              <a:tr h="321828">
                <a:tc>
                  <a:txBody>
                    <a:bodyPr/>
                    <a:lstStyle/>
                    <a:p>
                      <a:pPr algn="l" fontAlgn="ctr"/>
                      <a:r>
                        <a:rPr lang="en-US" sz="1400" b="0" i="0" u="none" strike="noStrike" dirty="0" smtClean="0">
                          <a:effectLst/>
                          <a:latin typeface="Arial"/>
                        </a:rPr>
                        <a:t>Indonesia</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44</a:t>
                      </a:r>
                      <a:endParaRPr lang="en-US" sz="1400" b="0" i="0" u="none" strike="noStrike" kern="1200" dirty="0">
                        <a:solidFill>
                          <a:schemeClr val="dk1"/>
                        </a:solidFill>
                        <a:effectLst/>
                        <a:latin typeface="Arial"/>
                        <a:ea typeface="+mn-ea"/>
                        <a:cs typeface="+mn-cs"/>
                      </a:endParaRPr>
                    </a:p>
                  </a:txBody>
                  <a:tcPr marL="0" marR="0" marT="0"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0.62</a:t>
                      </a:r>
                      <a:endParaRPr lang="en-US" sz="1400" b="0" i="0" u="none" strike="noStrike" kern="1200" dirty="0">
                        <a:solidFill>
                          <a:schemeClr val="dk1"/>
                        </a:solidFill>
                        <a:effectLst/>
                        <a:latin typeface="Arial"/>
                        <a:ea typeface="+mn-ea"/>
                        <a:cs typeface="+mn-cs"/>
                      </a:endParaRPr>
                    </a:p>
                  </a:txBody>
                  <a:tcPr marL="0" marR="0" marT="0"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0" marR="0" marT="0"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38</a:t>
                      </a:r>
                      <a:endParaRPr lang="en-US" sz="1400" b="0" i="0" u="none" strike="noStrike" kern="1200" dirty="0">
                        <a:solidFill>
                          <a:schemeClr val="dk1"/>
                        </a:solidFill>
                        <a:effectLst/>
                        <a:latin typeface="Arial"/>
                        <a:ea typeface="+mn-ea"/>
                        <a:cs typeface="+mn-cs"/>
                      </a:endParaRPr>
                    </a:p>
                  </a:txBody>
                  <a:tcPr marL="0" marR="0" marT="0" marB="0" anchor="ctr">
                    <a:solidFill>
                      <a:srgbClr val="E997DD"/>
                    </a:solidFill>
                  </a:tcPr>
                </a:tc>
              </a:tr>
              <a:tr h="321828">
                <a:tc>
                  <a:txBody>
                    <a:bodyPr/>
                    <a:lstStyle/>
                    <a:p>
                      <a:pPr algn="l" fontAlgn="ctr"/>
                      <a:r>
                        <a:rPr lang="en-US" sz="1400" b="0" i="0" u="none" strike="noStrike" dirty="0" smtClean="0">
                          <a:effectLst/>
                          <a:latin typeface="Arial"/>
                        </a:rPr>
                        <a:t>Maldives</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82</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2.34</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100</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r>
              <a:tr h="321828">
                <a:tc>
                  <a:txBody>
                    <a:bodyPr/>
                    <a:lstStyle/>
                    <a:p>
                      <a:pPr algn="l" fontAlgn="ctr"/>
                      <a:r>
                        <a:rPr lang="en-US" sz="1400" b="0" i="0" u="none" strike="noStrike" dirty="0" smtClean="0">
                          <a:effectLst/>
                          <a:latin typeface="Arial"/>
                        </a:rPr>
                        <a:t>Myanmar</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57</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0.39</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r>
              <a:tr h="321828">
                <a:tc>
                  <a:txBody>
                    <a:bodyPr/>
                    <a:lstStyle/>
                    <a:p>
                      <a:pPr algn="l" fontAlgn="ctr"/>
                      <a:r>
                        <a:rPr lang="en-US" sz="1400" b="0" i="0" u="none" strike="noStrike" dirty="0" smtClean="0">
                          <a:effectLst/>
                          <a:latin typeface="Arial"/>
                        </a:rPr>
                        <a:t>Nepal</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17</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0.85</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12</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89</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r>
              <a:tr h="321828">
                <a:tc>
                  <a:txBody>
                    <a:bodyPr/>
                    <a:lstStyle/>
                    <a:p>
                      <a:pPr algn="l" fontAlgn="b"/>
                      <a:r>
                        <a:rPr lang="en-US" sz="1400" b="0" i="0" u="none" strike="noStrike" dirty="0" smtClean="0">
                          <a:effectLst/>
                          <a:latin typeface="Arial"/>
                        </a:rPr>
                        <a:t>Sri Lanka</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4.00</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100</a:t>
                      </a:r>
                      <a:endParaRPr lang="en-US" sz="1400" b="0" i="0" u="none" strike="noStrike" kern="1200" dirty="0">
                        <a:solidFill>
                          <a:schemeClr val="dk1"/>
                        </a:solidFill>
                        <a:effectLst/>
                        <a:latin typeface="Arial"/>
                        <a:ea typeface="+mn-ea"/>
                        <a:cs typeface="+mn-cs"/>
                      </a:endParaRPr>
                    </a:p>
                  </a:txBody>
                  <a:tcPr marL="9525" marR="9525" marT="9525" marB="0" anchor="ctr">
                    <a:solidFill>
                      <a:srgbClr val="00B050"/>
                    </a:solidFill>
                  </a:tcPr>
                </a:tc>
              </a:tr>
              <a:tr h="321828">
                <a:tc>
                  <a:txBody>
                    <a:bodyPr/>
                    <a:lstStyle/>
                    <a:p>
                      <a:pPr algn="l" fontAlgn="b"/>
                      <a:r>
                        <a:rPr lang="en-US" sz="1400" b="0" i="0" u="none" strike="noStrike" dirty="0" smtClean="0">
                          <a:effectLst/>
                          <a:latin typeface="Arial"/>
                        </a:rPr>
                        <a:t>Thailand</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30</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0.58</a:t>
                      </a:r>
                      <a:endParaRPr lang="en-US" sz="1400" b="0" i="0" u="none" strike="noStrike" kern="1200" dirty="0">
                        <a:solidFill>
                          <a:schemeClr val="dk1"/>
                        </a:solidFill>
                        <a:effectLst/>
                        <a:latin typeface="Arial"/>
                        <a:ea typeface="+mn-ea"/>
                        <a:cs typeface="+mn-cs"/>
                      </a:endParaRPr>
                    </a:p>
                  </a:txBody>
                  <a:tcPr marL="9525" marR="9525" marT="9525" marB="0" anchor="ctr">
                    <a:solidFill>
                      <a:srgbClr val="E997DD"/>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9</a:t>
                      </a:r>
                      <a:endParaRPr lang="en-US" sz="1400" b="0" i="0" u="none" strike="noStrike" kern="1200" dirty="0">
                        <a:solidFill>
                          <a:schemeClr val="dk1"/>
                        </a:solidFill>
                        <a:effectLst/>
                        <a:latin typeface="Arial"/>
                        <a:ea typeface="+mn-ea"/>
                        <a:cs typeface="+mn-cs"/>
                      </a:endParaRPr>
                    </a:p>
                  </a:txBody>
                  <a:tcPr marL="9525" marR="9525" marT="9525" marB="0" anchor="ctr">
                    <a:solidFill>
                      <a:srgbClr val="FFCCFF"/>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9525" marR="9525" marT="9525" marB="0" anchor="ctr">
                    <a:solidFill>
                      <a:schemeClr val="bg1">
                        <a:lumMod val="65000"/>
                      </a:schemeClr>
                    </a:solidFill>
                  </a:tcPr>
                </a:tc>
              </a:tr>
              <a:tr h="321828">
                <a:tc>
                  <a:txBody>
                    <a:bodyPr/>
                    <a:lstStyle/>
                    <a:p>
                      <a:pPr algn="l" fontAlgn="b"/>
                      <a:r>
                        <a:rPr lang="en-US" sz="1400" b="0" i="0" u="none" strike="noStrike" dirty="0" smtClean="0">
                          <a:effectLst/>
                          <a:latin typeface="Arial"/>
                        </a:rPr>
                        <a:t>Timor</a:t>
                      </a:r>
                      <a:r>
                        <a:rPr lang="en-US" sz="1400" b="0" i="0" u="none" strike="noStrike" baseline="0" dirty="0" smtClean="0">
                          <a:effectLst/>
                          <a:latin typeface="Arial"/>
                        </a:rPr>
                        <a:t> Leste</a:t>
                      </a:r>
                      <a:endParaRPr lang="en-US" sz="1400" b="0" i="0" u="none" strike="noStrike" dirty="0">
                        <a:effectLst/>
                        <a:latin typeface="Arial"/>
                      </a:endParaRPr>
                    </a:p>
                  </a:txBody>
                  <a:tcPr marL="9525" marR="9525" marT="9525" marB="0" anchor="ct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94</a:t>
                      </a:r>
                      <a:endParaRPr lang="en-US" sz="1400" b="0" i="0" u="none" strike="noStrike" kern="1200" dirty="0">
                        <a:solidFill>
                          <a:schemeClr val="dk1"/>
                        </a:solidFill>
                        <a:effectLst/>
                        <a:latin typeface="Arial"/>
                        <a:ea typeface="+mn-ea"/>
                        <a:cs typeface="+mn-cs"/>
                      </a:endParaRPr>
                    </a:p>
                  </a:txBody>
                  <a:tcPr marL="0" marR="0" marT="0" marB="0" anchor="ctr">
                    <a:solidFill>
                      <a:srgbClr val="00B050"/>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1.4</a:t>
                      </a:r>
                      <a:endParaRPr lang="en-US" sz="1400" b="0" i="0" u="none" strike="noStrike" kern="1200" dirty="0">
                        <a:solidFill>
                          <a:schemeClr val="dk1"/>
                        </a:solidFill>
                        <a:effectLst/>
                        <a:latin typeface="Arial"/>
                        <a:ea typeface="+mn-ea"/>
                        <a:cs typeface="+mn-cs"/>
                      </a:endParaRPr>
                    </a:p>
                  </a:txBody>
                  <a:tcPr marL="0" marR="0" marT="0" marB="0" anchor="ctr">
                    <a:solidFill>
                      <a:srgbClr val="FFFF00"/>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a:t>
                      </a:r>
                      <a:endParaRPr lang="en-US" sz="1400" b="0" i="0" u="none" strike="noStrike" kern="1200" dirty="0">
                        <a:solidFill>
                          <a:schemeClr val="dk1"/>
                        </a:solidFill>
                        <a:effectLst/>
                        <a:latin typeface="Arial"/>
                        <a:ea typeface="+mn-ea"/>
                        <a:cs typeface="+mn-cs"/>
                      </a:endParaRPr>
                    </a:p>
                  </a:txBody>
                  <a:tcPr marL="0" marR="0" marT="0" marB="0" anchor="ctr">
                    <a:solidFill>
                      <a:schemeClr val="bg1">
                        <a:lumMod val="65000"/>
                      </a:schemeClr>
                    </a:solidFill>
                  </a:tcPr>
                </a:tc>
                <a:tc>
                  <a:txBody>
                    <a:bodyPr/>
                    <a:lstStyle/>
                    <a:p>
                      <a:pPr marL="0" algn="ctr" defTabSz="914400" rtl="0" eaLnBrk="1" fontAlgn="b" latinLnBrk="0" hangingPunct="1"/>
                      <a:r>
                        <a:rPr lang="en-US" sz="1400" b="0" i="0" u="none" strike="noStrike" kern="1200" dirty="0" smtClean="0">
                          <a:solidFill>
                            <a:schemeClr val="dk1"/>
                          </a:solidFill>
                          <a:effectLst/>
                          <a:latin typeface="Arial"/>
                          <a:ea typeface="+mn-ea"/>
                          <a:cs typeface="+mn-cs"/>
                        </a:rPr>
                        <a:t>100</a:t>
                      </a:r>
                      <a:endParaRPr lang="en-US" sz="1400" b="0" i="0" u="none" strike="noStrike" kern="1200" dirty="0">
                        <a:solidFill>
                          <a:schemeClr val="dk1"/>
                        </a:solidFill>
                        <a:effectLst/>
                        <a:latin typeface="Arial"/>
                        <a:ea typeface="+mn-ea"/>
                        <a:cs typeface="+mn-cs"/>
                      </a:endParaRPr>
                    </a:p>
                  </a:txBody>
                  <a:tcPr marL="0" marR="0" marT="0" marB="0" anchor="ctr">
                    <a:solidFill>
                      <a:srgbClr val="00B050"/>
                    </a:solidFill>
                  </a:tcPr>
                </a:tc>
              </a:tr>
            </a:tbl>
          </a:graphicData>
        </a:graphic>
      </p:graphicFrame>
      <p:grpSp>
        <p:nvGrpSpPr>
          <p:cNvPr id="15" name="Group 14"/>
          <p:cNvGrpSpPr/>
          <p:nvPr/>
        </p:nvGrpSpPr>
        <p:grpSpPr>
          <a:xfrm>
            <a:off x="1835696" y="6021288"/>
            <a:ext cx="5597715" cy="371212"/>
            <a:chOff x="1835696" y="6397920"/>
            <a:chExt cx="5597715" cy="371212"/>
          </a:xfrm>
        </p:grpSpPr>
        <p:sp>
          <p:nvSpPr>
            <p:cNvPr id="7" name="Rectangle 6"/>
            <p:cNvSpPr/>
            <p:nvPr/>
          </p:nvSpPr>
          <p:spPr>
            <a:xfrm>
              <a:off x="1835696" y="6506872"/>
              <a:ext cx="360040" cy="144016"/>
            </a:xfrm>
            <a:prstGeom prst="rect">
              <a:avLst/>
            </a:prstGeom>
            <a:solidFill>
              <a:srgbClr val="E997DD"/>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23728" y="6399800"/>
              <a:ext cx="960904" cy="369332"/>
            </a:xfrm>
            <a:prstGeom prst="rect">
              <a:avLst/>
            </a:prstGeom>
            <a:noFill/>
          </p:spPr>
          <p:txBody>
            <a:bodyPr wrap="none" rtlCol="0">
              <a:spAutoFit/>
            </a:bodyPr>
            <a:lstStyle/>
            <a:p>
              <a:r>
                <a:rPr lang="en-US" dirty="0" smtClean="0"/>
                <a:t>Not met</a:t>
              </a:r>
              <a:endParaRPr lang="en-US" dirty="0"/>
            </a:p>
          </p:txBody>
        </p:sp>
        <p:sp>
          <p:nvSpPr>
            <p:cNvPr id="9" name="Rectangle 8"/>
            <p:cNvSpPr/>
            <p:nvPr/>
          </p:nvSpPr>
          <p:spPr>
            <a:xfrm>
              <a:off x="3395072" y="6506872"/>
              <a:ext cx="360040" cy="144016"/>
            </a:xfrm>
            <a:prstGeom prst="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683104" y="6399800"/>
              <a:ext cx="688009" cy="369332"/>
            </a:xfrm>
            <a:prstGeom prst="rect">
              <a:avLst/>
            </a:prstGeom>
            <a:noFill/>
          </p:spPr>
          <p:txBody>
            <a:bodyPr wrap="none" rtlCol="0">
              <a:spAutoFit/>
            </a:bodyPr>
            <a:lstStyle/>
            <a:p>
              <a:r>
                <a:rPr lang="en-US" dirty="0" smtClean="0"/>
                <a:t>Close</a:t>
              </a:r>
              <a:endParaRPr lang="en-US" dirty="0"/>
            </a:p>
          </p:txBody>
        </p:sp>
        <p:sp>
          <p:nvSpPr>
            <p:cNvPr id="11" name="Rectangle 10"/>
            <p:cNvSpPr/>
            <p:nvPr/>
          </p:nvSpPr>
          <p:spPr>
            <a:xfrm>
              <a:off x="4716016" y="6504992"/>
              <a:ext cx="360040" cy="144016"/>
            </a:xfrm>
            <a:prstGeom prst="rect">
              <a:avLst/>
            </a:prstGeom>
            <a:solidFill>
              <a:srgbClr val="00B05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013284" y="6397920"/>
              <a:ext cx="1050672" cy="369332"/>
            </a:xfrm>
            <a:prstGeom prst="rect">
              <a:avLst/>
            </a:prstGeom>
            <a:noFill/>
          </p:spPr>
          <p:txBody>
            <a:bodyPr wrap="none" rtlCol="0">
              <a:spAutoFit/>
            </a:bodyPr>
            <a:lstStyle/>
            <a:p>
              <a:r>
                <a:rPr lang="en-US" dirty="0" smtClean="0"/>
                <a:t>Fully met</a:t>
              </a:r>
              <a:endParaRPr lang="en-US" dirty="0"/>
            </a:p>
          </p:txBody>
        </p:sp>
        <p:sp>
          <p:nvSpPr>
            <p:cNvPr id="13" name="Rectangle 12"/>
            <p:cNvSpPr/>
            <p:nvPr/>
          </p:nvSpPr>
          <p:spPr>
            <a:xfrm>
              <a:off x="6221856" y="6506872"/>
              <a:ext cx="360040" cy="144016"/>
            </a:xfrm>
            <a:prstGeom prst="rect">
              <a:avLst/>
            </a:prstGeom>
            <a:solidFill>
              <a:schemeClr val="bg1">
                <a:lumMod val="8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509888" y="6399800"/>
              <a:ext cx="923523" cy="369332"/>
            </a:xfrm>
            <a:prstGeom prst="rect">
              <a:avLst/>
            </a:prstGeom>
            <a:noFill/>
          </p:spPr>
          <p:txBody>
            <a:bodyPr wrap="none" rtlCol="0">
              <a:spAutoFit/>
            </a:bodyPr>
            <a:lstStyle/>
            <a:p>
              <a:r>
                <a:rPr lang="en-US" dirty="0" smtClean="0"/>
                <a:t>No data</a:t>
              </a:r>
              <a:endParaRPr lang="en-US" dirty="0"/>
            </a:p>
          </p:txBody>
        </p:sp>
      </p:grpSp>
      <p:sp>
        <p:nvSpPr>
          <p:cNvPr id="16" name="Title 1"/>
          <p:cNvSpPr txBox="1">
            <a:spLocks/>
          </p:cNvSpPr>
          <p:nvPr/>
        </p:nvSpPr>
        <p:spPr>
          <a:xfrm>
            <a:off x="107504" y="6458408"/>
            <a:ext cx="3575600" cy="28296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1050" dirty="0" smtClean="0"/>
              <a:t>Source: SEAR Weekly VPD bulletin and JRF as of 15 June 2016</a:t>
            </a:r>
            <a:endParaRPr lang="en-US" sz="1050" dirty="0"/>
          </a:p>
        </p:txBody>
      </p:sp>
      <p:sp>
        <p:nvSpPr>
          <p:cNvPr id="17" name="Rounded Rectangle 16"/>
          <p:cNvSpPr/>
          <p:nvPr/>
        </p:nvSpPr>
        <p:spPr>
          <a:xfrm>
            <a:off x="3491880" y="1052736"/>
            <a:ext cx="1404156" cy="4824536"/>
          </a:xfrm>
          <a:prstGeom prst="roundRect">
            <a:avLst/>
          </a:prstGeom>
          <a:solidFill>
            <a:srgbClr val="FFCCFF">
              <a:alpha val="36078"/>
            </a:srgbClr>
          </a:solid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Explosion 1 17"/>
          <p:cNvSpPr/>
          <p:nvPr/>
        </p:nvSpPr>
        <p:spPr>
          <a:xfrm>
            <a:off x="1536172" y="1657400"/>
            <a:ext cx="6048672" cy="3530272"/>
          </a:xfrm>
          <a:prstGeom prst="irregularSeal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FF00"/>
                </a:solidFill>
              </a:rPr>
              <a:t>Of expected ~37,000 non-measles non rubella, only 9,800 reported- </a:t>
            </a:r>
          </a:p>
          <a:p>
            <a:pPr algn="ctr"/>
            <a:r>
              <a:rPr lang="en-US" sz="2400" b="1" dirty="0" smtClean="0">
                <a:solidFill>
                  <a:srgbClr val="FFFF00"/>
                </a:solidFill>
                <a:effectLst>
                  <a:outerShdw blurRad="38100" dist="38100" dir="2700000" algn="tl">
                    <a:srgbClr val="000000">
                      <a:alpha val="43137"/>
                    </a:srgbClr>
                  </a:outerShdw>
                </a:effectLst>
              </a:rPr>
              <a:t>26% capture rate </a:t>
            </a:r>
            <a:endParaRPr lang="en-US" sz="24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4751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116632"/>
            <a:ext cx="8229600" cy="778098"/>
          </a:xfrm>
        </p:spPr>
        <p:txBody>
          <a:bodyPr>
            <a:noAutofit/>
          </a:bodyPr>
          <a:lstStyle/>
          <a:p>
            <a:pPr eaLnBrk="1" hangingPunct="1"/>
            <a:r>
              <a:rPr lang="en-US" sz="3200" dirty="0">
                <a:solidFill>
                  <a:srgbClr val="0070C0"/>
                </a:solidFill>
                <a:latin typeface="Calibri" panose="020F0502020204030204" pitchFamily="34" charset="0"/>
                <a:ea typeface="+mn-ea"/>
                <a:cs typeface="Calibri" panose="020F0502020204030204" pitchFamily="34" charset="0"/>
              </a:rPr>
              <a:t>Measles-Rubella Surveillance 2015- </a:t>
            </a:r>
            <a:br>
              <a:rPr lang="en-US" sz="3200" dirty="0">
                <a:solidFill>
                  <a:srgbClr val="0070C0"/>
                </a:solidFill>
                <a:latin typeface="Calibri" panose="020F0502020204030204" pitchFamily="34" charset="0"/>
                <a:ea typeface="+mn-ea"/>
                <a:cs typeface="Calibri" panose="020F0502020204030204" pitchFamily="34" charset="0"/>
              </a:rPr>
            </a:br>
            <a:r>
              <a:rPr lang="en-US" sz="3200" dirty="0">
                <a:solidFill>
                  <a:srgbClr val="0070C0"/>
                </a:solidFill>
                <a:latin typeface="Calibri" panose="020F0502020204030204" pitchFamily="34" charset="0"/>
                <a:ea typeface="+mn-ea"/>
                <a:cs typeface="Calibri" panose="020F0502020204030204" pitchFamily="34" charset="0"/>
              </a:rPr>
              <a:t>Incidence by country </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4167" t="9359" r="4167" b="9359"/>
          <a:stretch/>
        </p:blipFill>
        <p:spPr>
          <a:xfrm>
            <a:off x="4408664" y="1628800"/>
            <a:ext cx="4540017" cy="3384376"/>
          </a:xfrm>
          <a:prstGeom prst="rect">
            <a:avLst/>
          </a:prstGeom>
          <a:ln>
            <a:solidFill>
              <a:schemeClr val="tx1"/>
            </a:solidFill>
          </a:ln>
        </p:spPr>
      </p:pic>
      <p:graphicFrame>
        <p:nvGraphicFramePr>
          <p:cNvPr id="6" name="Table 5"/>
          <p:cNvGraphicFramePr>
            <a:graphicFrameLocks noGrp="1"/>
          </p:cNvGraphicFramePr>
          <p:nvPr>
            <p:extLst>
              <p:ext uri="{D42A27DB-BD31-4B8C-83A1-F6EECF244321}">
                <p14:modId xmlns:p14="http://schemas.microsoft.com/office/powerpoint/2010/main" val="3322735523"/>
              </p:ext>
            </p:extLst>
          </p:nvPr>
        </p:nvGraphicFramePr>
        <p:xfrm>
          <a:off x="107504" y="1634097"/>
          <a:ext cx="4176464" cy="4151966"/>
        </p:xfrm>
        <a:graphic>
          <a:graphicData uri="http://schemas.openxmlformats.org/drawingml/2006/table">
            <a:tbl>
              <a:tblPr>
                <a:tableStyleId>{5C22544A-7EE6-4342-B048-85BDC9FD1C3A}</a:tableStyleId>
              </a:tblPr>
              <a:tblGrid>
                <a:gridCol w="1656184"/>
                <a:gridCol w="1208815"/>
                <a:gridCol w="1311465"/>
              </a:tblGrid>
              <a:tr h="304601">
                <a:tc>
                  <a:txBody>
                    <a:bodyPr/>
                    <a:lstStyle/>
                    <a:p>
                      <a:pPr algn="r" fontAlgn="ctr"/>
                      <a:r>
                        <a:rPr lang="en-US" sz="1600" b="1" i="0" u="none" strike="noStrike" dirty="0" smtClean="0">
                          <a:solidFill>
                            <a:srgbClr val="000000"/>
                          </a:solidFill>
                          <a:effectLst/>
                          <a:latin typeface="Calibri"/>
                        </a:rPr>
                        <a:t>Incidence per million </a:t>
                      </a:r>
                      <a:r>
                        <a:rPr lang="en-US" sz="1600" b="1" i="0" u="none" strike="noStrike" dirty="0" smtClean="0">
                          <a:solidFill>
                            <a:srgbClr val="000000"/>
                          </a:solidFill>
                          <a:effectLst/>
                          <a:latin typeface="Calibri"/>
                          <a:sym typeface="Wingdings" panose="05000000000000000000" pitchFamily="2" charset="2"/>
                        </a:rPr>
                        <a:t> </a:t>
                      </a:r>
                      <a:endParaRPr lang="en-US" sz="1600" b="1" i="0" u="none" strike="noStrike" dirty="0">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600" b="1" i="0" u="none" strike="noStrike" dirty="0" smtClean="0">
                          <a:solidFill>
                            <a:srgbClr val="000000"/>
                          </a:solidFill>
                          <a:effectLst/>
                          <a:latin typeface="Calibri"/>
                        </a:rPr>
                        <a:t>Measles</a:t>
                      </a:r>
                      <a:endParaRPr lang="en-US" sz="1600" b="1" i="0" u="none" strike="noStrike" dirty="0">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600" b="1" i="0" u="none" strike="noStrike" dirty="0" smtClean="0">
                          <a:solidFill>
                            <a:srgbClr val="000000"/>
                          </a:solidFill>
                          <a:effectLst/>
                          <a:latin typeface="Calibri"/>
                        </a:rPr>
                        <a:t>Rubella</a:t>
                      </a:r>
                      <a:endParaRPr lang="en-US" sz="1600" b="1" i="0" u="none" strike="noStrike" dirty="0">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04601">
                <a:tc>
                  <a:txBody>
                    <a:bodyPr/>
                    <a:lstStyle/>
                    <a:p>
                      <a:pPr algn="l" fontAlgn="ctr"/>
                      <a:r>
                        <a:rPr lang="en-US" sz="1600" u="none" strike="noStrike" dirty="0">
                          <a:effectLst/>
                        </a:rPr>
                        <a:t>Bangladesh</a:t>
                      </a:r>
                      <a:endParaRPr lang="en-US" sz="1600" b="0" i="0" u="none" strike="noStrike" dirty="0">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1600" u="none" strike="noStrike" kern="1200" dirty="0">
                          <a:solidFill>
                            <a:schemeClr val="dk1"/>
                          </a:solidFill>
                          <a:effectLst/>
                          <a:latin typeface="+mn-lt"/>
                          <a:ea typeface="+mn-ea"/>
                          <a:cs typeface="+mn-cs"/>
                        </a:rPr>
                        <a:t>24.4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r>
              <a:tr h="289998">
                <a:tc>
                  <a:txBody>
                    <a:bodyPr/>
                    <a:lstStyle/>
                    <a:p>
                      <a:pPr algn="l" fontAlgn="ctr"/>
                      <a:r>
                        <a:rPr lang="en-US" sz="1600" u="none" strike="noStrike">
                          <a:effectLst/>
                        </a:rPr>
                        <a:t>Bhutan</a:t>
                      </a:r>
                      <a:endParaRPr lang="en-US" sz="1600" b="0" i="0" u="none" strike="noStrike">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14.5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en-US" sz="1600" u="none" strike="noStrike" kern="1200" dirty="0">
                          <a:solidFill>
                            <a:schemeClr val="dk1"/>
                          </a:solidFill>
                          <a:effectLst/>
                          <a:latin typeface="+mn-lt"/>
                          <a:ea typeface="+mn-ea"/>
                          <a:cs typeface="+mn-cs"/>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r>
              <a:tr h="304601">
                <a:tc>
                  <a:txBody>
                    <a:bodyPr/>
                    <a:lstStyle/>
                    <a:p>
                      <a:pPr algn="l" fontAlgn="ctr"/>
                      <a:r>
                        <a:rPr lang="en-US" sz="1600" u="none" strike="noStrike">
                          <a:effectLst/>
                        </a:rPr>
                        <a:t>DPRK</a:t>
                      </a:r>
                      <a:endParaRPr lang="en-US" sz="1600" b="0" i="0" u="none" strike="noStrike">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algn="ctr" fontAlgn="ctr"/>
                      <a:r>
                        <a:rPr lang="en-US" sz="1600" u="none" strike="noStrike" kern="1200" dirty="0">
                          <a:solidFill>
                            <a:schemeClr val="dk1"/>
                          </a:solidFill>
                          <a:effectLst/>
                          <a:latin typeface="+mn-lt"/>
                          <a:ea typeface="+mn-ea"/>
                          <a:cs typeface="+mn-cs"/>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r>
              <a:tr h="304601">
                <a:tc>
                  <a:txBody>
                    <a:bodyPr/>
                    <a:lstStyle/>
                    <a:p>
                      <a:pPr algn="l" fontAlgn="ctr"/>
                      <a:r>
                        <a:rPr lang="en-US" sz="1600" u="none" strike="noStrike" dirty="0" smtClean="0">
                          <a:effectLst/>
                        </a:rPr>
                        <a:t>India*</a:t>
                      </a:r>
                      <a:endParaRPr lang="en-US" sz="1600" b="0" i="0" u="none" strike="noStrike" dirty="0">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19.9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en-US" sz="1600" u="none" strike="noStrike" kern="1200" dirty="0">
                          <a:solidFill>
                            <a:schemeClr val="dk1"/>
                          </a:solidFill>
                          <a:effectLst/>
                          <a:latin typeface="+mn-lt"/>
                          <a:ea typeface="+mn-ea"/>
                          <a:cs typeface="+mn-cs"/>
                        </a:rPr>
                        <a:t>38.5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r>
              <a:tr h="304601">
                <a:tc>
                  <a:txBody>
                    <a:bodyPr/>
                    <a:lstStyle/>
                    <a:p>
                      <a:pPr algn="l" fontAlgn="ctr"/>
                      <a:r>
                        <a:rPr lang="en-US" sz="1600" u="none" strike="noStrike" dirty="0" smtClean="0">
                          <a:effectLst/>
                        </a:rPr>
                        <a:t>Indonesia*</a:t>
                      </a:r>
                      <a:endParaRPr lang="en-US" sz="1600" b="0" i="0" u="none" strike="noStrike" dirty="0">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3.2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1600" u="none" strike="noStrike" kern="1200" dirty="0">
                          <a:solidFill>
                            <a:schemeClr val="dk1"/>
                          </a:solidFill>
                          <a:effectLst/>
                          <a:latin typeface="+mn-lt"/>
                          <a:ea typeface="+mn-ea"/>
                          <a:cs typeface="+mn-cs"/>
                        </a:rPr>
                        <a:t> </a:t>
                      </a:r>
                      <a:r>
                        <a:rPr lang="en-US" sz="1600" u="none" strike="noStrike" kern="1200" dirty="0" smtClean="0">
                          <a:solidFill>
                            <a:schemeClr val="dk1"/>
                          </a:solidFill>
                          <a:effectLst/>
                          <a:latin typeface="+mn-lt"/>
                          <a:ea typeface="+mn-ea"/>
                          <a:cs typeface="+mn-cs"/>
                        </a:rPr>
                        <a:t>no</a:t>
                      </a:r>
                      <a:r>
                        <a:rPr lang="en-US" sz="1600" u="none" strike="noStrike" kern="1200" baseline="0" dirty="0" smtClean="0">
                          <a:solidFill>
                            <a:schemeClr val="dk1"/>
                          </a:solidFill>
                          <a:effectLst/>
                          <a:latin typeface="+mn-lt"/>
                          <a:ea typeface="+mn-ea"/>
                          <a:cs typeface="+mn-cs"/>
                        </a:rPr>
                        <a:t> data</a:t>
                      </a:r>
                      <a:endParaRPr lang="en-US" sz="1600" u="none" strike="noStrike" kern="1200" dirty="0">
                        <a:solidFill>
                          <a:schemeClr val="dk1"/>
                        </a:solidFill>
                        <a:effectLst/>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r>
              <a:tr h="304601">
                <a:tc>
                  <a:txBody>
                    <a:bodyPr/>
                    <a:lstStyle/>
                    <a:p>
                      <a:pPr algn="l" fontAlgn="ctr"/>
                      <a:r>
                        <a:rPr lang="en-US" sz="1600" u="none" strike="noStrike">
                          <a:effectLst/>
                        </a:rPr>
                        <a:t>Maldives</a:t>
                      </a:r>
                      <a:endParaRPr lang="en-US" sz="1600" b="0" i="0" u="none" strike="noStrike">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algn="ctr" fontAlgn="ctr"/>
                      <a:r>
                        <a:rPr lang="en-US" sz="1600" u="none" strike="noStrike" kern="1200" dirty="0">
                          <a:solidFill>
                            <a:schemeClr val="dk1"/>
                          </a:solidFill>
                          <a:effectLst/>
                          <a:latin typeface="+mn-lt"/>
                          <a:ea typeface="+mn-ea"/>
                          <a:cs typeface="+mn-cs"/>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r>
              <a:tr h="304601">
                <a:tc>
                  <a:txBody>
                    <a:bodyPr/>
                    <a:lstStyle/>
                    <a:p>
                      <a:pPr algn="l" fontAlgn="ctr"/>
                      <a:r>
                        <a:rPr lang="en-US" sz="1600" u="none" strike="noStrike">
                          <a:effectLst/>
                        </a:rPr>
                        <a:t>Myanmar</a:t>
                      </a:r>
                      <a:endParaRPr lang="en-US" sz="1600" b="0" i="0" u="none" strike="noStrike">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1600" u="none" strike="noStrike" kern="1200" dirty="0">
                          <a:solidFill>
                            <a:schemeClr val="dk1"/>
                          </a:solidFill>
                          <a:effectLst/>
                          <a:latin typeface="+mn-lt"/>
                          <a:ea typeface="+mn-ea"/>
                          <a:cs typeface="+mn-cs"/>
                        </a:rPr>
                        <a:t>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r>
              <a:tr h="304601">
                <a:tc>
                  <a:txBody>
                    <a:bodyPr/>
                    <a:lstStyle/>
                    <a:p>
                      <a:pPr algn="l" fontAlgn="ctr"/>
                      <a:r>
                        <a:rPr lang="en-US" sz="1600" u="none" strike="noStrike">
                          <a:effectLst/>
                        </a:rPr>
                        <a:t>Nepal</a:t>
                      </a:r>
                      <a:endParaRPr lang="en-US" sz="1600" b="0" i="0" u="none" strike="noStrike">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57.7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en-US" sz="1600" u="none" strike="noStrike" kern="1200" dirty="0">
                          <a:solidFill>
                            <a:schemeClr val="dk1"/>
                          </a:solidFill>
                          <a:effectLst/>
                          <a:latin typeface="+mn-lt"/>
                          <a:ea typeface="+mn-ea"/>
                          <a:cs typeface="+mn-cs"/>
                        </a:rPr>
                        <a:t>257.8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r>
              <a:tr h="304601">
                <a:tc>
                  <a:txBody>
                    <a:bodyPr/>
                    <a:lstStyle/>
                    <a:p>
                      <a:pPr algn="l" fontAlgn="ctr"/>
                      <a:r>
                        <a:rPr lang="en-US" sz="1600" u="none" strike="noStrike">
                          <a:effectLst/>
                        </a:rPr>
                        <a:t>Sri Lanka</a:t>
                      </a:r>
                      <a:endParaRPr lang="en-US" sz="1600" b="0" i="0" u="none" strike="noStrike">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74.8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en-US" sz="1600" u="none" strike="noStrike" kern="1200" dirty="0">
                          <a:solidFill>
                            <a:schemeClr val="dk1"/>
                          </a:solidFill>
                          <a:effectLst/>
                          <a:latin typeface="+mn-lt"/>
                          <a:ea typeface="+mn-ea"/>
                          <a:cs typeface="+mn-cs"/>
                        </a:rPr>
                        <a:t>4.8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04601">
                <a:tc>
                  <a:txBody>
                    <a:bodyPr/>
                    <a:lstStyle/>
                    <a:p>
                      <a:pPr algn="l" fontAlgn="ctr"/>
                      <a:r>
                        <a:rPr lang="en-US" sz="1600" u="none" strike="noStrike">
                          <a:effectLst/>
                        </a:rPr>
                        <a:t>Thaliand</a:t>
                      </a:r>
                      <a:endParaRPr lang="en-US" sz="1600" b="0" i="0" u="none" strike="noStrike">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1600" u="none" strike="noStrike" kern="1200" dirty="0">
                          <a:solidFill>
                            <a:schemeClr val="dk1"/>
                          </a:solidFill>
                          <a:effectLst/>
                          <a:latin typeface="+mn-lt"/>
                          <a:ea typeface="+mn-ea"/>
                          <a:cs typeface="+mn-cs"/>
                        </a:rPr>
                        <a:t> </a:t>
                      </a:r>
                      <a:r>
                        <a:rPr lang="en-US" sz="1600" u="none" strike="noStrike" kern="1200" dirty="0" smtClean="0">
                          <a:solidFill>
                            <a:schemeClr val="dk1"/>
                          </a:solidFill>
                          <a:effectLst/>
                          <a:latin typeface="+mn-lt"/>
                          <a:ea typeface="+mn-ea"/>
                          <a:cs typeface="+mn-cs"/>
                        </a:rPr>
                        <a:t>no data</a:t>
                      </a:r>
                      <a:endParaRPr lang="en-US" sz="1600" u="none" strike="noStrike" kern="1200" dirty="0">
                        <a:solidFill>
                          <a:schemeClr val="dk1"/>
                        </a:solidFill>
                        <a:effectLst/>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r>
              <a:tr h="304601">
                <a:tc>
                  <a:txBody>
                    <a:bodyPr/>
                    <a:lstStyle/>
                    <a:p>
                      <a:pPr algn="l" fontAlgn="ctr"/>
                      <a:r>
                        <a:rPr lang="en-US" sz="1600" u="none" strike="noStrike">
                          <a:effectLst/>
                        </a:rPr>
                        <a:t>Timor-Leste</a:t>
                      </a:r>
                      <a:endParaRPr lang="en-US" sz="1600" b="0" i="0" u="none" strike="noStrike">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u="none" strike="noStrike" kern="1200" dirty="0">
                          <a:solidFill>
                            <a:schemeClr val="dk1"/>
                          </a:solidFill>
                          <a:effectLst/>
                          <a:latin typeface="+mn-lt"/>
                          <a:ea typeface="+mn-ea"/>
                          <a:cs typeface="+mn-cs"/>
                        </a:rPr>
                        <a:t>38.6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en-US" sz="1600" u="none" strike="noStrike" kern="1200" dirty="0">
                          <a:solidFill>
                            <a:schemeClr val="dk1"/>
                          </a:solidFill>
                          <a:effectLst/>
                          <a:latin typeface="+mn-lt"/>
                          <a:ea typeface="+mn-ea"/>
                          <a:cs typeface="+mn-cs"/>
                        </a:rPr>
                        <a:t>8.3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r>
              <a:tr h="319831">
                <a:tc>
                  <a:txBody>
                    <a:bodyPr/>
                    <a:lstStyle/>
                    <a:p>
                      <a:pPr algn="l" fontAlgn="ctr"/>
                      <a:r>
                        <a:rPr lang="en-US" sz="1600" b="1" u="none" strike="noStrike" dirty="0">
                          <a:effectLst/>
                        </a:rPr>
                        <a:t>SEAR</a:t>
                      </a:r>
                      <a:endParaRPr lang="en-US" sz="1600" b="1" i="0" u="none" strike="noStrike" dirty="0">
                        <a:solidFill>
                          <a:srgbClr val="000000"/>
                        </a:solidFill>
                        <a:effectLst/>
                        <a:latin typeface="Calibri"/>
                      </a:endParaRPr>
                    </a:p>
                  </a:txBody>
                  <a:tcPr marL="8447" marR="8447" marT="844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b="1" u="none" strike="noStrike" kern="1200" dirty="0">
                          <a:solidFill>
                            <a:schemeClr val="dk1"/>
                          </a:solidFill>
                          <a:effectLst/>
                          <a:latin typeface="+mn-lt"/>
                          <a:ea typeface="+mn-ea"/>
                          <a:cs typeface="+mn-cs"/>
                        </a:rPr>
                        <a:t>15.9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en-US" sz="1600" b="1" u="none" strike="noStrike" kern="1200" dirty="0">
                          <a:solidFill>
                            <a:schemeClr val="dk1"/>
                          </a:solidFill>
                          <a:effectLst/>
                          <a:latin typeface="+mn-lt"/>
                          <a:ea typeface="+mn-ea"/>
                          <a:cs typeface="+mn-cs"/>
                        </a:rPr>
                        <a:t>38.7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r>
            </a:tbl>
          </a:graphicData>
        </a:graphic>
      </p:graphicFrame>
      <p:sp>
        <p:nvSpPr>
          <p:cNvPr id="4" name="TextBox 3"/>
          <p:cNvSpPr txBox="1"/>
          <p:nvPr/>
        </p:nvSpPr>
        <p:spPr>
          <a:xfrm>
            <a:off x="521361" y="6176336"/>
            <a:ext cx="5850839" cy="276999"/>
          </a:xfrm>
          <a:prstGeom prst="rect">
            <a:avLst/>
          </a:prstGeom>
          <a:noFill/>
        </p:spPr>
        <p:txBody>
          <a:bodyPr wrap="square" rtlCol="0">
            <a:spAutoFit/>
          </a:bodyPr>
          <a:lstStyle/>
          <a:p>
            <a:r>
              <a:rPr lang="en-US" sz="1200" dirty="0" smtClean="0"/>
              <a:t>*Note: India and Indonesia are yet to fully expand the case-based surveillance nationwide.</a:t>
            </a:r>
            <a:endParaRPr lang="en-US" sz="1200" dirty="0"/>
          </a:p>
        </p:txBody>
      </p:sp>
      <p:sp>
        <p:nvSpPr>
          <p:cNvPr id="2" name="TextBox 1"/>
          <p:cNvSpPr txBox="1"/>
          <p:nvPr/>
        </p:nvSpPr>
        <p:spPr>
          <a:xfrm>
            <a:off x="4408664" y="5085184"/>
            <a:ext cx="4540017" cy="646331"/>
          </a:xfrm>
          <a:prstGeom prst="rect">
            <a:avLst/>
          </a:prstGeom>
          <a:solidFill>
            <a:schemeClr val="tx1"/>
          </a:solidFill>
        </p:spPr>
        <p:txBody>
          <a:bodyPr wrap="square" rtlCol="0">
            <a:spAutoFit/>
          </a:bodyPr>
          <a:lstStyle/>
          <a:p>
            <a:r>
              <a:rPr lang="en-US" b="1" dirty="0" smtClean="0">
                <a:solidFill>
                  <a:schemeClr val="bg1"/>
                </a:solidFill>
                <a:effectLst>
                  <a:outerShdw blurRad="38100" dist="38100" dir="2700000" algn="tl">
                    <a:srgbClr val="000000">
                      <a:alpha val="43137"/>
                    </a:srgbClr>
                  </a:outerShdw>
                </a:effectLst>
              </a:rPr>
              <a:t>Measles Incidence </a:t>
            </a:r>
            <a:r>
              <a:rPr lang="en-US" dirty="0" smtClean="0"/>
              <a:t>–</a:t>
            </a:r>
          </a:p>
          <a:p>
            <a:r>
              <a:rPr lang="en-US" dirty="0" smtClean="0"/>
              <a:t> </a:t>
            </a:r>
            <a:r>
              <a:rPr lang="en-US" u="sng" dirty="0" smtClean="0">
                <a:solidFill>
                  <a:srgbClr val="FF0000"/>
                </a:solidFill>
              </a:rPr>
              <a:t>&gt;</a:t>
            </a:r>
            <a:r>
              <a:rPr lang="en-US" dirty="0" smtClean="0">
                <a:solidFill>
                  <a:srgbClr val="FF0000"/>
                </a:solidFill>
              </a:rPr>
              <a:t>5/million</a:t>
            </a:r>
            <a:r>
              <a:rPr lang="en-US" dirty="0" smtClean="0"/>
              <a:t>; </a:t>
            </a:r>
            <a:r>
              <a:rPr lang="en-US" dirty="0" smtClean="0">
                <a:solidFill>
                  <a:srgbClr val="FFFF00"/>
                </a:solidFill>
              </a:rPr>
              <a:t>&lt;5 per million, </a:t>
            </a:r>
            <a:r>
              <a:rPr lang="en-US" dirty="0" smtClean="0">
                <a:solidFill>
                  <a:srgbClr val="00B050"/>
                </a:solidFill>
              </a:rPr>
              <a:t>zero cases </a:t>
            </a:r>
            <a:endParaRPr lang="en-US" dirty="0">
              <a:solidFill>
                <a:srgbClr val="00B050"/>
              </a:solidFill>
            </a:endParaRPr>
          </a:p>
        </p:txBody>
      </p:sp>
    </p:spTree>
    <p:extLst>
      <p:ext uri="{BB962C8B-B14F-4D97-AF65-F5344CB8AC3E}">
        <p14:creationId xmlns:p14="http://schemas.microsoft.com/office/powerpoint/2010/main" val="25819498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562074"/>
          </a:xfrm>
        </p:spPr>
        <p:txBody>
          <a:bodyPr>
            <a:noAutofit/>
          </a:bodyPr>
          <a:lstStyle/>
          <a:p>
            <a:r>
              <a:rPr lang="en-US" sz="3200" b="1" dirty="0" smtClean="0"/>
              <a:t>Suspected Measles Outbreaks, SEAR, 2015</a:t>
            </a:r>
            <a:endParaRPr lang="en-US" sz="3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19570751"/>
              </p:ext>
            </p:extLst>
          </p:nvPr>
        </p:nvGraphicFramePr>
        <p:xfrm>
          <a:off x="323530" y="764704"/>
          <a:ext cx="8651301" cy="5762173"/>
        </p:xfrm>
        <a:graphic>
          <a:graphicData uri="http://schemas.openxmlformats.org/drawingml/2006/table">
            <a:tbl>
              <a:tblPr firstRow="1" lastRow="1" bandRow="1">
                <a:tableStyleId>{7DF18680-E054-41AD-8BC1-D1AEF772440D}</a:tableStyleId>
              </a:tblPr>
              <a:tblGrid>
                <a:gridCol w="1235900"/>
                <a:gridCol w="924251"/>
                <a:gridCol w="1042831"/>
                <a:gridCol w="1191807"/>
                <a:gridCol w="1191807"/>
                <a:gridCol w="1828805"/>
                <a:gridCol w="1235900"/>
              </a:tblGrid>
              <a:tr h="424031">
                <a:tc>
                  <a:txBody>
                    <a:bodyPr/>
                    <a:lstStyle/>
                    <a:p>
                      <a:pPr algn="l" fontAlgn="b"/>
                      <a:r>
                        <a:rPr lang="en-US" sz="1400" u="none" strike="noStrike" dirty="0" smtClean="0">
                          <a:solidFill>
                            <a:schemeClr val="tx1"/>
                          </a:solidFill>
                          <a:effectLst/>
                        </a:rPr>
                        <a:t>Country</a:t>
                      </a:r>
                      <a:endParaRPr lang="en-US" sz="1400" b="1" i="0" u="none" strike="noStrike" dirty="0">
                        <a:solidFill>
                          <a:schemeClr val="tx1"/>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b"/>
                      <a:r>
                        <a:rPr lang="en-US" sz="1400" u="none" strike="noStrike" dirty="0">
                          <a:solidFill>
                            <a:schemeClr val="tx1"/>
                          </a:solidFill>
                          <a:effectLst/>
                        </a:rPr>
                        <a:t>Total Outbreaks</a:t>
                      </a:r>
                      <a:endParaRPr lang="en-US" sz="1400" b="1" i="0" u="none" strike="noStrike" dirty="0">
                        <a:solidFill>
                          <a:schemeClr val="tx1"/>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b"/>
                      <a:r>
                        <a:rPr lang="en-US" sz="1400" u="none" strike="noStrike" dirty="0">
                          <a:solidFill>
                            <a:schemeClr val="tx1"/>
                          </a:solidFill>
                          <a:effectLst/>
                        </a:rPr>
                        <a:t>Investigated</a:t>
                      </a:r>
                      <a:endParaRPr lang="en-US" sz="1400" b="1" i="0" u="none" strike="noStrike" dirty="0">
                        <a:solidFill>
                          <a:schemeClr val="tx1"/>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b"/>
                      <a:r>
                        <a:rPr lang="en-US" sz="1400" u="none" strike="noStrike" dirty="0" smtClean="0">
                          <a:solidFill>
                            <a:schemeClr val="tx1"/>
                          </a:solidFill>
                          <a:effectLst/>
                        </a:rPr>
                        <a:t>Lab Confirmed</a:t>
                      </a:r>
                      <a:r>
                        <a:rPr lang="en-US" sz="1400" u="none" strike="noStrike" baseline="0" dirty="0" smtClean="0">
                          <a:solidFill>
                            <a:schemeClr val="tx1"/>
                          </a:solidFill>
                          <a:effectLst/>
                        </a:rPr>
                        <a:t> </a:t>
                      </a:r>
                      <a:r>
                        <a:rPr lang="en-US" sz="1400" u="none" strike="noStrike" dirty="0" smtClean="0">
                          <a:solidFill>
                            <a:schemeClr val="tx1"/>
                          </a:solidFill>
                          <a:effectLst/>
                        </a:rPr>
                        <a:t>Measles</a:t>
                      </a:r>
                      <a:endParaRPr lang="en-US" sz="1400" b="1" i="0" u="none" strike="noStrike" dirty="0">
                        <a:solidFill>
                          <a:schemeClr val="tx1"/>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b"/>
                      <a:r>
                        <a:rPr lang="en-US" sz="1400" u="none" strike="noStrike" dirty="0" smtClean="0">
                          <a:solidFill>
                            <a:schemeClr val="tx1"/>
                          </a:solidFill>
                          <a:effectLst/>
                        </a:rPr>
                        <a:t>Lab</a:t>
                      </a:r>
                      <a:r>
                        <a:rPr lang="en-US" sz="1400" u="none" strike="noStrike" baseline="0" dirty="0" smtClean="0">
                          <a:solidFill>
                            <a:schemeClr val="tx1"/>
                          </a:solidFill>
                          <a:effectLst/>
                        </a:rPr>
                        <a:t> </a:t>
                      </a:r>
                      <a:r>
                        <a:rPr lang="en-US" sz="1400" u="none" strike="noStrike" dirty="0" smtClean="0">
                          <a:solidFill>
                            <a:schemeClr val="tx1"/>
                          </a:solidFill>
                          <a:effectLst/>
                        </a:rPr>
                        <a:t>Confirmed</a:t>
                      </a:r>
                      <a:r>
                        <a:rPr lang="en-US" sz="1400" u="none" strike="noStrike" baseline="0" dirty="0" smtClean="0">
                          <a:solidFill>
                            <a:schemeClr val="tx1"/>
                          </a:solidFill>
                          <a:effectLst/>
                        </a:rPr>
                        <a:t> </a:t>
                      </a:r>
                      <a:r>
                        <a:rPr lang="en-US" sz="1400" u="none" strike="noStrike" dirty="0" smtClean="0">
                          <a:solidFill>
                            <a:schemeClr val="tx1"/>
                          </a:solidFill>
                          <a:effectLst/>
                        </a:rPr>
                        <a:t>Rubella</a:t>
                      </a:r>
                      <a:endParaRPr lang="en-US" sz="1400" b="1" i="0" u="none" strike="noStrike" dirty="0">
                        <a:solidFill>
                          <a:schemeClr val="tx1"/>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b"/>
                      <a:r>
                        <a:rPr lang="en-US" sz="1400" u="none" strike="noStrike" dirty="0" smtClean="0">
                          <a:solidFill>
                            <a:schemeClr val="tx1"/>
                          </a:solidFill>
                          <a:effectLst/>
                        </a:rPr>
                        <a:t>Lab Confirmed Mix </a:t>
                      </a:r>
                      <a:r>
                        <a:rPr lang="en-US" sz="1400" u="none" strike="noStrike" dirty="0">
                          <a:solidFill>
                            <a:schemeClr val="tx1"/>
                          </a:solidFill>
                          <a:effectLst/>
                        </a:rPr>
                        <a:t>(Measles &amp; Rubella)</a:t>
                      </a:r>
                      <a:endParaRPr lang="en-US" sz="1400" b="1" i="0" u="none" strike="noStrike" dirty="0">
                        <a:solidFill>
                          <a:schemeClr val="tx1"/>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b"/>
                      <a:r>
                        <a:rPr lang="en-US" sz="1400" u="none" strike="noStrike" dirty="0" smtClean="0">
                          <a:solidFill>
                            <a:schemeClr val="tx1"/>
                          </a:solidFill>
                          <a:effectLst/>
                        </a:rPr>
                        <a:t>Negative </a:t>
                      </a:r>
                      <a:r>
                        <a:rPr lang="en-US" sz="1400" u="none" strike="noStrike" dirty="0">
                          <a:solidFill>
                            <a:schemeClr val="tx1"/>
                          </a:solidFill>
                          <a:effectLst/>
                        </a:rPr>
                        <a:t>(Measles &amp; Rubella)</a:t>
                      </a:r>
                      <a:endParaRPr lang="en-US" sz="1400" b="1" i="0" u="none" strike="noStrike" dirty="0">
                        <a:solidFill>
                          <a:schemeClr val="tx1"/>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r>
              <a:tr h="424031">
                <a:tc>
                  <a:txBody>
                    <a:bodyPr/>
                    <a:lstStyle/>
                    <a:p>
                      <a:pPr lvl="0" algn="l" fontAlgn="b"/>
                      <a:r>
                        <a:rPr lang="en-US" sz="1800" u="none" strike="noStrike" dirty="0">
                          <a:solidFill>
                            <a:schemeClr val="tx1"/>
                          </a:solidFill>
                          <a:effectLst/>
                        </a:rPr>
                        <a:t>Bangladesh</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68</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68</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4</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3</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2</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50</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lvl="0" algn="l" fontAlgn="b"/>
                      <a:r>
                        <a:rPr lang="en-US" sz="1800" u="none" strike="noStrike" dirty="0">
                          <a:solidFill>
                            <a:schemeClr val="tx1"/>
                          </a:solidFill>
                          <a:effectLst/>
                        </a:rPr>
                        <a:t>Bhutan</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2</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2</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lvl="0" algn="l" fontAlgn="b"/>
                      <a:r>
                        <a:rPr lang="en-US" sz="1800" u="none" strike="noStrike" dirty="0">
                          <a:solidFill>
                            <a:schemeClr val="tx1"/>
                          </a:solidFill>
                          <a:effectLst/>
                        </a:rPr>
                        <a:t>DPR Korea</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0</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lvl="0" algn="l" fontAlgn="b"/>
                      <a:r>
                        <a:rPr lang="en-US" sz="1800" u="none" strike="noStrike" dirty="0">
                          <a:solidFill>
                            <a:schemeClr val="tx1"/>
                          </a:solidFill>
                          <a:effectLst/>
                        </a:rPr>
                        <a:t>India</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2569</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1425</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974</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91</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33</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179</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lvl="0" algn="l" fontAlgn="b"/>
                      <a:r>
                        <a:rPr lang="en-US" sz="1800" u="none" strike="noStrike" dirty="0">
                          <a:solidFill>
                            <a:schemeClr val="tx1"/>
                          </a:solidFill>
                          <a:effectLst/>
                        </a:rPr>
                        <a:t>Indonesia</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68</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46</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19</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7</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1</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5</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lvl="0" algn="l" fontAlgn="b"/>
                      <a:r>
                        <a:rPr lang="en-US" sz="1800" u="none" strike="noStrike" dirty="0">
                          <a:solidFill>
                            <a:schemeClr val="tx1"/>
                          </a:solidFill>
                          <a:effectLst/>
                        </a:rPr>
                        <a:t>Maldives</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0</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lvl="0" algn="l" fontAlgn="b"/>
                      <a:r>
                        <a:rPr lang="en-US" sz="1800" u="none" strike="noStrike" dirty="0">
                          <a:solidFill>
                            <a:schemeClr val="tx1"/>
                          </a:solidFill>
                          <a:effectLst/>
                        </a:rPr>
                        <a:t>Myanmar</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0</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0</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lvl="0" algn="l" fontAlgn="b"/>
                      <a:r>
                        <a:rPr lang="en-US" sz="1800" u="none" strike="noStrike" dirty="0">
                          <a:solidFill>
                            <a:schemeClr val="tx1"/>
                          </a:solidFill>
                          <a:effectLst/>
                        </a:rPr>
                        <a:t>Nepal</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9</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9</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6</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0</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3</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lvl="0" algn="l" fontAlgn="b"/>
                      <a:r>
                        <a:rPr lang="en-US" sz="1800" u="none" strike="noStrike" dirty="0">
                          <a:solidFill>
                            <a:schemeClr val="tx1"/>
                          </a:solidFill>
                          <a:effectLst/>
                        </a:rPr>
                        <a:t>Sri Lanka</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0</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lvl="0" algn="l" fontAlgn="b"/>
                      <a:r>
                        <a:rPr lang="en-US" sz="1800" u="none" strike="noStrike" dirty="0">
                          <a:solidFill>
                            <a:schemeClr val="tx1"/>
                          </a:solidFill>
                          <a:effectLst/>
                        </a:rPr>
                        <a:t>Thailand</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3</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7</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48227">
                <a:tc>
                  <a:txBody>
                    <a:bodyPr/>
                    <a:lstStyle/>
                    <a:p>
                      <a:pPr lvl="0" algn="l" fontAlgn="b"/>
                      <a:r>
                        <a:rPr lang="en-US" sz="1800" u="none" strike="noStrike" dirty="0">
                          <a:solidFill>
                            <a:schemeClr val="tx1"/>
                          </a:solidFill>
                          <a:effectLst/>
                        </a:rPr>
                        <a:t>Timor </a:t>
                      </a:r>
                      <a:r>
                        <a:rPr lang="en-US" sz="1800" u="none" strike="noStrike" dirty="0" err="1">
                          <a:solidFill>
                            <a:schemeClr val="tx1"/>
                          </a:solidFill>
                          <a:effectLst/>
                        </a:rPr>
                        <a:t>Leste</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0</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0</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0</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4031">
                <a:tc>
                  <a:txBody>
                    <a:bodyPr/>
                    <a:lstStyle/>
                    <a:p>
                      <a:pPr algn="l" fontAlgn="b"/>
                      <a:r>
                        <a:rPr lang="en-US" sz="1800" u="none" strike="noStrike">
                          <a:solidFill>
                            <a:schemeClr val="tx1"/>
                          </a:solidFill>
                          <a:effectLst/>
                        </a:rPr>
                        <a:t>SEAR</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2729</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1563</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1006</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105</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solidFill>
                            <a:schemeClr val="tx1"/>
                          </a:solidFill>
                          <a:effectLst/>
                        </a:rPr>
                        <a:t>36</a:t>
                      </a:r>
                      <a:endParaRPr lang="en-US" sz="1800" b="0" i="0" u="none" strike="noStrike">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solidFill>
                            <a:schemeClr val="tx1"/>
                          </a:solidFill>
                          <a:effectLst/>
                        </a:rPr>
                        <a:t>245</a:t>
                      </a:r>
                      <a:endParaRPr lang="en-US" sz="1800" b="0" i="0" u="none" strike="noStrike" dirty="0">
                        <a:solidFill>
                          <a:schemeClr val="tx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 name="Rounded Rectangle 2"/>
          <p:cNvSpPr/>
          <p:nvPr/>
        </p:nvSpPr>
        <p:spPr>
          <a:xfrm>
            <a:off x="179512" y="2636912"/>
            <a:ext cx="8964488" cy="864096"/>
          </a:xfrm>
          <a:prstGeom prst="roundRect">
            <a:avLst/>
          </a:prstGeom>
          <a:solidFill>
            <a:srgbClr val="EB3421">
              <a:alpha val="30196"/>
            </a:srgbClr>
          </a:solidFill>
          <a:ln>
            <a:solidFill>
              <a:srgbClr val="EB34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4771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normAutofit/>
          </a:bodyPr>
          <a:lstStyle/>
          <a:p>
            <a:r>
              <a:rPr lang="en-GB" sz="3600" dirty="0">
                <a:solidFill>
                  <a:srgbClr val="0070C0"/>
                </a:solidFill>
              </a:rPr>
              <a:t>Regional Measles and Rubella Goals</a:t>
            </a:r>
          </a:p>
        </p:txBody>
      </p:sp>
      <p:sp>
        <p:nvSpPr>
          <p:cNvPr id="3076" name="Rectangle 3"/>
          <p:cNvSpPr>
            <a:spLocks noGrp="1" noChangeArrowheads="1"/>
          </p:cNvSpPr>
          <p:nvPr>
            <p:ph idx="1"/>
          </p:nvPr>
        </p:nvSpPr>
        <p:spPr>
          <a:xfrm>
            <a:off x="395536" y="1988840"/>
            <a:ext cx="8394104" cy="2692896"/>
          </a:xfrm>
        </p:spPr>
        <p:txBody>
          <a:bodyPr/>
          <a:lstStyle/>
          <a:p>
            <a:pPr marL="0" indent="0" algn="ctr">
              <a:buNone/>
            </a:pPr>
            <a:r>
              <a:rPr lang="en-US" dirty="0"/>
              <a:t>66th Meeting of the SEAR Regional Committee in September 2013 in New Delhi resolved </a:t>
            </a:r>
            <a:r>
              <a:rPr lang="en-US" dirty="0" smtClean="0"/>
              <a:t>to adopt </a:t>
            </a:r>
            <a:r>
              <a:rPr lang="en-US" dirty="0"/>
              <a:t>the goal of </a:t>
            </a:r>
            <a:r>
              <a:rPr lang="en-US" b="1" dirty="0"/>
              <a:t>measles elimination </a:t>
            </a:r>
            <a:r>
              <a:rPr lang="en-US" b="1" dirty="0" smtClean="0"/>
              <a:t>and rubella/CRS </a:t>
            </a:r>
            <a:r>
              <a:rPr lang="en-US" b="1" dirty="0"/>
              <a:t>control</a:t>
            </a:r>
            <a:r>
              <a:rPr lang="en-US" dirty="0"/>
              <a:t> in the South-East Asia </a:t>
            </a:r>
            <a:r>
              <a:rPr lang="en-US" dirty="0" smtClean="0"/>
              <a:t>Region </a:t>
            </a:r>
            <a:r>
              <a:rPr lang="en-US" dirty="0"/>
              <a:t>by </a:t>
            </a:r>
            <a:r>
              <a:rPr lang="en-US" b="1" dirty="0"/>
              <a:t>2020</a:t>
            </a:r>
          </a:p>
          <a:p>
            <a:pPr eaLnBrk="1" hangingPunct="1"/>
            <a:endParaRPr lang="en-US" dirty="0" smtClean="0"/>
          </a:p>
        </p:txBody>
      </p:sp>
      <p:sp>
        <p:nvSpPr>
          <p:cNvPr id="3074"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09E8258-A83A-4B87-B370-FB362FC904BD}" type="slidenum">
              <a:rPr lang="en-GB"/>
              <a:pPr eaLnBrk="1" hangingPunct="1"/>
              <a:t>2</a:t>
            </a:fld>
            <a:endParaRPr lang="en-GB" dirty="0"/>
          </a:p>
        </p:txBody>
      </p:sp>
      <p:sp>
        <p:nvSpPr>
          <p:cNvPr id="5" name="Pentagon 4"/>
          <p:cNvSpPr/>
          <p:nvPr/>
        </p:nvSpPr>
        <p:spPr>
          <a:xfrm>
            <a:off x="3203848" y="5157192"/>
            <a:ext cx="2952328" cy="1152128"/>
          </a:xfrm>
          <a:prstGeom prst="homePlate">
            <a:avLst>
              <a:gd name="adj" fmla="val 2380"/>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solidFill>
                  <a:srgbClr val="FFFF00"/>
                </a:solidFill>
                <a:effectLst>
                  <a:outerShdw blurRad="38100" dist="38100" dir="2700000" algn="tl">
                    <a:srgbClr val="000000">
                      <a:alpha val="43137"/>
                    </a:srgbClr>
                  </a:outerShdw>
                </a:effectLst>
              </a:rPr>
              <a:t>1655 days remaining </a:t>
            </a:r>
            <a:endParaRPr lang="en-US" sz="3200" b="1"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base">
              <a:spcAft>
                <a:spcPct val="0"/>
              </a:spcAft>
            </a:pPr>
            <a:r>
              <a:rPr lang="en-US" sz="3200" dirty="0">
                <a:solidFill>
                  <a:srgbClr val="0070C0"/>
                </a:solidFill>
                <a:latin typeface="Calibri" panose="020F0502020204030204" pitchFamily="34" charset="0"/>
                <a:ea typeface="+mn-ea"/>
                <a:cs typeface="Calibri" panose="020F0502020204030204" pitchFamily="34" charset="0"/>
              </a:rPr>
              <a:t>Distribution by age and vaccination status, from measles outbreaks in SEAR countries, 2015-16</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59462057"/>
              </p:ext>
            </p:extLst>
          </p:nvPr>
        </p:nvGraphicFramePr>
        <p:xfrm>
          <a:off x="755576" y="1700808"/>
          <a:ext cx="7344047" cy="387811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221145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79296" cy="1143000"/>
          </a:xfrm>
        </p:spPr>
        <p:txBody>
          <a:bodyPr vert="horz" lIns="91440" tIns="45720" rIns="91440" bIns="45720" rtlCol="0" anchor="ctr">
            <a:noAutofit/>
          </a:bodyPr>
          <a:lstStyle/>
          <a:p>
            <a:pPr fontAlgn="base">
              <a:spcAft>
                <a:spcPct val="0"/>
              </a:spcAft>
            </a:pPr>
            <a:r>
              <a:rPr lang="en-US" sz="3200" dirty="0">
                <a:solidFill>
                  <a:srgbClr val="0070C0"/>
                </a:solidFill>
                <a:latin typeface="Calibri" panose="020F0502020204030204" pitchFamily="34" charset="0"/>
                <a:ea typeface="+mn-ea"/>
                <a:cs typeface="Calibri" panose="020F0502020204030204" pitchFamily="34" charset="0"/>
              </a:rPr>
              <a:t>Distribution by age and vaccination status, from measles outbreaks in selected countries, 2015-16</a:t>
            </a:r>
            <a:endParaRPr lang="en-ZW" sz="3200" dirty="0">
              <a:solidFill>
                <a:srgbClr val="0070C0"/>
              </a:solidFill>
              <a:latin typeface="Calibri" panose="020F0502020204030204" pitchFamily="34" charset="0"/>
              <a:ea typeface="+mn-ea"/>
              <a:cs typeface="Calibri" panose="020F0502020204030204" pitchFamily="34" charset="0"/>
            </a:endParaRPr>
          </a:p>
        </p:txBody>
      </p:sp>
      <p:sp>
        <p:nvSpPr>
          <p:cNvPr id="7" name="TextBox 6"/>
          <p:cNvSpPr txBox="1"/>
          <p:nvPr/>
        </p:nvSpPr>
        <p:spPr>
          <a:xfrm>
            <a:off x="441547" y="6296223"/>
            <a:ext cx="4188967" cy="307777"/>
          </a:xfrm>
          <a:prstGeom prst="rect">
            <a:avLst/>
          </a:prstGeom>
          <a:solidFill>
            <a:schemeClr val="tx2">
              <a:lumMod val="40000"/>
              <a:lumOff val="60000"/>
            </a:schemeClr>
          </a:solidFill>
        </p:spPr>
        <p:txBody>
          <a:bodyPr wrap="none" rtlCol="0">
            <a:spAutoFit/>
          </a:bodyPr>
          <a:lstStyle>
            <a:defPPr>
              <a:defRPr lang="en-US"/>
            </a:defPPr>
            <a:lvl1pPr>
              <a:defRPr sz="1400" b="1"/>
            </a:lvl1pPr>
          </a:lstStyle>
          <a:p>
            <a:pPr fontAlgn="base">
              <a:spcBef>
                <a:spcPct val="0"/>
              </a:spcBef>
              <a:spcAft>
                <a:spcPct val="0"/>
              </a:spcAft>
            </a:pPr>
            <a:r>
              <a:rPr lang="en-ZW" dirty="0">
                <a:solidFill>
                  <a:prstClr val="black"/>
                </a:solidFill>
                <a:latin typeface="Arial" charset="0"/>
                <a:cs typeface="Arial" charset="0"/>
              </a:rPr>
              <a:t>Confirmed measles, </a:t>
            </a:r>
            <a:r>
              <a:rPr lang="en-ZW" dirty="0" smtClean="0">
                <a:solidFill>
                  <a:prstClr val="black"/>
                </a:solidFill>
                <a:latin typeface="Arial" charset="0"/>
                <a:cs typeface="Arial" charset="0"/>
              </a:rPr>
              <a:t>Sri Lanka, 2015 </a:t>
            </a:r>
            <a:r>
              <a:rPr lang="en-ZW" dirty="0">
                <a:solidFill>
                  <a:prstClr val="black"/>
                </a:solidFill>
                <a:latin typeface="Arial" charset="0"/>
                <a:cs typeface="Arial" charset="0"/>
              </a:rPr>
              <a:t>(N= </a:t>
            </a:r>
            <a:r>
              <a:rPr lang="en-ZW" dirty="0" smtClean="0">
                <a:solidFill>
                  <a:prstClr val="black"/>
                </a:solidFill>
                <a:latin typeface="Arial" charset="0"/>
                <a:cs typeface="Arial" charset="0"/>
              </a:rPr>
              <a:t>1297)</a:t>
            </a:r>
            <a:endParaRPr lang="en-ZW" dirty="0">
              <a:solidFill>
                <a:prstClr val="black"/>
              </a:solidFill>
              <a:latin typeface="Arial" charset="0"/>
              <a:cs typeface="Arial" charset="0"/>
            </a:endParaRPr>
          </a:p>
        </p:txBody>
      </p:sp>
      <p:sp>
        <p:nvSpPr>
          <p:cNvPr id="8" name="TextBox 7"/>
          <p:cNvSpPr txBox="1"/>
          <p:nvPr/>
        </p:nvSpPr>
        <p:spPr>
          <a:xfrm>
            <a:off x="435817" y="3505200"/>
            <a:ext cx="3849131" cy="307777"/>
          </a:xfrm>
          <a:prstGeom prst="rect">
            <a:avLst/>
          </a:prstGeom>
          <a:solidFill>
            <a:schemeClr val="tx2">
              <a:lumMod val="40000"/>
              <a:lumOff val="60000"/>
            </a:schemeClr>
          </a:solidFill>
        </p:spPr>
        <p:txBody>
          <a:bodyPr wrap="none" rtlCol="0">
            <a:spAutoFit/>
          </a:bodyPr>
          <a:lstStyle/>
          <a:p>
            <a:pPr fontAlgn="base">
              <a:spcBef>
                <a:spcPct val="0"/>
              </a:spcBef>
              <a:spcAft>
                <a:spcPct val="0"/>
              </a:spcAft>
            </a:pPr>
            <a:r>
              <a:rPr lang="en-ZW" sz="1400" b="1" dirty="0">
                <a:solidFill>
                  <a:prstClr val="black"/>
                </a:solidFill>
                <a:latin typeface="Arial" charset="0"/>
                <a:cs typeface="Arial" charset="0"/>
              </a:rPr>
              <a:t>Confirmed </a:t>
            </a:r>
            <a:r>
              <a:rPr lang="en-ZW" sz="1400" b="1" dirty="0" smtClean="0">
                <a:solidFill>
                  <a:prstClr val="black"/>
                </a:solidFill>
                <a:latin typeface="Arial" charset="0"/>
                <a:cs typeface="Arial" charset="0"/>
              </a:rPr>
              <a:t>measles, India, 2015 </a:t>
            </a:r>
            <a:r>
              <a:rPr lang="en-ZW" sz="1400" b="1" dirty="0">
                <a:solidFill>
                  <a:prstClr val="black"/>
                </a:solidFill>
                <a:latin typeface="Arial" charset="0"/>
                <a:cs typeface="Arial" charset="0"/>
              </a:rPr>
              <a:t>(</a:t>
            </a:r>
            <a:r>
              <a:rPr lang="en-ZW" sz="1400" b="1" dirty="0" smtClean="0">
                <a:solidFill>
                  <a:prstClr val="black"/>
                </a:solidFill>
                <a:latin typeface="Arial" charset="0"/>
                <a:cs typeface="Arial" charset="0"/>
              </a:rPr>
              <a:t>N= 23,728)</a:t>
            </a:r>
            <a:endParaRPr lang="en-ZW" sz="1400" b="1" dirty="0">
              <a:solidFill>
                <a:prstClr val="black"/>
              </a:solidFill>
              <a:latin typeface="Arial" charset="0"/>
              <a:cs typeface="Arial" charset="0"/>
            </a:endParaRPr>
          </a:p>
        </p:txBody>
      </p:sp>
      <p:sp>
        <p:nvSpPr>
          <p:cNvPr id="9" name="TextBox 8"/>
          <p:cNvSpPr txBox="1"/>
          <p:nvPr/>
        </p:nvSpPr>
        <p:spPr>
          <a:xfrm>
            <a:off x="4975843" y="3497974"/>
            <a:ext cx="4147289" cy="307777"/>
          </a:xfrm>
          <a:prstGeom prst="rect">
            <a:avLst/>
          </a:prstGeom>
          <a:solidFill>
            <a:schemeClr val="tx2">
              <a:lumMod val="40000"/>
              <a:lumOff val="60000"/>
            </a:schemeClr>
          </a:solidFill>
        </p:spPr>
        <p:txBody>
          <a:bodyPr wrap="none" rtlCol="0">
            <a:spAutoFit/>
          </a:bodyPr>
          <a:lstStyle>
            <a:defPPr>
              <a:defRPr lang="en-US"/>
            </a:defPPr>
            <a:lvl1pPr>
              <a:defRPr sz="1400" b="1"/>
            </a:lvl1pPr>
          </a:lstStyle>
          <a:p>
            <a:pPr fontAlgn="base">
              <a:spcBef>
                <a:spcPct val="0"/>
              </a:spcBef>
              <a:spcAft>
                <a:spcPct val="0"/>
              </a:spcAft>
            </a:pPr>
            <a:r>
              <a:rPr lang="en-ZW" dirty="0">
                <a:solidFill>
                  <a:prstClr val="black"/>
                </a:solidFill>
                <a:latin typeface="Arial" charset="0"/>
                <a:cs typeface="Arial" charset="0"/>
              </a:rPr>
              <a:t>Confirmed measles, </a:t>
            </a:r>
            <a:r>
              <a:rPr lang="en-ZW" dirty="0" smtClean="0">
                <a:solidFill>
                  <a:prstClr val="black"/>
                </a:solidFill>
                <a:latin typeface="Arial" charset="0"/>
                <a:cs typeface="Arial" charset="0"/>
              </a:rPr>
              <a:t>Bangladesh, 2015 </a:t>
            </a:r>
            <a:r>
              <a:rPr lang="en-ZW" dirty="0">
                <a:solidFill>
                  <a:prstClr val="black"/>
                </a:solidFill>
                <a:latin typeface="Arial" charset="0"/>
                <a:cs typeface="Arial" charset="0"/>
              </a:rPr>
              <a:t>(N= </a:t>
            </a:r>
            <a:r>
              <a:rPr lang="en-ZW" dirty="0" smtClean="0">
                <a:solidFill>
                  <a:prstClr val="black"/>
                </a:solidFill>
                <a:latin typeface="Arial" charset="0"/>
                <a:cs typeface="Arial" charset="0"/>
              </a:rPr>
              <a:t>78)</a:t>
            </a:r>
            <a:endParaRPr lang="en-ZW" dirty="0">
              <a:solidFill>
                <a:prstClr val="black"/>
              </a:solidFill>
              <a:latin typeface="Arial" charset="0"/>
              <a:cs typeface="Arial" charset="0"/>
            </a:endParaRPr>
          </a:p>
        </p:txBody>
      </p:sp>
      <p:graphicFrame>
        <p:nvGraphicFramePr>
          <p:cNvPr id="12" name="Chart 11"/>
          <p:cNvGraphicFramePr>
            <a:graphicFrameLocks/>
          </p:cNvGraphicFramePr>
          <p:nvPr>
            <p:extLst>
              <p:ext uri="{D42A27DB-BD31-4B8C-83A1-F6EECF244321}">
                <p14:modId xmlns:p14="http://schemas.microsoft.com/office/powerpoint/2010/main" val="719409483"/>
              </p:ext>
            </p:extLst>
          </p:nvPr>
        </p:nvGraphicFramePr>
        <p:xfrm>
          <a:off x="398866" y="1260184"/>
          <a:ext cx="3962400" cy="20549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extLst>
              <p:ext uri="{D42A27DB-BD31-4B8C-83A1-F6EECF244321}">
                <p14:modId xmlns:p14="http://schemas.microsoft.com/office/powerpoint/2010/main" val="247534013"/>
              </p:ext>
            </p:extLst>
          </p:nvPr>
        </p:nvGraphicFramePr>
        <p:xfrm>
          <a:off x="443457" y="4110306"/>
          <a:ext cx="3962400" cy="205499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p:cNvGraphicFramePr>
            <a:graphicFrameLocks/>
          </p:cNvGraphicFramePr>
          <p:nvPr>
            <p:extLst>
              <p:ext uri="{D42A27DB-BD31-4B8C-83A1-F6EECF244321}">
                <p14:modId xmlns:p14="http://schemas.microsoft.com/office/powerpoint/2010/main" val="3675331763"/>
              </p:ext>
            </p:extLst>
          </p:nvPr>
        </p:nvGraphicFramePr>
        <p:xfrm>
          <a:off x="4996711" y="1268760"/>
          <a:ext cx="4147289" cy="2054998"/>
        </p:xfrm>
        <a:graphic>
          <a:graphicData uri="http://schemas.openxmlformats.org/drawingml/2006/chart">
            <c:chart xmlns:c="http://schemas.openxmlformats.org/drawingml/2006/chart" xmlns:r="http://schemas.openxmlformats.org/officeDocument/2006/relationships" r:id="rId5"/>
          </a:graphicData>
        </a:graphic>
      </p:graphicFrame>
      <p:sp>
        <p:nvSpPr>
          <p:cNvPr id="10" name="TextBox 9"/>
          <p:cNvSpPr txBox="1"/>
          <p:nvPr/>
        </p:nvSpPr>
        <p:spPr>
          <a:xfrm>
            <a:off x="5004048" y="6262989"/>
            <a:ext cx="3740126" cy="307777"/>
          </a:xfrm>
          <a:prstGeom prst="rect">
            <a:avLst/>
          </a:prstGeom>
          <a:solidFill>
            <a:schemeClr val="tx2">
              <a:lumMod val="40000"/>
              <a:lumOff val="60000"/>
            </a:schemeClr>
          </a:solidFill>
        </p:spPr>
        <p:txBody>
          <a:bodyPr wrap="none" rtlCol="0">
            <a:spAutoFit/>
          </a:bodyPr>
          <a:lstStyle>
            <a:defPPr>
              <a:defRPr lang="en-US"/>
            </a:defPPr>
            <a:lvl1pPr>
              <a:defRPr sz="1400" b="1"/>
            </a:lvl1pPr>
          </a:lstStyle>
          <a:p>
            <a:pPr fontAlgn="base">
              <a:spcBef>
                <a:spcPct val="0"/>
              </a:spcBef>
              <a:spcAft>
                <a:spcPct val="0"/>
              </a:spcAft>
            </a:pPr>
            <a:r>
              <a:rPr lang="en-ZW" dirty="0">
                <a:solidFill>
                  <a:prstClr val="black"/>
                </a:solidFill>
                <a:latin typeface="Arial" charset="0"/>
                <a:cs typeface="Arial" charset="0"/>
              </a:rPr>
              <a:t>Confirmed measles, </a:t>
            </a:r>
            <a:r>
              <a:rPr lang="en-ZW" dirty="0" smtClean="0">
                <a:solidFill>
                  <a:prstClr val="black"/>
                </a:solidFill>
                <a:latin typeface="Arial" charset="0"/>
                <a:cs typeface="Arial" charset="0"/>
              </a:rPr>
              <a:t>Maldives, 2015 </a:t>
            </a:r>
            <a:r>
              <a:rPr lang="en-ZW" dirty="0">
                <a:solidFill>
                  <a:prstClr val="black"/>
                </a:solidFill>
                <a:latin typeface="Arial" charset="0"/>
                <a:cs typeface="Arial" charset="0"/>
              </a:rPr>
              <a:t>(N= </a:t>
            </a:r>
            <a:r>
              <a:rPr lang="en-ZW" dirty="0" smtClean="0">
                <a:solidFill>
                  <a:prstClr val="black"/>
                </a:solidFill>
                <a:latin typeface="Arial" charset="0"/>
                <a:cs typeface="Arial" charset="0"/>
              </a:rPr>
              <a:t>0)</a:t>
            </a:r>
            <a:endParaRPr lang="en-ZW" dirty="0">
              <a:solidFill>
                <a:prstClr val="black"/>
              </a:solidFill>
              <a:latin typeface="Arial" charset="0"/>
              <a:cs typeface="Arial" charset="0"/>
            </a:endParaRPr>
          </a:p>
        </p:txBody>
      </p:sp>
      <p:graphicFrame>
        <p:nvGraphicFramePr>
          <p:cNvPr id="11" name="Chart 10"/>
          <p:cNvGraphicFramePr>
            <a:graphicFrameLocks/>
          </p:cNvGraphicFramePr>
          <p:nvPr>
            <p:extLst>
              <p:ext uri="{D42A27DB-BD31-4B8C-83A1-F6EECF244321}">
                <p14:modId xmlns:p14="http://schemas.microsoft.com/office/powerpoint/2010/main" val="3909199288"/>
              </p:ext>
            </p:extLst>
          </p:nvPr>
        </p:nvGraphicFramePr>
        <p:xfrm>
          <a:off x="5005958" y="4077072"/>
          <a:ext cx="3962400" cy="2054998"/>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304057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Graphic spid="12" grpId="0">
        <p:bldAsOne/>
      </p:bldGraphic>
      <p:bldGraphic spid="13" grpId="0">
        <p:bldAsOne/>
      </p:bldGraphic>
      <p:bldGraphic spid="14" grpId="0">
        <p:bldAsOne/>
      </p:bldGraphic>
      <p:bldP spid="10" grpId="0" animBg="1"/>
      <p:bldGraphic spid="11"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vert="horz" lIns="91440" tIns="45720" rIns="91440" bIns="45720" rtlCol="0" anchor="ctr">
            <a:noAutofit/>
          </a:bodyPr>
          <a:lstStyle/>
          <a:p>
            <a:pPr fontAlgn="base">
              <a:spcAft>
                <a:spcPct val="0"/>
              </a:spcAft>
            </a:pPr>
            <a:r>
              <a:rPr lang="en-ZW" sz="3200" dirty="0">
                <a:solidFill>
                  <a:srgbClr val="0070C0"/>
                </a:solidFill>
                <a:latin typeface="Calibri" panose="020F0502020204030204" pitchFamily="34" charset="0"/>
                <a:ea typeface="+mn-ea"/>
                <a:cs typeface="Calibri" panose="020F0502020204030204" pitchFamily="34" charset="0"/>
              </a:rPr>
              <a:t>Confirmed Rubella cases by age and vaccination status, selected countries, 2015</a:t>
            </a:r>
          </a:p>
        </p:txBody>
      </p:sp>
      <p:sp>
        <p:nvSpPr>
          <p:cNvPr id="7" name="TextBox 6"/>
          <p:cNvSpPr txBox="1"/>
          <p:nvPr/>
        </p:nvSpPr>
        <p:spPr>
          <a:xfrm>
            <a:off x="4716016" y="3505200"/>
            <a:ext cx="3509935" cy="307777"/>
          </a:xfrm>
          <a:prstGeom prst="rect">
            <a:avLst/>
          </a:prstGeom>
          <a:solidFill>
            <a:schemeClr val="tx2">
              <a:lumMod val="40000"/>
              <a:lumOff val="60000"/>
            </a:schemeClr>
          </a:solidFill>
        </p:spPr>
        <p:txBody>
          <a:bodyPr wrap="none" rtlCol="0">
            <a:spAutoFit/>
          </a:bodyPr>
          <a:lstStyle>
            <a:defPPr>
              <a:defRPr lang="en-US"/>
            </a:defPPr>
            <a:lvl1pPr>
              <a:defRPr sz="1400" b="1"/>
            </a:lvl1pPr>
          </a:lstStyle>
          <a:p>
            <a:r>
              <a:rPr lang="en-ZW" dirty="0">
                <a:solidFill>
                  <a:prstClr val="black"/>
                </a:solidFill>
              </a:rPr>
              <a:t>Confirmed </a:t>
            </a:r>
            <a:r>
              <a:rPr lang="en-ZW" dirty="0" smtClean="0">
                <a:solidFill>
                  <a:prstClr val="black"/>
                </a:solidFill>
              </a:rPr>
              <a:t>Rubella, Indonesia, 2015 </a:t>
            </a:r>
            <a:r>
              <a:rPr lang="en-ZW" dirty="0">
                <a:solidFill>
                  <a:prstClr val="black"/>
                </a:solidFill>
              </a:rPr>
              <a:t>(N= </a:t>
            </a:r>
            <a:r>
              <a:rPr lang="en-ZW" dirty="0" smtClean="0">
                <a:solidFill>
                  <a:prstClr val="black"/>
                </a:solidFill>
              </a:rPr>
              <a:t>108)</a:t>
            </a:r>
            <a:endParaRPr lang="en-ZW" dirty="0">
              <a:solidFill>
                <a:prstClr val="black"/>
              </a:solidFill>
            </a:endParaRPr>
          </a:p>
        </p:txBody>
      </p:sp>
      <p:sp>
        <p:nvSpPr>
          <p:cNvPr id="8" name="TextBox 7"/>
          <p:cNvSpPr txBox="1"/>
          <p:nvPr/>
        </p:nvSpPr>
        <p:spPr>
          <a:xfrm>
            <a:off x="435817" y="3505200"/>
            <a:ext cx="3293530" cy="307777"/>
          </a:xfrm>
          <a:prstGeom prst="rect">
            <a:avLst/>
          </a:prstGeom>
          <a:solidFill>
            <a:schemeClr val="tx2">
              <a:lumMod val="40000"/>
              <a:lumOff val="60000"/>
            </a:schemeClr>
          </a:solidFill>
        </p:spPr>
        <p:txBody>
          <a:bodyPr wrap="none" rtlCol="0">
            <a:spAutoFit/>
          </a:bodyPr>
          <a:lstStyle/>
          <a:p>
            <a:r>
              <a:rPr lang="en-ZW" sz="1400" b="1" dirty="0">
                <a:solidFill>
                  <a:prstClr val="black"/>
                </a:solidFill>
              </a:rPr>
              <a:t>Confirmed </a:t>
            </a:r>
            <a:r>
              <a:rPr lang="en-ZW" sz="1400" b="1" dirty="0" smtClean="0">
                <a:solidFill>
                  <a:prstClr val="black"/>
                </a:solidFill>
              </a:rPr>
              <a:t>Rubella, India, 2015 </a:t>
            </a:r>
            <a:r>
              <a:rPr lang="en-ZW" sz="1400" b="1" dirty="0">
                <a:solidFill>
                  <a:prstClr val="black"/>
                </a:solidFill>
              </a:rPr>
              <a:t>(</a:t>
            </a:r>
            <a:r>
              <a:rPr lang="en-ZW" sz="1400" b="1" dirty="0" smtClean="0">
                <a:solidFill>
                  <a:prstClr val="black"/>
                </a:solidFill>
              </a:rPr>
              <a:t>N= 2,590)</a:t>
            </a:r>
            <a:endParaRPr lang="en-ZW" sz="1400" b="1" dirty="0">
              <a:solidFill>
                <a:prstClr val="black"/>
              </a:solidFill>
            </a:endParaRPr>
          </a:p>
        </p:txBody>
      </p:sp>
      <p:sp>
        <p:nvSpPr>
          <p:cNvPr id="9" name="TextBox 8"/>
          <p:cNvSpPr txBox="1"/>
          <p:nvPr/>
        </p:nvSpPr>
        <p:spPr>
          <a:xfrm>
            <a:off x="395536" y="6248400"/>
            <a:ext cx="3588483" cy="307777"/>
          </a:xfrm>
          <a:prstGeom prst="rect">
            <a:avLst/>
          </a:prstGeom>
          <a:solidFill>
            <a:schemeClr val="tx2">
              <a:lumMod val="40000"/>
              <a:lumOff val="60000"/>
            </a:schemeClr>
          </a:solidFill>
        </p:spPr>
        <p:txBody>
          <a:bodyPr wrap="none" rtlCol="0">
            <a:spAutoFit/>
          </a:bodyPr>
          <a:lstStyle>
            <a:defPPr>
              <a:defRPr lang="en-US"/>
            </a:defPPr>
            <a:lvl1pPr>
              <a:defRPr sz="1400" b="1"/>
            </a:lvl1pPr>
          </a:lstStyle>
          <a:p>
            <a:r>
              <a:rPr lang="en-ZW" dirty="0">
                <a:solidFill>
                  <a:prstClr val="black"/>
                </a:solidFill>
              </a:rPr>
              <a:t>Confirmed </a:t>
            </a:r>
            <a:r>
              <a:rPr lang="en-ZW" dirty="0" smtClean="0">
                <a:solidFill>
                  <a:prstClr val="black"/>
                </a:solidFill>
              </a:rPr>
              <a:t>Rubella, Bangladesh, 2015 </a:t>
            </a:r>
            <a:r>
              <a:rPr lang="en-ZW" dirty="0">
                <a:solidFill>
                  <a:prstClr val="black"/>
                </a:solidFill>
              </a:rPr>
              <a:t>(N= </a:t>
            </a:r>
            <a:r>
              <a:rPr lang="en-ZW" dirty="0" smtClean="0">
                <a:solidFill>
                  <a:prstClr val="black"/>
                </a:solidFill>
              </a:rPr>
              <a:t>48 </a:t>
            </a:r>
            <a:r>
              <a:rPr lang="en-ZW" dirty="0">
                <a:solidFill>
                  <a:prstClr val="black"/>
                </a:solidFill>
              </a:rPr>
              <a:t>)</a:t>
            </a:r>
          </a:p>
        </p:txBody>
      </p:sp>
      <p:sp>
        <p:nvSpPr>
          <p:cNvPr id="11" name="TextBox 10"/>
          <p:cNvSpPr txBox="1"/>
          <p:nvPr/>
        </p:nvSpPr>
        <p:spPr>
          <a:xfrm>
            <a:off x="5004048" y="6245423"/>
            <a:ext cx="3037050" cy="307777"/>
          </a:xfrm>
          <a:prstGeom prst="rect">
            <a:avLst/>
          </a:prstGeom>
          <a:solidFill>
            <a:schemeClr val="tx2">
              <a:lumMod val="40000"/>
              <a:lumOff val="60000"/>
            </a:schemeClr>
          </a:solidFill>
        </p:spPr>
        <p:txBody>
          <a:bodyPr wrap="none" rtlCol="0">
            <a:spAutoFit/>
          </a:bodyPr>
          <a:lstStyle>
            <a:defPPr>
              <a:defRPr lang="en-US"/>
            </a:defPPr>
            <a:lvl1pPr>
              <a:defRPr sz="1400" b="1"/>
            </a:lvl1pPr>
          </a:lstStyle>
          <a:p>
            <a:r>
              <a:rPr lang="en-ZW" dirty="0">
                <a:solidFill>
                  <a:prstClr val="black"/>
                </a:solidFill>
              </a:rPr>
              <a:t>Confirmed </a:t>
            </a:r>
            <a:r>
              <a:rPr lang="en-ZW" dirty="0" smtClean="0">
                <a:solidFill>
                  <a:prstClr val="black"/>
                </a:solidFill>
              </a:rPr>
              <a:t>Rubella, Nepal, 2015 </a:t>
            </a:r>
            <a:r>
              <a:rPr lang="en-ZW" dirty="0">
                <a:solidFill>
                  <a:prstClr val="black"/>
                </a:solidFill>
              </a:rPr>
              <a:t>(N= </a:t>
            </a:r>
            <a:r>
              <a:rPr lang="en-ZW" dirty="0" smtClean="0">
                <a:solidFill>
                  <a:prstClr val="black"/>
                </a:solidFill>
              </a:rPr>
              <a:t>0)</a:t>
            </a:r>
            <a:endParaRPr lang="en-ZW" dirty="0">
              <a:solidFill>
                <a:prstClr val="black"/>
              </a:solidFill>
            </a:endParaRPr>
          </a:p>
        </p:txBody>
      </p:sp>
      <p:graphicFrame>
        <p:nvGraphicFramePr>
          <p:cNvPr id="12" name="Chart 11"/>
          <p:cNvGraphicFramePr>
            <a:graphicFrameLocks/>
          </p:cNvGraphicFramePr>
          <p:nvPr>
            <p:extLst>
              <p:ext uri="{D42A27DB-BD31-4B8C-83A1-F6EECF244321}">
                <p14:modId xmlns:p14="http://schemas.microsoft.com/office/powerpoint/2010/main" val="324366119"/>
              </p:ext>
            </p:extLst>
          </p:nvPr>
        </p:nvGraphicFramePr>
        <p:xfrm>
          <a:off x="398866" y="1260184"/>
          <a:ext cx="3962400" cy="20549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p:cNvGraphicFramePr>
            <a:graphicFrameLocks/>
          </p:cNvGraphicFramePr>
          <p:nvPr>
            <p:extLst>
              <p:ext uri="{D42A27DB-BD31-4B8C-83A1-F6EECF244321}">
                <p14:modId xmlns:p14="http://schemas.microsoft.com/office/powerpoint/2010/main" val="1092352266"/>
              </p:ext>
            </p:extLst>
          </p:nvPr>
        </p:nvGraphicFramePr>
        <p:xfrm>
          <a:off x="4689728" y="1268760"/>
          <a:ext cx="3962400" cy="205499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16"/>
          <p:cNvGraphicFramePr>
            <a:graphicFrameLocks/>
          </p:cNvGraphicFramePr>
          <p:nvPr>
            <p:extLst>
              <p:ext uri="{D42A27DB-BD31-4B8C-83A1-F6EECF244321}">
                <p14:modId xmlns:p14="http://schemas.microsoft.com/office/powerpoint/2010/main" val="915629135"/>
              </p:ext>
            </p:extLst>
          </p:nvPr>
        </p:nvGraphicFramePr>
        <p:xfrm>
          <a:off x="435817" y="4005064"/>
          <a:ext cx="3962400" cy="205499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8" name="Chart 17"/>
          <p:cNvGraphicFramePr>
            <a:graphicFrameLocks/>
          </p:cNvGraphicFramePr>
          <p:nvPr>
            <p:extLst>
              <p:ext uri="{D42A27DB-BD31-4B8C-83A1-F6EECF244321}">
                <p14:modId xmlns:p14="http://schemas.microsoft.com/office/powerpoint/2010/main" val="3764148350"/>
              </p:ext>
            </p:extLst>
          </p:nvPr>
        </p:nvGraphicFramePr>
        <p:xfrm>
          <a:off x="4729708" y="4005064"/>
          <a:ext cx="3962400" cy="2054998"/>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336195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13732" y="0"/>
            <a:ext cx="9130268" cy="1143000"/>
          </a:xfrm>
        </p:spPr>
        <p:txBody>
          <a:bodyPr>
            <a:normAutofit/>
          </a:bodyPr>
          <a:lstStyle/>
          <a:p>
            <a:pPr fontAlgn="base">
              <a:spcAft>
                <a:spcPct val="0"/>
              </a:spcAft>
            </a:pPr>
            <a:r>
              <a:rPr lang="en-GB" sz="3600" dirty="0">
                <a:solidFill>
                  <a:srgbClr val="0070C0"/>
                </a:solidFill>
                <a:latin typeface="Calibri" panose="020F0502020204030204" pitchFamily="34" charset="0"/>
                <a:ea typeface="+mn-ea"/>
                <a:cs typeface="Calibri" panose="020F0502020204030204" pitchFamily="34" charset="0"/>
              </a:rPr>
              <a:t>Routine strengthening activities</a:t>
            </a:r>
          </a:p>
        </p:txBody>
      </p:sp>
      <p:sp>
        <p:nvSpPr>
          <p:cNvPr id="8196" name="Rectangle 3"/>
          <p:cNvSpPr>
            <a:spLocks noGrp="1" noChangeArrowheads="1"/>
          </p:cNvSpPr>
          <p:nvPr>
            <p:ph idx="1"/>
          </p:nvPr>
        </p:nvSpPr>
        <p:spPr>
          <a:xfrm>
            <a:off x="395536" y="1268760"/>
            <a:ext cx="8229600" cy="4525963"/>
          </a:xfrm>
        </p:spPr>
        <p:txBody>
          <a:bodyPr>
            <a:noAutofit/>
          </a:bodyPr>
          <a:lstStyle/>
          <a:p>
            <a:pPr eaLnBrk="1" hangingPunct="1"/>
            <a:r>
              <a:rPr lang="en-GB" sz="2400" dirty="0" smtClean="0"/>
              <a:t>Stand alone activities to increase MCV1 coverage- </a:t>
            </a:r>
          </a:p>
          <a:p>
            <a:pPr lvl="1"/>
            <a:r>
              <a:rPr lang="en-GB" sz="2000" dirty="0" smtClean="0"/>
              <a:t>AI approach in Nepal to declare Fully Immunized Villages</a:t>
            </a:r>
          </a:p>
          <a:p>
            <a:pPr lvl="1"/>
            <a:r>
              <a:rPr lang="en-GB" sz="2000" dirty="0" smtClean="0"/>
              <a:t>Indradhanus approach in India-PIRI</a:t>
            </a:r>
          </a:p>
          <a:p>
            <a:pPr lvl="1"/>
            <a:r>
              <a:rPr lang="en-US" sz="2000" dirty="0"/>
              <a:t>Accountability frame work as DTFI and STFI in all </a:t>
            </a:r>
            <a:r>
              <a:rPr lang="en-US" sz="2000" dirty="0" smtClean="0"/>
              <a:t>states of India </a:t>
            </a:r>
            <a:endParaRPr lang="en-US" sz="2000" dirty="0"/>
          </a:p>
          <a:p>
            <a:pPr lvl="1"/>
            <a:r>
              <a:rPr lang="en-US" sz="2000" dirty="0" smtClean="0"/>
              <a:t>MLM </a:t>
            </a:r>
            <a:r>
              <a:rPr lang="en-US" sz="2000" dirty="0"/>
              <a:t>trainings targeting districts with low MCV1 </a:t>
            </a:r>
            <a:r>
              <a:rPr lang="en-US" sz="2000" dirty="0" smtClean="0"/>
              <a:t>coverage in Bangladesh</a:t>
            </a:r>
          </a:p>
          <a:p>
            <a:pPr lvl="1"/>
            <a:r>
              <a:rPr lang="en-GB" sz="2000" dirty="0"/>
              <a:t>Enhancing micro plans in Timor </a:t>
            </a:r>
            <a:r>
              <a:rPr lang="en-GB" sz="2000" dirty="0" err="1" smtClean="0"/>
              <a:t>Leste</a:t>
            </a:r>
            <a:endParaRPr lang="en-GB" sz="2000" dirty="0" smtClean="0"/>
          </a:p>
          <a:p>
            <a:pPr lvl="1"/>
            <a:r>
              <a:rPr lang="en-US" sz="2000" dirty="0" smtClean="0"/>
              <a:t>Regular </a:t>
            </a:r>
            <a:r>
              <a:rPr lang="en-US" sz="2000" dirty="0"/>
              <a:t>routine immunization monitoring and feedback </a:t>
            </a:r>
          </a:p>
          <a:p>
            <a:pPr eaLnBrk="1" hangingPunct="1"/>
            <a:r>
              <a:rPr lang="en-GB" sz="2400" dirty="0" smtClean="0"/>
              <a:t>Activities as part of ongoing measles activities (SIAs or MSD introduction)</a:t>
            </a:r>
          </a:p>
          <a:p>
            <a:pPr lvl="1"/>
            <a:r>
              <a:rPr lang="en-GB" sz="2000" dirty="0" smtClean="0"/>
              <a:t>Strengthening Cold chain in Nepal and Timor </a:t>
            </a:r>
            <a:r>
              <a:rPr lang="en-GB" sz="2000" dirty="0" err="1" smtClean="0"/>
              <a:t>Leste</a:t>
            </a:r>
            <a:endParaRPr lang="en-GB" sz="2000" dirty="0" smtClean="0"/>
          </a:p>
          <a:p>
            <a:pPr lvl="1"/>
            <a:r>
              <a:rPr lang="en-US" sz="2000" dirty="0"/>
              <a:t>MSD at 15 months replaced with MR 2nd dose in mid </a:t>
            </a:r>
            <a:r>
              <a:rPr lang="en-US" sz="2000" dirty="0" smtClean="0"/>
              <a:t>2015 in Bangladesh</a:t>
            </a:r>
          </a:p>
          <a:p>
            <a:pPr eaLnBrk="1" hangingPunct="1"/>
            <a:r>
              <a:rPr lang="en-GB" sz="2400" dirty="0" smtClean="0"/>
              <a:t>Plans for Regional Immunization Week</a:t>
            </a:r>
          </a:p>
          <a:p>
            <a:pPr marL="457200" lvl="1" indent="0">
              <a:buNone/>
            </a:pPr>
            <a:endParaRPr lang="en-GB" sz="2000" dirty="0" smtClean="0"/>
          </a:p>
          <a:p>
            <a:r>
              <a:rPr lang="en-GB" sz="2400" dirty="0" smtClean="0"/>
              <a:t>Others</a:t>
            </a:r>
          </a:p>
        </p:txBody>
      </p:sp>
      <p:sp>
        <p:nvSpPr>
          <p:cNvPr id="8194"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17F69AE-8DAD-42B1-8FF5-08FE06B2B387}" type="slidenum">
              <a:rPr lang="en-GB"/>
              <a:pPr eaLnBrk="1" hangingPunct="1"/>
              <a:t>23</a:t>
            </a:fld>
            <a:endParaRPr lang="en-GB"/>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5476"/>
            <a:ext cx="9144000" cy="1143000"/>
          </a:xfrm>
        </p:spPr>
        <p:txBody>
          <a:bodyPr>
            <a:normAutofit/>
          </a:bodyPr>
          <a:lstStyle/>
          <a:p>
            <a:pPr fontAlgn="base">
              <a:spcAft>
                <a:spcPct val="0"/>
              </a:spcAft>
            </a:pPr>
            <a:r>
              <a:rPr lang="en-GB" sz="3600" dirty="0">
                <a:solidFill>
                  <a:srgbClr val="0070C0"/>
                </a:solidFill>
                <a:latin typeface="Calibri" panose="020F0502020204030204" pitchFamily="34" charset="0"/>
                <a:ea typeface="+mn-ea"/>
                <a:cs typeface="Calibri" panose="020F0502020204030204" pitchFamily="34" charset="0"/>
              </a:rPr>
              <a:t>Regional and National Verification</a:t>
            </a:r>
          </a:p>
        </p:txBody>
      </p:sp>
      <p:sp>
        <p:nvSpPr>
          <p:cNvPr id="3" name="Espace réservé du contenu 2"/>
          <p:cNvSpPr>
            <a:spLocks noGrp="1"/>
          </p:cNvSpPr>
          <p:nvPr>
            <p:ph idx="1"/>
          </p:nvPr>
        </p:nvSpPr>
        <p:spPr>
          <a:xfrm>
            <a:off x="539552" y="1412776"/>
            <a:ext cx="8229600" cy="4525963"/>
          </a:xfrm>
        </p:spPr>
        <p:txBody>
          <a:bodyPr/>
          <a:lstStyle/>
          <a:p>
            <a:r>
              <a:rPr lang="en-GB" dirty="0" smtClean="0"/>
              <a:t>Status of RVC</a:t>
            </a:r>
          </a:p>
          <a:p>
            <a:pPr lvl="1"/>
            <a:r>
              <a:rPr lang="en-GB" dirty="0" smtClean="0"/>
              <a:t>Formed in April 2016</a:t>
            </a:r>
          </a:p>
          <a:p>
            <a:pPr lvl="1"/>
            <a:r>
              <a:rPr lang="en-GB" dirty="0" smtClean="0"/>
              <a:t>First meetings planned for 1-4</a:t>
            </a:r>
            <a:r>
              <a:rPr lang="en-GB" baseline="30000" dirty="0" smtClean="0"/>
              <a:t>th</a:t>
            </a:r>
            <a:r>
              <a:rPr lang="en-GB" dirty="0" smtClean="0"/>
              <a:t> August 2016</a:t>
            </a:r>
          </a:p>
          <a:p>
            <a:r>
              <a:rPr lang="en-GB" dirty="0" smtClean="0"/>
              <a:t>Status of NVC</a:t>
            </a:r>
          </a:p>
          <a:p>
            <a:pPr lvl="1"/>
            <a:r>
              <a:rPr lang="en-GB" dirty="0" smtClean="0"/>
              <a:t>10/11countries with NVC</a:t>
            </a:r>
          </a:p>
          <a:p>
            <a:pPr lvl="1"/>
            <a:r>
              <a:rPr lang="en-GB" dirty="0" smtClean="0"/>
              <a:t>Reporting of countries to RVC not started, planned to start from August 2016.</a:t>
            </a:r>
            <a:endParaRPr lang="en-GB" dirty="0"/>
          </a:p>
        </p:txBody>
      </p:sp>
      <p:sp>
        <p:nvSpPr>
          <p:cNvPr id="4" name="Espace réservé du numéro de diapositive 3"/>
          <p:cNvSpPr>
            <a:spLocks noGrp="1"/>
          </p:cNvSpPr>
          <p:nvPr>
            <p:ph type="sldNum" sz="quarter" idx="12"/>
          </p:nvPr>
        </p:nvSpPr>
        <p:spPr/>
        <p:txBody>
          <a:bodyPr/>
          <a:lstStyle/>
          <a:p>
            <a:pPr>
              <a:defRPr/>
            </a:pPr>
            <a:fld id="{F131147F-50C8-46BA-818D-839B56EF0695}" type="slidenum">
              <a:rPr lang="en-GB" smtClean="0"/>
              <a:pPr>
                <a:defRPr/>
              </a:pPr>
              <a:t>24</a:t>
            </a:fld>
            <a:endParaRPr lang="en-GB"/>
          </a:p>
        </p:txBody>
      </p:sp>
    </p:spTree>
    <p:extLst>
      <p:ext uri="{BB962C8B-B14F-4D97-AF65-F5344CB8AC3E}">
        <p14:creationId xmlns:p14="http://schemas.microsoft.com/office/powerpoint/2010/main" val="635190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0" y="0"/>
            <a:ext cx="9144000" cy="908720"/>
          </a:xfrm>
        </p:spPr>
        <p:txBody>
          <a:bodyPr>
            <a:normAutofit/>
          </a:bodyPr>
          <a:lstStyle/>
          <a:p>
            <a:pPr fontAlgn="base">
              <a:spcAft>
                <a:spcPct val="0"/>
              </a:spcAft>
            </a:pPr>
            <a:r>
              <a:rPr lang="en-GB" sz="3200" b="1" dirty="0">
                <a:solidFill>
                  <a:srgbClr val="0070C0"/>
                </a:solidFill>
                <a:latin typeface="Calibri" panose="020F0502020204030204" pitchFamily="34" charset="0"/>
                <a:ea typeface="+mn-ea"/>
                <a:cs typeface="Calibri" panose="020F0502020204030204" pitchFamily="34" charset="0"/>
              </a:rPr>
              <a:t>Challenges to achieving regional goals</a:t>
            </a:r>
          </a:p>
        </p:txBody>
      </p:sp>
      <p:sp>
        <p:nvSpPr>
          <p:cNvPr id="9220" name="Rectangle 3"/>
          <p:cNvSpPr>
            <a:spLocks noGrp="1" noChangeArrowheads="1"/>
          </p:cNvSpPr>
          <p:nvPr>
            <p:ph idx="1"/>
          </p:nvPr>
        </p:nvSpPr>
        <p:spPr>
          <a:xfrm>
            <a:off x="457200" y="1340768"/>
            <a:ext cx="8229600" cy="4785395"/>
          </a:xfrm>
        </p:spPr>
        <p:txBody>
          <a:bodyPr>
            <a:normAutofit fontScale="92500" lnSpcReduction="10000"/>
          </a:bodyPr>
          <a:lstStyle/>
          <a:p>
            <a:pPr marL="342900" lvl="2" indent="-342900">
              <a:lnSpc>
                <a:spcPct val="110000"/>
              </a:lnSpc>
              <a:spcBef>
                <a:spcPts val="0"/>
              </a:spcBef>
              <a:spcAft>
                <a:spcPts val="600"/>
              </a:spcAft>
            </a:pPr>
            <a:r>
              <a:rPr lang="en-US" dirty="0"/>
              <a:t>Increasing routine immunization coverage to &gt;95%</a:t>
            </a:r>
          </a:p>
          <a:p>
            <a:pPr marL="914400" lvl="4" indent="-457200">
              <a:lnSpc>
                <a:spcPct val="110000"/>
              </a:lnSpc>
              <a:spcBef>
                <a:spcPts val="0"/>
              </a:spcBef>
              <a:spcAft>
                <a:spcPts val="600"/>
              </a:spcAft>
            </a:pPr>
            <a:r>
              <a:rPr lang="en-US" dirty="0"/>
              <a:t>Can’t rely on repeated SIAs as in polio eradication</a:t>
            </a:r>
          </a:p>
          <a:p>
            <a:pPr marL="914400" lvl="4" indent="-457200">
              <a:lnSpc>
                <a:spcPct val="110000"/>
              </a:lnSpc>
              <a:spcBef>
                <a:spcPts val="0"/>
              </a:spcBef>
              <a:spcAft>
                <a:spcPts val="600"/>
              </a:spcAft>
            </a:pPr>
            <a:r>
              <a:rPr lang="en-US" dirty="0"/>
              <a:t>No greater challenge</a:t>
            </a:r>
          </a:p>
          <a:p>
            <a:pPr marL="0" lvl="2" indent="-285750" defTabSz="355600">
              <a:lnSpc>
                <a:spcPct val="110000"/>
              </a:lnSpc>
              <a:spcBef>
                <a:spcPts val="0"/>
              </a:spcBef>
              <a:spcAft>
                <a:spcPts val="600"/>
              </a:spcAft>
            </a:pPr>
            <a:r>
              <a:rPr lang="en-US" dirty="0"/>
              <a:t>Surveillance quality- Having elimination standard surveillance </a:t>
            </a:r>
          </a:p>
          <a:p>
            <a:pPr marL="457200" lvl="3" indent="-285750" defTabSz="355600">
              <a:lnSpc>
                <a:spcPct val="110000"/>
              </a:lnSpc>
              <a:spcBef>
                <a:spcPts val="0"/>
              </a:spcBef>
              <a:spcAft>
                <a:spcPts val="600"/>
              </a:spcAft>
            </a:pPr>
            <a:r>
              <a:rPr lang="en-US" dirty="0"/>
              <a:t>Care seeking behavior</a:t>
            </a:r>
          </a:p>
          <a:p>
            <a:pPr marL="457200" lvl="3" indent="-285750" defTabSz="355600">
              <a:lnSpc>
                <a:spcPct val="110000"/>
              </a:lnSpc>
              <a:spcBef>
                <a:spcPts val="0"/>
              </a:spcBef>
              <a:spcAft>
                <a:spcPts val="600"/>
              </a:spcAft>
            </a:pPr>
            <a:r>
              <a:rPr lang="en-US" dirty="0"/>
              <a:t>Challenges with reporting and sample collection</a:t>
            </a:r>
          </a:p>
          <a:p>
            <a:pPr marL="457200" lvl="3" indent="-285750" defTabSz="355600">
              <a:lnSpc>
                <a:spcPct val="110000"/>
              </a:lnSpc>
              <a:spcBef>
                <a:spcPts val="0"/>
              </a:spcBef>
              <a:spcAft>
                <a:spcPts val="600"/>
              </a:spcAft>
            </a:pPr>
            <a:r>
              <a:rPr lang="en-US" dirty="0"/>
              <a:t>Challenges with testing </a:t>
            </a:r>
          </a:p>
          <a:p>
            <a:pPr marL="0" lvl="2" indent="-285750">
              <a:lnSpc>
                <a:spcPct val="110000"/>
              </a:lnSpc>
              <a:spcBef>
                <a:spcPts val="0"/>
              </a:spcBef>
              <a:spcAft>
                <a:spcPts val="600"/>
              </a:spcAft>
            </a:pPr>
            <a:r>
              <a:rPr lang="en-US" dirty="0" smtClean="0"/>
              <a:t>The </a:t>
            </a:r>
            <a:r>
              <a:rPr lang="en-US" dirty="0"/>
              <a:t>large countries – India and </a:t>
            </a:r>
            <a:r>
              <a:rPr lang="en-US" dirty="0" smtClean="0"/>
              <a:t>Indonesia </a:t>
            </a:r>
          </a:p>
          <a:p>
            <a:pPr marL="0" lvl="2" indent="-285750">
              <a:lnSpc>
                <a:spcPct val="110000"/>
              </a:lnSpc>
              <a:spcBef>
                <a:spcPts val="0"/>
              </a:spcBef>
              <a:spcAft>
                <a:spcPts val="600"/>
              </a:spcAft>
            </a:pPr>
            <a:r>
              <a:rPr lang="en-US" dirty="0" smtClean="0"/>
              <a:t>Cross boarder movements </a:t>
            </a:r>
            <a:endParaRPr lang="en-US" dirty="0"/>
          </a:p>
          <a:p>
            <a:pPr marL="0" lvl="2" indent="-285750">
              <a:lnSpc>
                <a:spcPct val="110000"/>
              </a:lnSpc>
              <a:spcBef>
                <a:spcPts val="0"/>
              </a:spcBef>
              <a:spcAft>
                <a:spcPts val="600"/>
              </a:spcAft>
            </a:pPr>
            <a:r>
              <a:rPr lang="en-US" dirty="0"/>
              <a:t>Ensuring adequate vaccine supply</a:t>
            </a:r>
          </a:p>
          <a:p>
            <a:pPr marL="893763" lvl="4" indent="-441325">
              <a:lnSpc>
                <a:spcPct val="110000"/>
              </a:lnSpc>
              <a:spcBef>
                <a:spcPts val="0"/>
              </a:spcBef>
              <a:spcAft>
                <a:spcPts val="600"/>
              </a:spcAft>
            </a:pPr>
            <a:r>
              <a:rPr lang="en-US" dirty="0"/>
              <a:t>Only one WHO pre-qualified MR manufacturer, Serum Institute of India</a:t>
            </a:r>
          </a:p>
          <a:p>
            <a:pPr marL="0" lvl="2" indent="-285750">
              <a:lnSpc>
                <a:spcPct val="110000"/>
              </a:lnSpc>
              <a:spcBef>
                <a:spcPts val="0"/>
              </a:spcBef>
              <a:spcAft>
                <a:spcPts val="600"/>
              </a:spcAft>
            </a:pPr>
            <a:r>
              <a:rPr lang="en-US" dirty="0"/>
              <a:t>Ensuring adequate funding, and trained </a:t>
            </a:r>
            <a:r>
              <a:rPr lang="en-US" dirty="0" smtClean="0"/>
              <a:t>staff</a:t>
            </a:r>
            <a:endParaRPr lang="en-US" dirty="0"/>
          </a:p>
        </p:txBody>
      </p:sp>
      <p:sp>
        <p:nvSpPr>
          <p:cNvPr id="9218"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0C99D64-EAF2-4AA6-B741-6346309DE9FA}" type="slidenum">
              <a:rPr lang="en-GB"/>
              <a:pPr eaLnBrk="1" hangingPunct="1"/>
              <a:t>25</a:t>
            </a:fld>
            <a:endParaRPr lang="en-GB"/>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solidFill>
            <a:srgbClr val="1E7FB8"/>
          </a:solidFill>
          <a:ln w="9525">
            <a:noFill/>
            <a:miter lim="800000"/>
            <a:headEnd/>
            <a:tailEnd/>
          </a:ln>
          <a:effectLst>
            <a:outerShdw dist="17961" dir="2700000" algn="ctr" rotWithShape="0">
              <a:srgbClr val="96CCEE"/>
            </a:outerShdw>
          </a:effectLst>
        </p:spPr>
        <p:txBody>
          <a:bodyPr vert="horz" wrap="square" lIns="0" tIns="0" rIns="0" bIns="0" numCol="1" rtlCol="0" anchor="ctr" anchorCtr="0" compatLnSpc="1">
            <a:prstTxWarp prst="textNoShape">
              <a:avLst/>
            </a:prstTxWarp>
            <a:noAutofit/>
          </a:bodyPr>
          <a:lstStyle/>
          <a:p>
            <a:r>
              <a:rPr lang="en-GB" sz="4000" b="1" dirty="0" smtClean="0">
                <a:solidFill>
                  <a:schemeClr val="bg1"/>
                </a:solidFill>
                <a:effectLst>
                  <a:outerShdw blurRad="38100" dist="38100" dir="2700000" algn="tl">
                    <a:srgbClr val="000000">
                      <a:alpha val="43137"/>
                    </a:srgbClr>
                  </a:outerShdw>
                </a:effectLst>
              </a:rPr>
              <a:t>Programme Plans</a:t>
            </a:r>
            <a:br>
              <a:rPr lang="en-GB" sz="4000" b="1" dirty="0" smtClean="0">
                <a:solidFill>
                  <a:schemeClr val="bg1"/>
                </a:solidFill>
                <a:effectLst>
                  <a:outerShdw blurRad="38100" dist="38100" dir="2700000" algn="tl">
                    <a:srgbClr val="000000">
                      <a:alpha val="43137"/>
                    </a:srgbClr>
                  </a:outerShdw>
                </a:effectLst>
              </a:rPr>
            </a:br>
            <a:r>
              <a:rPr lang="en-GB" sz="4000" b="1" dirty="0" smtClean="0">
                <a:solidFill>
                  <a:schemeClr val="bg1"/>
                </a:solidFill>
                <a:effectLst>
                  <a:outerShdw blurRad="38100" dist="38100" dir="2700000" algn="tl">
                    <a:srgbClr val="000000">
                      <a:alpha val="43137"/>
                    </a:srgbClr>
                  </a:outerShdw>
                </a:effectLst>
              </a:rPr>
              <a:t> 2017-2018</a:t>
            </a:r>
            <a:endParaRPr lang="en-GB" sz="4000" b="1" dirty="0">
              <a:solidFill>
                <a:schemeClr val="bg1"/>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pPr>
              <a:defRPr/>
            </a:pPr>
            <a:fld id="{F131147F-50C8-46BA-818D-839B56EF0695}" type="slidenum">
              <a:rPr lang="en-GB" smtClean="0"/>
              <a:pPr>
                <a:defRPr/>
              </a:pPr>
              <a:t>26</a:t>
            </a:fld>
            <a:endParaRPr lang="en-GB"/>
          </a:p>
        </p:txBody>
      </p:sp>
    </p:spTree>
    <p:extLst>
      <p:ext uri="{BB962C8B-B14F-4D97-AF65-F5344CB8AC3E}">
        <p14:creationId xmlns:p14="http://schemas.microsoft.com/office/powerpoint/2010/main" val="10632754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normAutofit/>
          </a:bodyPr>
          <a:lstStyle/>
          <a:p>
            <a:pPr fontAlgn="base">
              <a:spcAft>
                <a:spcPct val="0"/>
              </a:spcAft>
            </a:pPr>
            <a:r>
              <a:rPr lang="en-GB" sz="3200" dirty="0">
                <a:solidFill>
                  <a:srgbClr val="0070C0"/>
                </a:solidFill>
                <a:latin typeface="Calibri" panose="020F0502020204030204" pitchFamily="34" charset="0"/>
                <a:ea typeface="+mn-ea"/>
                <a:cs typeface="Calibri" panose="020F0502020204030204" pitchFamily="34" charset="0"/>
              </a:rPr>
              <a:t>2017-2018 SIA plans and budget</a:t>
            </a:r>
          </a:p>
        </p:txBody>
      </p:sp>
      <p:sp>
        <p:nvSpPr>
          <p:cNvPr id="10242"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B8BBCEE-B92F-41C8-B7DD-CD70A65CF9C8}" type="slidenum">
              <a:rPr lang="en-GB"/>
              <a:pPr eaLnBrk="1" hangingPunct="1"/>
              <a:t>27</a:t>
            </a:fld>
            <a:endParaRPr lang="en-GB"/>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86857707"/>
              </p:ext>
            </p:extLst>
          </p:nvPr>
        </p:nvGraphicFramePr>
        <p:xfrm>
          <a:off x="457200" y="1600200"/>
          <a:ext cx="8435279" cy="2834640"/>
        </p:xfrm>
        <a:graphic>
          <a:graphicData uri="http://schemas.openxmlformats.org/drawingml/2006/table">
            <a:tbl>
              <a:tblPr firstRow="1" bandRow="1">
                <a:tableStyleId>{5C22544A-7EE6-4342-B048-85BDC9FD1C3A}</a:tableStyleId>
              </a:tblPr>
              <a:tblGrid>
                <a:gridCol w="1090464"/>
                <a:gridCol w="1008112"/>
                <a:gridCol w="1008160"/>
                <a:gridCol w="864048"/>
                <a:gridCol w="1449091"/>
                <a:gridCol w="1507702"/>
                <a:gridCol w="1507702"/>
              </a:tblGrid>
              <a:tr h="370840">
                <a:tc>
                  <a:txBody>
                    <a:bodyPr/>
                    <a:lstStyle/>
                    <a:p>
                      <a:r>
                        <a:rPr lang="en-US" dirty="0" smtClean="0"/>
                        <a:t>Country</a:t>
                      </a:r>
                      <a:endParaRPr lang="en-US" dirty="0"/>
                    </a:p>
                  </a:txBody>
                  <a:tcPr anchor="ctr"/>
                </a:tc>
                <a:tc>
                  <a:txBody>
                    <a:bodyPr/>
                    <a:lstStyle/>
                    <a:p>
                      <a:pPr algn="ctr"/>
                      <a:r>
                        <a:rPr lang="en-US" dirty="0" smtClean="0"/>
                        <a:t>Vaccine</a:t>
                      </a:r>
                      <a:endParaRPr lang="en-US" dirty="0"/>
                    </a:p>
                  </a:txBody>
                  <a:tcPr anchor="ctr"/>
                </a:tc>
                <a:tc>
                  <a:txBody>
                    <a:bodyPr/>
                    <a:lstStyle/>
                    <a:p>
                      <a:pPr algn="ctr"/>
                      <a:r>
                        <a:rPr lang="en-US" dirty="0" smtClean="0"/>
                        <a:t>Target</a:t>
                      </a:r>
                      <a:r>
                        <a:rPr lang="en-US" baseline="0" dirty="0" smtClean="0"/>
                        <a:t> Age</a:t>
                      </a:r>
                      <a:endParaRPr lang="en-US" dirty="0"/>
                    </a:p>
                  </a:txBody>
                  <a:tcPr anchor="ctr"/>
                </a:tc>
                <a:tc>
                  <a:txBody>
                    <a:bodyPr/>
                    <a:lstStyle/>
                    <a:p>
                      <a:pPr algn="ctr"/>
                      <a:r>
                        <a:rPr lang="en-US" dirty="0" smtClean="0"/>
                        <a:t>Dates</a:t>
                      </a:r>
                      <a:endParaRPr lang="en-US" dirty="0"/>
                    </a:p>
                  </a:txBody>
                  <a:tcPr anchor="ctr"/>
                </a:tc>
                <a:tc>
                  <a:txBody>
                    <a:bodyPr/>
                    <a:lstStyle/>
                    <a:p>
                      <a:pPr algn="ctr"/>
                      <a:r>
                        <a:rPr lang="en-US" dirty="0" smtClean="0"/>
                        <a:t>Geographic Extent</a:t>
                      </a:r>
                      <a:endParaRPr lang="en-US" dirty="0"/>
                    </a:p>
                  </a:txBody>
                  <a:tcPr anchor="ctr"/>
                </a:tc>
                <a:tc>
                  <a:txBody>
                    <a:bodyPr/>
                    <a:lstStyle/>
                    <a:p>
                      <a:pPr algn="ctr"/>
                      <a:r>
                        <a:rPr lang="en-US" dirty="0" smtClean="0"/>
                        <a:t>Other </a:t>
                      </a:r>
                      <a:r>
                        <a:rPr lang="en-US" dirty="0" err="1" smtClean="0"/>
                        <a:t>intervent</a:t>
                      </a:r>
                      <a:endParaRPr lang="en-US" dirty="0"/>
                    </a:p>
                  </a:txBody>
                  <a:tcPr anchor="ctr"/>
                </a:tc>
                <a:tc>
                  <a:txBody>
                    <a:bodyPr/>
                    <a:lstStyle/>
                    <a:p>
                      <a:pPr algn="ctr"/>
                      <a:r>
                        <a:rPr lang="en-US" dirty="0" smtClean="0"/>
                        <a:t>Funding source</a:t>
                      </a:r>
                      <a:endParaRPr lang="en-US" dirty="0"/>
                    </a:p>
                  </a:txBody>
                  <a:tcPr anchor="ctr"/>
                </a:tc>
              </a:tr>
              <a:tr h="370840">
                <a:tc>
                  <a:txBody>
                    <a:bodyPr/>
                    <a:lstStyle/>
                    <a:p>
                      <a:r>
                        <a:rPr lang="en-US" dirty="0" smtClean="0"/>
                        <a:t>Indonesia</a:t>
                      </a:r>
                      <a:endParaRPr lang="en-US" dirty="0"/>
                    </a:p>
                  </a:txBody>
                  <a:tcPr anchor="ctr"/>
                </a:tc>
                <a:tc>
                  <a:txBody>
                    <a:bodyPr/>
                    <a:lstStyle/>
                    <a:p>
                      <a:pPr algn="ctr"/>
                      <a:r>
                        <a:rPr lang="en-US" dirty="0" smtClean="0"/>
                        <a:t>Measles</a:t>
                      </a:r>
                      <a:endParaRPr lang="en-US" dirty="0"/>
                    </a:p>
                  </a:txBody>
                  <a:tcPr anchor="ctr"/>
                </a:tc>
                <a:tc>
                  <a:txBody>
                    <a:bodyPr/>
                    <a:lstStyle/>
                    <a:p>
                      <a:pPr algn="ctr"/>
                      <a:r>
                        <a:rPr lang="en-US" dirty="0" smtClean="0"/>
                        <a:t>9m-14y</a:t>
                      </a:r>
                      <a:endParaRPr lang="en-US" dirty="0"/>
                    </a:p>
                  </a:txBody>
                  <a:tcPr anchor="ctr"/>
                </a:tc>
                <a:tc>
                  <a:txBody>
                    <a:bodyPr/>
                    <a:lstStyle/>
                    <a:p>
                      <a:pPr algn="ctr"/>
                      <a:r>
                        <a:rPr lang="en-US" dirty="0" smtClean="0"/>
                        <a:t>Oct-16</a:t>
                      </a:r>
                      <a:endParaRPr lang="en-US" dirty="0"/>
                    </a:p>
                  </a:txBody>
                  <a:tcPr anchor="ctr"/>
                </a:tc>
                <a:tc>
                  <a:txBody>
                    <a:bodyPr/>
                    <a:lstStyle/>
                    <a:p>
                      <a:pPr algn="ctr"/>
                      <a:r>
                        <a:rPr lang="en-US" dirty="0" smtClean="0"/>
                        <a:t>High risk approach</a:t>
                      </a:r>
                      <a:endParaRPr lang="en-US" dirty="0"/>
                    </a:p>
                  </a:txBody>
                  <a:tcPr anchor="ctr"/>
                </a:tc>
                <a:tc>
                  <a:txBody>
                    <a:bodyPr/>
                    <a:lstStyle/>
                    <a:p>
                      <a:pPr algn="ctr"/>
                      <a:endParaRPr lang="en-US" dirty="0"/>
                    </a:p>
                  </a:txBody>
                  <a:tcPr anchor="ctr"/>
                </a:tc>
                <a:tc>
                  <a:txBody>
                    <a:bodyPr/>
                    <a:lstStyle/>
                    <a:p>
                      <a:pPr algn="ctr"/>
                      <a:r>
                        <a:rPr lang="en-US" dirty="0" smtClean="0"/>
                        <a:t>Self</a:t>
                      </a:r>
                      <a:endParaRPr lang="en-US" dirty="0"/>
                    </a:p>
                  </a:txBody>
                  <a:tcPr anchor="ctr"/>
                </a:tc>
              </a:tr>
              <a:tr h="370840">
                <a:tc>
                  <a:txBody>
                    <a:bodyPr/>
                    <a:lstStyle/>
                    <a:p>
                      <a:r>
                        <a:rPr lang="en-US" dirty="0" smtClean="0"/>
                        <a:t>India</a:t>
                      </a:r>
                      <a:endParaRPr lang="en-US" dirty="0"/>
                    </a:p>
                  </a:txBody>
                  <a:tcPr anchor="ctr"/>
                </a:tc>
                <a:tc>
                  <a:txBody>
                    <a:bodyPr/>
                    <a:lstStyle/>
                    <a:p>
                      <a:pPr algn="ctr"/>
                      <a:r>
                        <a:rPr lang="en-US" dirty="0" smtClean="0"/>
                        <a:t>MR</a:t>
                      </a:r>
                      <a:endParaRPr lang="en-US" dirty="0"/>
                    </a:p>
                  </a:txBody>
                  <a:tcPr anchor="ctr"/>
                </a:tc>
                <a:tc>
                  <a:txBody>
                    <a:bodyPr/>
                    <a:lstStyle/>
                    <a:p>
                      <a:pPr algn="ctr"/>
                      <a:r>
                        <a:rPr lang="en-US" dirty="0" smtClean="0"/>
                        <a:t>9m-14y</a:t>
                      </a:r>
                      <a:endParaRPr lang="en-US" dirty="0"/>
                    </a:p>
                  </a:txBody>
                  <a:tcPr anchor="ctr"/>
                </a:tc>
                <a:tc>
                  <a:txBody>
                    <a:bodyPr/>
                    <a:lstStyle/>
                    <a:p>
                      <a:pPr algn="ctr"/>
                      <a:r>
                        <a:rPr lang="en-US" dirty="0" smtClean="0"/>
                        <a:t>2016-17</a:t>
                      </a:r>
                      <a:endParaRPr lang="en-US" dirty="0"/>
                    </a:p>
                  </a:txBody>
                  <a:tcPr anchor="ctr"/>
                </a:tc>
                <a:tc>
                  <a:txBody>
                    <a:bodyPr/>
                    <a:lstStyle/>
                    <a:p>
                      <a:pPr algn="ctr"/>
                      <a:r>
                        <a:rPr lang="en-US" dirty="0" smtClean="0"/>
                        <a:t>Phased nation wide</a:t>
                      </a:r>
                      <a:endParaRPr lang="en-US" dirty="0"/>
                    </a:p>
                  </a:txBody>
                  <a:tcPr anchor="ctr"/>
                </a:tc>
                <a:tc>
                  <a:txBody>
                    <a:bodyPr/>
                    <a:lstStyle/>
                    <a:p>
                      <a:pPr algn="ctr"/>
                      <a:r>
                        <a:rPr lang="en-US" dirty="0" smtClean="0"/>
                        <a:t>In 4 phases</a:t>
                      </a:r>
                      <a:endParaRPr lang="en-US" dirty="0"/>
                    </a:p>
                  </a:txBody>
                  <a:tcPr anchor="ctr"/>
                </a:tc>
                <a:tc>
                  <a:txBody>
                    <a:bodyPr/>
                    <a:lstStyle/>
                    <a:p>
                      <a:pPr algn="ctr"/>
                      <a:r>
                        <a:rPr lang="en-US" dirty="0" smtClean="0"/>
                        <a:t>GAVI/Self/others</a:t>
                      </a:r>
                      <a:endParaRPr lang="en-US" dirty="0"/>
                    </a:p>
                  </a:txBody>
                  <a:tcPr anchor="ctr"/>
                </a:tc>
              </a:tr>
              <a:tr h="370840">
                <a:tc>
                  <a:txBody>
                    <a:bodyPr/>
                    <a:lstStyle/>
                    <a:p>
                      <a:r>
                        <a:rPr lang="en-US" dirty="0" smtClean="0"/>
                        <a:t>Indonesia</a:t>
                      </a:r>
                      <a:endParaRPr lang="en-US" dirty="0"/>
                    </a:p>
                  </a:txBody>
                  <a:tcPr anchor="ctr"/>
                </a:tc>
                <a:tc>
                  <a:txBody>
                    <a:bodyPr/>
                    <a:lstStyle/>
                    <a:p>
                      <a:pPr algn="ctr"/>
                      <a:r>
                        <a:rPr lang="en-US" dirty="0" smtClean="0"/>
                        <a:t>MR</a:t>
                      </a:r>
                      <a:endParaRPr lang="en-US" dirty="0"/>
                    </a:p>
                  </a:txBody>
                  <a:tcPr anchor="ctr"/>
                </a:tc>
                <a:tc>
                  <a:txBody>
                    <a:bodyPr/>
                    <a:lstStyle/>
                    <a:p>
                      <a:pPr algn="ctr"/>
                      <a:r>
                        <a:rPr lang="en-US" dirty="0" smtClean="0"/>
                        <a:t>9-59m</a:t>
                      </a:r>
                      <a:endParaRPr lang="en-US" dirty="0"/>
                    </a:p>
                  </a:txBody>
                  <a:tcPr anchor="ctr"/>
                </a:tc>
                <a:tc>
                  <a:txBody>
                    <a:bodyPr/>
                    <a:lstStyle/>
                    <a:p>
                      <a:pPr algn="ctr"/>
                      <a:r>
                        <a:rPr lang="en-US" dirty="0" smtClean="0"/>
                        <a:t>Q4 2017</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Phased nation wide</a:t>
                      </a:r>
                    </a:p>
                    <a:p>
                      <a:pPr algn="ctr"/>
                      <a:endParaRPr lang="en-US" dirty="0"/>
                    </a:p>
                  </a:txBody>
                  <a:tcPr anchor="ctr"/>
                </a:tc>
                <a:tc>
                  <a:txBody>
                    <a:bodyPr/>
                    <a:lstStyle/>
                    <a:p>
                      <a:pPr algn="ctr"/>
                      <a:r>
                        <a:rPr lang="en-US" dirty="0" smtClean="0"/>
                        <a:t>In 3 phases</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Self</a:t>
                      </a:r>
                    </a:p>
                    <a:p>
                      <a:pPr algn="ctr"/>
                      <a:endParaRPr lang="en-US" dirty="0"/>
                    </a:p>
                  </a:txBody>
                  <a:tcPr anchor="ct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noAutofit/>
          </a:bodyPr>
          <a:lstStyle/>
          <a:p>
            <a:pPr fontAlgn="base">
              <a:spcAft>
                <a:spcPct val="0"/>
              </a:spcAft>
            </a:pPr>
            <a:r>
              <a:rPr lang="en-GB" sz="3200" dirty="0">
                <a:solidFill>
                  <a:srgbClr val="0070C0"/>
                </a:solidFill>
                <a:latin typeface="Calibri" panose="020F0502020204030204" pitchFamily="34" charset="0"/>
                <a:ea typeface="+mn-ea"/>
                <a:cs typeface="Calibri" panose="020F0502020204030204" pitchFamily="34" charset="0"/>
              </a:rPr>
              <a:t>2016-2017 GAVI application and introduction plans for MSD, MR, measles</a:t>
            </a:r>
          </a:p>
        </p:txBody>
      </p:sp>
      <p:graphicFrame>
        <p:nvGraphicFramePr>
          <p:cNvPr id="2" name="Espace réservé du contenu 1"/>
          <p:cNvGraphicFramePr>
            <a:graphicFrameLocks noGrp="1"/>
          </p:cNvGraphicFramePr>
          <p:nvPr>
            <p:ph idx="1"/>
            <p:extLst>
              <p:ext uri="{D42A27DB-BD31-4B8C-83A1-F6EECF244321}">
                <p14:modId xmlns:p14="http://schemas.microsoft.com/office/powerpoint/2010/main" val="1697421409"/>
              </p:ext>
            </p:extLst>
          </p:nvPr>
        </p:nvGraphicFramePr>
        <p:xfrm>
          <a:off x="323528" y="1600200"/>
          <a:ext cx="8507288" cy="2570480"/>
        </p:xfrm>
        <a:graphic>
          <a:graphicData uri="http://schemas.openxmlformats.org/drawingml/2006/table">
            <a:tbl>
              <a:tblPr firstRow="1" bandRow="1">
                <a:tableStyleId>{5C22544A-7EE6-4342-B048-85BDC9FD1C3A}</a:tableStyleId>
              </a:tblPr>
              <a:tblGrid>
                <a:gridCol w="1371600"/>
                <a:gridCol w="1371600"/>
                <a:gridCol w="1371600"/>
                <a:gridCol w="1080120"/>
                <a:gridCol w="1296144"/>
                <a:gridCol w="2016224"/>
              </a:tblGrid>
              <a:tr h="370840">
                <a:tc>
                  <a:txBody>
                    <a:bodyPr/>
                    <a:lstStyle/>
                    <a:p>
                      <a:r>
                        <a:rPr lang="en-US" noProof="0" dirty="0" smtClean="0"/>
                        <a:t>Country</a:t>
                      </a:r>
                      <a:endParaRPr lang="en-US" noProof="0" dirty="0"/>
                    </a:p>
                  </a:txBody>
                  <a:tcPr anchor="ctr"/>
                </a:tc>
                <a:tc>
                  <a:txBody>
                    <a:bodyPr/>
                    <a:lstStyle/>
                    <a:p>
                      <a:r>
                        <a:rPr lang="en-US" noProof="0" dirty="0" smtClean="0"/>
                        <a:t>Vaccine</a:t>
                      </a:r>
                      <a:r>
                        <a:rPr lang="en-US" baseline="0" noProof="0" dirty="0" smtClean="0"/>
                        <a:t> (MSD, MR, M)</a:t>
                      </a:r>
                      <a:endParaRPr lang="en-US" noProof="0" dirty="0"/>
                    </a:p>
                  </a:txBody>
                  <a:tcPr anchor="ctr"/>
                </a:tc>
                <a:tc>
                  <a:txBody>
                    <a:bodyPr/>
                    <a:lstStyle/>
                    <a:p>
                      <a:r>
                        <a:rPr lang="en-US" noProof="0" dirty="0" smtClean="0"/>
                        <a:t>Year of Intro (or Measles</a:t>
                      </a:r>
                      <a:r>
                        <a:rPr lang="en-US" baseline="0" noProof="0" dirty="0" smtClean="0"/>
                        <a:t> SIA)</a:t>
                      </a:r>
                      <a:endParaRPr lang="en-US" noProof="0" dirty="0"/>
                    </a:p>
                  </a:txBody>
                  <a:tcPr anchor="ctr"/>
                </a:tc>
                <a:tc>
                  <a:txBody>
                    <a:bodyPr/>
                    <a:lstStyle/>
                    <a:p>
                      <a:r>
                        <a:rPr lang="en-US" noProof="0" dirty="0" smtClean="0"/>
                        <a:t>MCV1</a:t>
                      </a:r>
                      <a:r>
                        <a:rPr lang="en-US" baseline="0" noProof="0" dirty="0" smtClean="0"/>
                        <a:t> coverage (2012)</a:t>
                      </a:r>
                      <a:endParaRPr lang="en-US" noProof="0" dirty="0"/>
                    </a:p>
                  </a:txBody>
                  <a:tcPr anchor="ctr"/>
                </a:tc>
                <a:tc>
                  <a:txBody>
                    <a:bodyPr/>
                    <a:lstStyle/>
                    <a:p>
                      <a:r>
                        <a:rPr lang="en-US" noProof="0" dirty="0" smtClean="0"/>
                        <a:t>Year of planned GAVI</a:t>
                      </a:r>
                      <a:r>
                        <a:rPr lang="en-US" baseline="0" noProof="0" dirty="0" smtClean="0"/>
                        <a:t> application</a:t>
                      </a:r>
                      <a:endParaRPr lang="en-US" noProof="0" dirty="0"/>
                    </a:p>
                  </a:txBody>
                  <a:tcPr anchor="ctr"/>
                </a:tc>
                <a:tc>
                  <a:txBody>
                    <a:bodyPr/>
                    <a:lstStyle/>
                    <a:p>
                      <a:r>
                        <a:rPr lang="en-US" noProof="0" dirty="0" smtClean="0"/>
                        <a:t>Budget </a:t>
                      </a:r>
                      <a:r>
                        <a:rPr lang="en-US" baseline="0" noProof="0" dirty="0" smtClean="0"/>
                        <a:t> ( excluding surveillance and TA cost)</a:t>
                      </a:r>
                      <a:endParaRPr lang="en-US" noProof="0" dirty="0"/>
                    </a:p>
                  </a:txBody>
                  <a:tcPr anchor="ctr"/>
                </a:tc>
              </a:tr>
              <a:tr h="370840">
                <a:tc>
                  <a:txBody>
                    <a:bodyPr/>
                    <a:lstStyle/>
                    <a:p>
                      <a:r>
                        <a:rPr lang="fr-CH" dirty="0" smtClean="0"/>
                        <a:t>India</a:t>
                      </a:r>
                      <a:endParaRPr lang="fr-CH" dirty="0"/>
                    </a:p>
                  </a:txBody>
                  <a:tcPr/>
                </a:tc>
                <a:tc>
                  <a:txBody>
                    <a:bodyPr/>
                    <a:lstStyle/>
                    <a:p>
                      <a:r>
                        <a:rPr lang="fr-CH" dirty="0" smtClean="0"/>
                        <a:t>MR</a:t>
                      </a:r>
                      <a:endParaRPr lang="fr-CH" dirty="0"/>
                    </a:p>
                  </a:txBody>
                  <a:tcPr/>
                </a:tc>
                <a:tc>
                  <a:txBody>
                    <a:bodyPr/>
                    <a:lstStyle/>
                    <a:p>
                      <a:r>
                        <a:rPr lang="fr-CH" dirty="0" smtClean="0"/>
                        <a:t>2016</a:t>
                      </a:r>
                      <a:endParaRPr lang="fr-CH" dirty="0"/>
                    </a:p>
                  </a:txBody>
                  <a:tcPr/>
                </a:tc>
                <a:tc>
                  <a:txBody>
                    <a:bodyPr/>
                    <a:lstStyle/>
                    <a:p>
                      <a:endParaRPr lang="fr-CH" dirty="0"/>
                    </a:p>
                  </a:txBody>
                  <a:tcPr/>
                </a:tc>
                <a:tc>
                  <a:txBody>
                    <a:bodyPr/>
                    <a:lstStyle/>
                    <a:p>
                      <a:r>
                        <a:rPr lang="fr-CH" dirty="0" smtClean="0"/>
                        <a:t>2015</a:t>
                      </a:r>
                      <a:endParaRPr lang="fr-CH" dirty="0"/>
                    </a:p>
                  </a:txBody>
                  <a:tcPr/>
                </a:tc>
                <a:tc>
                  <a:txBody>
                    <a:bodyPr/>
                    <a:lstStyle/>
                    <a:p>
                      <a:r>
                        <a:rPr lang="fr-CH" dirty="0" smtClean="0"/>
                        <a:t>$329,998,548.00</a:t>
                      </a:r>
                    </a:p>
                    <a:p>
                      <a:endParaRPr lang="fr-CH" dirty="0"/>
                    </a:p>
                  </a:txBody>
                  <a:tcPr/>
                </a:tc>
              </a:tr>
              <a:tr h="370840">
                <a:tc>
                  <a:txBody>
                    <a:bodyPr/>
                    <a:lstStyle/>
                    <a:p>
                      <a:r>
                        <a:rPr lang="fr-CH" dirty="0" smtClean="0"/>
                        <a:t>Indonesia</a:t>
                      </a:r>
                      <a:endParaRPr lang="fr-CH" dirty="0"/>
                    </a:p>
                  </a:txBody>
                  <a:tcPr/>
                </a:tc>
                <a:tc>
                  <a:txBody>
                    <a:bodyPr/>
                    <a:lstStyle/>
                    <a:p>
                      <a:r>
                        <a:rPr lang="fr-CH" dirty="0" smtClean="0"/>
                        <a:t>MR</a:t>
                      </a:r>
                      <a:endParaRPr lang="fr-CH" dirty="0"/>
                    </a:p>
                  </a:txBody>
                  <a:tcPr/>
                </a:tc>
                <a:tc>
                  <a:txBody>
                    <a:bodyPr/>
                    <a:lstStyle/>
                    <a:p>
                      <a:r>
                        <a:rPr lang="fr-CH" dirty="0" smtClean="0"/>
                        <a:t>2017</a:t>
                      </a:r>
                      <a:endParaRPr lang="fr-CH" dirty="0"/>
                    </a:p>
                  </a:txBody>
                  <a:tcPr/>
                </a:tc>
                <a:tc>
                  <a:txBody>
                    <a:bodyPr/>
                    <a:lstStyle/>
                    <a:p>
                      <a:endParaRPr lang="fr-CH" dirty="0"/>
                    </a:p>
                  </a:txBody>
                  <a:tcPr/>
                </a:tc>
                <a:tc>
                  <a:txBody>
                    <a:bodyPr/>
                    <a:lstStyle/>
                    <a:p>
                      <a:r>
                        <a:rPr lang="fr-CH" dirty="0" smtClean="0"/>
                        <a:t>2016</a:t>
                      </a:r>
                      <a:endParaRPr lang="fr-CH" dirty="0"/>
                    </a:p>
                  </a:txBody>
                  <a:tcPr/>
                </a:tc>
                <a:tc>
                  <a:txBody>
                    <a:bodyPr/>
                    <a:lstStyle/>
                    <a:p>
                      <a:r>
                        <a:rPr lang="fr-CH" dirty="0" smtClean="0"/>
                        <a:t>$12,074,661.00</a:t>
                      </a:r>
                    </a:p>
                  </a:txBody>
                  <a:tcPr/>
                </a:tc>
              </a:tr>
              <a:tr h="370840">
                <a:tc>
                  <a:txBody>
                    <a:bodyPr/>
                    <a:lstStyle/>
                    <a:p>
                      <a:r>
                        <a:rPr lang="fr-CH" dirty="0" smtClean="0"/>
                        <a:t>DPR </a:t>
                      </a:r>
                      <a:r>
                        <a:rPr lang="fr-CH" dirty="0" err="1" smtClean="0"/>
                        <a:t>Korea</a:t>
                      </a:r>
                      <a:endParaRPr lang="fr-CH" dirty="0"/>
                    </a:p>
                  </a:txBody>
                  <a:tcPr/>
                </a:tc>
                <a:tc gridSpan="5">
                  <a:txBody>
                    <a:bodyPr/>
                    <a:lstStyle/>
                    <a:p>
                      <a:r>
                        <a:rPr lang="fr-CH" dirty="0" smtClean="0"/>
                        <a:t> JA </a:t>
                      </a:r>
                      <a:r>
                        <a:rPr lang="fr-CH" dirty="0" err="1" smtClean="0"/>
                        <a:t>ongoing</a:t>
                      </a:r>
                      <a:r>
                        <a:rPr lang="fr-CH" dirty="0" smtClean="0"/>
                        <a:t> </a:t>
                      </a:r>
                      <a:r>
                        <a:rPr lang="fr-CH" dirty="0" err="1" smtClean="0"/>
                        <a:t>now</a:t>
                      </a:r>
                      <a:r>
                        <a:rPr lang="fr-CH" dirty="0" smtClean="0"/>
                        <a:t>, discussion on MR introduction </a:t>
                      </a:r>
                      <a:endParaRPr lang="fr-CH" dirty="0"/>
                    </a:p>
                  </a:txBody>
                  <a:tcPr/>
                </a:tc>
                <a:tc hMerge="1">
                  <a:txBody>
                    <a:bodyPr/>
                    <a:lstStyle/>
                    <a:p>
                      <a:endParaRPr lang="fr-CH" dirty="0"/>
                    </a:p>
                  </a:txBody>
                  <a:tcPr/>
                </a:tc>
                <a:tc hMerge="1">
                  <a:txBody>
                    <a:bodyPr/>
                    <a:lstStyle/>
                    <a:p>
                      <a:endParaRPr lang="fr-CH" dirty="0"/>
                    </a:p>
                  </a:txBody>
                  <a:tcPr/>
                </a:tc>
                <a:tc hMerge="1">
                  <a:txBody>
                    <a:bodyPr/>
                    <a:lstStyle/>
                    <a:p>
                      <a:endParaRPr lang="fr-CH" dirty="0"/>
                    </a:p>
                  </a:txBody>
                  <a:tcPr/>
                </a:tc>
                <a:tc hMerge="1">
                  <a:txBody>
                    <a:bodyPr/>
                    <a:lstStyle/>
                    <a:p>
                      <a:endParaRPr lang="fr-CH" dirty="0" smtClean="0"/>
                    </a:p>
                  </a:txBody>
                  <a:tcPr/>
                </a:tc>
              </a:tr>
            </a:tbl>
          </a:graphicData>
        </a:graphic>
      </p:graphicFrame>
      <p:sp>
        <p:nvSpPr>
          <p:cNvPr id="11266"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0A98020-A891-43E4-B545-C88754393A6C}" type="slidenum">
              <a:rPr lang="en-GB">
                <a:solidFill>
                  <a:srgbClr val="000000"/>
                </a:solidFill>
              </a:rPr>
              <a:pPr eaLnBrk="1" hangingPunct="1"/>
              <a:t>28</a:t>
            </a:fld>
            <a:endParaRPr lang="en-GB">
              <a:solidFill>
                <a:srgbClr val="00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ormAutofit/>
          </a:bodyPr>
          <a:lstStyle/>
          <a:p>
            <a:pPr fontAlgn="base">
              <a:spcAft>
                <a:spcPct val="0"/>
              </a:spcAft>
            </a:pPr>
            <a:r>
              <a:rPr lang="en-GB" sz="3200" dirty="0">
                <a:solidFill>
                  <a:srgbClr val="0070C0"/>
                </a:solidFill>
                <a:latin typeface="Calibri" panose="020F0502020204030204" pitchFamily="34" charset="0"/>
                <a:ea typeface="+mn-ea"/>
                <a:cs typeface="Calibri" panose="020F0502020204030204" pitchFamily="34" charset="0"/>
              </a:rPr>
              <a:t>Support for Rubella and MSD introduction plans and SIAs in 2017</a:t>
            </a:r>
          </a:p>
        </p:txBody>
      </p:sp>
      <p:sp>
        <p:nvSpPr>
          <p:cNvPr id="12292" name="Rectangle 3"/>
          <p:cNvSpPr>
            <a:spLocks noGrp="1" noChangeArrowheads="1"/>
          </p:cNvSpPr>
          <p:nvPr>
            <p:ph idx="1"/>
          </p:nvPr>
        </p:nvSpPr>
        <p:spPr/>
        <p:txBody>
          <a:bodyPr>
            <a:normAutofit fontScale="70000" lnSpcReduction="20000"/>
          </a:bodyPr>
          <a:lstStyle/>
          <a:p>
            <a:pPr eaLnBrk="1" hangingPunct="1"/>
            <a:r>
              <a:rPr lang="en-US" dirty="0" smtClean="0"/>
              <a:t>India plan still under discussion</a:t>
            </a:r>
          </a:p>
          <a:p>
            <a:pPr lvl="1"/>
            <a:r>
              <a:rPr lang="en-US" dirty="0" smtClean="0"/>
              <a:t>GAVI has provided indication of support for 50% of vaccines</a:t>
            </a:r>
          </a:p>
          <a:p>
            <a:pPr eaLnBrk="1" hangingPunct="1"/>
            <a:r>
              <a:rPr lang="en-US" dirty="0" smtClean="0"/>
              <a:t>Indonesia funding self</a:t>
            </a:r>
          </a:p>
          <a:p>
            <a:pPr lvl="1"/>
            <a:r>
              <a:rPr lang="en-US" dirty="0" smtClean="0"/>
              <a:t>Applied for funding with GAVI </a:t>
            </a:r>
          </a:p>
          <a:p>
            <a:pPr eaLnBrk="1" hangingPunct="1"/>
            <a:r>
              <a:rPr lang="en-US" dirty="0" smtClean="0"/>
              <a:t>DPRK may be funded by some regional INGOs</a:t>
            </a:r>
            <a:endParaRPr lang="en-US" dirty="0"/>
          </a:p>
          <a:p>
            <a:pPr eaLnBrk="1" hangingPunct="1"/>
            <a:r>
              <a:rPr lang="en-US" dirty="0" smtClean="0"/>
              <a:t>Joint </a:t>
            </a:r>
            <a:r>
              <a:rPr lang="en-US" dirty="0" smtClean="0"/>
              <a:t>Appraisals with GAVI</a:t>
            </a:r>
          </a:p>
          <a:p>
            <a:pPr lvl="1"/>
            <a:r>
              <a:rPr lang="en-US" dirty="0"/>
              <a:t>Bangladesh - August 16 onward</a:t>
            </a:r>
          </a:p>
          <a:p>
            <a:pPr lvl="1"/>
            <a:r>
              <a:rPr lang="en-US" dirty="0" smtClean="0"/>
              <a:t>DPRK- Ongoing</a:t>
            </a:r>
          </a:p>
          <a:p>
            <a:pPr lvl="1"/>
            <a:r>
              <a:rPr lang="en-US" dirty="0"/>
              <a:t>India - scheduled for August, dates not yet </a:t>
            </a:r>
            <a:r>
              <a:rPr lang="en-US" dirty="0" smtClean="0"/>
              <a:t>finalized</a:t>
            </a:r>
          </a:p>
          <a:p>
            <a:pPr lvl="1"/>
            <a:r>
              <a:rPr lang="en-US" dirty="0"/>
              <a:t>I</a:t>
            </a:r>
            <a:r>
              <a:rPr lang="en-US" dirty="0" smtClean="0"/>
              <a:t>ndonesia- 25th </a:t>
            </a:r>
            <a:r>
              <a:rPr lang="en-US" dirty="0"/>
              <a:t>July to 2nd August</a:t>
            </a:r>
          </a:p>
          <a:p>
            <a:pPr lvl="1"/>
            <a:r>
              <a:rPr lang="en-US" dirty="0" smtClean="0"/>
              <a:t>Myanmar </a:t>
            </a:r>
            <a:r>
              <a:rPr lang="en-US" dirty="0"/>
              <a:t>: 27 June to 5th July . No RO participation,  </a:t>
            </a:r>
            <a:endParaRPr lang="en-US" sz="3600" dirty="0"/>
          </a:p>
          <a:p>
            <a:pPr lvl="1"/>
            <a:r>
              <a:rPr lang="en-US" dirty="0" smtClean="0"/>
              <a:t>Nepal- 8-13 May done  </a:t>
            </a:r>
          </a:p>
          <a:p>
            <a:pPr lvl="1"/>
            <a:r>
              <a:rPr lang="en-US" dirty="0"/>
              <a:t>Timor Leste-25th July to 2nd August </a:t>
            </a:r>
            <a:endParaRPr lang="en-US" dirty="0" smtClean="0"/>
          </a:p>
        </p:txBody>
      </p:sp>
      <p:sp>
        <p:nvSpPr>
          <p:cNvPr id="12290"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BD129DD-4494-4DDF-B0C7-55396A1F3F64}" type="slidenum">
              <a:rPr lang="en-GB">
                <a:solidFill>
                  <a:srgbClr val="000000"/>
                </a:solidFill>
              </a:rPr>
              <a:pPr eaLnBrk="1" hangingPunct="1"/>
              <a:t>29</a:t>
            </a:fld>
            <a:endParaRPr lang="en-GB">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614"/>
            <a:ext cx="8229600" cy="922114"/>
          </a:xfrm>
        </p:spPr>
        <p:txBody>
          <a:bodyPr>
            <a:normAutofit fontScale="90000"/>
          </a:bodyPr>
          <a:lstStyle/>
          <a:p>
            <a:r>
              <a:rPr lang="en-US" sz="3600" dirty="0" smtClean="0">
                <a:solidFill>
                  <a:srgbClr val="0070C0"/>
                </a:solidFill>
              </a:rPr>
              <a:t>SEAR-Measles and rubella reported cases and coverage of MCV1 and MCV2, 1980-2014</a:t>
            </a:r>
            <a:endParaRPr lang="en-US" sz="3600" dirty="0">
              <a:solidFill>
                <a:srgbClr val="0070C0"/>
              </a:solidFill>
            </a:endParaRPr>
          </a:p>
        </p:txBody>
      </p:sp>
      <p:sp>
        <p:nvSpPr>
          <p:cNvPr id="4" name="Slide Number Placeholder 3"/>
          <p:cNvSpPr>
            <a:spLocks noGrp="1"/>
          </p:cNvSpPr>
          <p:nvPr>
            <p:ph type="sldNum" sz="quarter" idx="12"/>
          </p:nvPr>
        </p:nvSpPr>
        <p:spPr/>
        <p:txBody>
          <a:bodyPr/>
          <a:lstStyle/>
          <a:p>
            <a:pPr>
              <a:defRPr/>
            </a:pPr>
            <a:fld id="{F131147F-50C8-46BA-818D-839B56EF0695}" type="slidenum">
              <a:rPr lang="en-GB" smtClean="0"/>
              <a:pPr>
                <a:defRPr/>
              </a:pPr>
              <a:t>3</a:t>
            </a:fld>
            <a:endParaRPr lang="en-GB" dirty="0"/>
          </a:p>
        </p:txBody>
      </p:sp>
      <p:graphicFrame>
        <p:nvGraphicFramePr>
          <p:cNvPr id="5" name="Content Placeholder 4" title="percent"/>
          <p:cNvGraphicFramePr>
            <a:graphicFrameLocks noGrp="1"/>
          </p:cNvGraphicFramePr>
          <p:nvPr>
            <p:ph idx="1"/>
            <p:extLst>
              <p:ext uri="{D42A27DB-BD31-4B8C-83A1-F6EECF244321}">
                <p14:modId xmlns:p14="http://schemas.microsoft.com/office/powerpoint/2010/main" val="2642882287"/>
              </p:ext>
            </p:extLst>
          </p:nvPr>
        </p:nvGraphicFramePr>
        <p:xfrm>
          <a:off x="107504" y="1556792"/>
          <a:ext cx="8712968" cy="49685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596868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395536" y="35477"/>
            <a:ext cx="8435975" cy="1233284"/>
          </a:xfrm>
        </p:spPr>
        <p:txBody>
          <a:bodyPr>
            <a:noAutofit/>
          </a:bodyPr>
          <a:lstStyle/>
          <a:p>
            <a:pPr fontAlgn="base">
              <a:spcAft>
                <a:spcPct val="0"/>
              </a:spcAft>
            </a:pPr>
            <a:r>
              <a:rPr lang="en-GB" sz="3200" dirty="0">
                <a:solidFill>
                  <a:srgbClr val="0070C0"/>
                </a:solidFill>
                <a:latin typeface="Calibri" panose="020F0502020204030204" pitchFamily="34" charset="0"/>
                <a:ea typeface="+mn-ea"/>
                <a:cs typeface="Calibri" panose="020F0502020204030204" pitchFamily="34" charset="0"/>
              </a:rPr>
              <a:t>2016-2017 measles and rubella/CRS surveillance plans and budget</a:t>
            </a:r>
          </a:p>
        </p:txBody>
      </p:sp>
      <p:sp>
        <p:nvSpPr>
          <p:cNvPr id="14340" name="Rectangle 3"/>
          <p:cNvSpPr>
            <a:spLocks noGrp="1" noChangeArrowheads="1"/>
          </p:cNvSpPr>
          <p:nvPr>
            <p:ph idx="1"/>
          </p:nvPr>
        </p:nvSpPr>
        <p:spPr>
          <a:xfrm>
            <a:off x="395536" y="1412776"/>
            <a:ext cx="8496944" cy="4824536"/>
          </a:xfrm>
        </p:spPr>
        <p:txBody>
          <a:bodyPr>
            <a:noAutofit/>
          </a:bodyPr>
          <a:lstStyle/>
          <a:p>
            <a:pPr eaLnBrk="1" hangingPunct="1"/>
            <a:r>
              <a:rPr lang="en-GB" sz="2400" dirty="0" smtClean="0"/>
              <a:t>Trainings/Workshops: </a:t>
            </a:r>
          </a:p>
          <a:p>
            <a:pPr lvl="1"/>
            <a:r>
              <a:rPr lang="en-GB" sz="2000" dirty="0" smtClean="0"/>
              <a:t>Surveillance guidelines revision workshop</a:t>
            </a:r>
          </a:p>
          <a:p>
            <a:pPr lvl="1"/>
            <a:r>
              <a:rPr lang="en-GB" sz="2000" dirty="0" smtClean="0"/>
              <a:t>Orientation of members of Regional and national verification committees </a:t>
            </a:r>
          </a:p>
          <a:p>
            <a:pPr lvl="1"/>
            <a:r>
              <a:rPr lang="en-GB" sz="2000" dirty="0" smtClean="0"/>
              <a:t>Country capacity building on Molecular epidemiology for MR </a:t>
            </a:r>
          </a:p>
          <a:p>
            <a:pPr eaLnBrk="1" hangingPunct="1"/>
            <a:r>
              <a:rPr lang="en-GB" sz="2400" dirty="0" smtClean="0"/>
              <a:t>Introduction of alternate sampling technique countries </a:t>
            </a:r>
          </a:p>
          <a:p>
            <a:pPr eaLnBrk="1" hangingPunct="1"/>
            <a:r>
              <a:rPr lang="en-GB" sz="2400" dirty="0" smtClean="0"/>
              <a:t>Operational studies/Pilots- </a:t>
            </a:r>
          </a:p>
          <a:p>
            <a:pPr lvl="1"/>
            <a:r>
              <a:rPr lang="en-GB" sz="2000" dirty="0" smtClean="0"/>
              <a:t>Point Of Care Testing (POCT) devices</a:t>
            </a:r>
          </a:p>
          <a:p>
            <a:pPr eaLnBrk="1" hangingPunct="1"/>
            <a:r>
              <a:rPr lang="en-GB" sz="2400" dirty="0" smtClean="0"/>
              <a:t>PIEs, programme, surveillance and lab reviews, </a:t>
            </a:r>
            <a:r>
              <a:rPr lang="en-GB" sz="2400" dirty="0" err="1" smtClean="0"/>
              <a:t>etc</a:t>
            </a:r>
            <a:endParaRPr lang="en-GB" sz="2400" dirty="0" smtClean="0"/>
          </a:p>
          <a:p>
            <a:pPr lvl="1"/>
            <a:r>
              <a:rPr lang="en-GB" sz="2000" dirty="0" smtClean="0"/>
              <a:t>EPI and VPD surveillance review plans –Myanmar; CRS surveillance review in Bangladeshi and Nepal</a:t>
            </a:r>
          </a:p>
          <a:p>
            <a:pPr lvl="1"/>
            <a:r>
              <a:rPr lang="en-GB" sz="2000" dirty="0" smtClean="0"/>
              <a:t>MR lab accreditation- On going</a:t>
            </a:r>
          </a:p>
          <a:p>
            <a:pPr lvl="1"/>
            <a:r>
              <a:rPr lang="en-GB" sz="2000" dirty="0" smtClean="0"/>
              <a:t>CRS surveillance review in Bangladesh and </a:t>
            </a:r>
            <a:r>
              <a:rPr lang="en-GB" sz="2000" dirty="0"/>
              <a:t>N</a:t>
            </a:r>
            <a:r>
              <a:rPr lang="en-GB" sz="2000" dirty="0" smtClean="0"/>
              <a:t>epal (under discussion)</a:t>
            </a:r>
          </a:p>
          <a:p>
            <a:pPr marL="457200" lvl="1" indent="0">
              <a:buNone/>
            </a:pPr>
            <a:endParaRPr lang="en-GB" sz="2000" dirty="0" smtClean="0"/>
          </a:p>
        </p:txBody>
      </p:sp>
      <p:sp>
        <p:nvSpPr>
          <p:cNvPr id="14338"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B6B08CF-5EB4-4DA8-A1AA-7A6D652F9361}" type="slidenum">
              <a:rPr lang="en-GB">
                <a:solidFill>
                  <a:srgbClr val="000000"/>
                </a:solidFill>
              </a:rPr>
              <a:pPr eaLnBrk="1" hangingPunct="1"/>
              <a:t>30</a:t>
            </a:fld>
            <a:endParaRPr lang="en-GB">
              <a:solidFill>
                <a:srgbClr val="00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26308" y="0"/>
            <a:ext cx="9117692" cy="1143000"/>
          </a:xfrm>
        </p:spPr>
        <p:txBody>
          <a:bodyPr>
            <a:normAutofit/>
          </a:bodyPr>
          <a:lstStyle/>
          <a:p>
            <a:pPr fontAlgn="base">
              <a:spcAft>
                <a:spcPct val="0"/>
              </a:spcAft>
            </a:pPr>
            <a:r>
              <a:rPr lang="en-GB" sz="3600" dirty="0">
                <a:solidFill>
                  <a:srgbClr val="0070C0"/>
                </a:solidFill>
                <a:latin typeface="Calibri" panose="020F0502020204030204" pitchFamily="34" charset="0"/>
                <a:ea typeface="+mn-ea"/>
                <a:cs typeface="Calibri" panose="020F0502020204030204" pitchFamily="34" charset="0"/>
              </a:rPr>
              <a:t>2016-2017 Advocacy Plans</a:t>
            </a:r>
          </a:p>
        </p:txBody>
      </p:sp>
      <p:sp>
        <p:nvSpPr>
          <p:cNvPr id="15364" name="Rectangle 3"/>
          <p:cNvSpPr>
            <a:spLocks noGrp="1" noChangeArrowheads="1"/>
          </p:cNvSpPr>
          <p:nvPr>
            <p:ph idx="1"/>
          </p:nvPr>
        </p:nvSpPr>
        <p:spPr>
          <a:xfrm>
            <a:off x="467544" y="1556792"/>
            <a:ext cx="8229600" cy="4929411"/>
          </a:xfrm>
        </p:spPr>
        <p:txBody>
          <a:bodyPr>
            <a:normAutofit/>
          </a:bodyPr>
          <a:lstStyle/>
          <a:p>
            <a:r>
              <a:rPr lang="en-US" sz="2800" dirty="0"/>
              <a:t>Nationwide wide age range MR campaign in DPRK, India, Indonesia.</a:t>
            </a:r>
          </a:p>
          <a:p>
            <a:r>
              <a:rPr lang="en-US" sz="2800" dirty="0"/>
              <a:t>Strengthen case-based MR surveillance  and quality reporting  to SEARO</a:t>
            </a:r>
          </a:p>
          <a:p>
            <a:r>
              <a:rPr lang="en-US" sz="2800" dirty="0" smtClean="0"/>
              <a:t>Establishment </a:t>
            </a:r>
            <a:r>
              <a:rPr lang="en-US" sz="2800" dirty="0"/>
              <a:t>of Verification committees in  DPRK</a:t>
            </a:r>
          </a:p>
          <a:p>
            <a:pPr eaLnBrk="1" hangingPunct="1"/>
            <a:r>
              <a:rPr lang="en-US" sz="2800" dirty="0" smtClean="0"/>
              <a:t>Quality and affordable MR vaccine  availability for SEAR</a:t>
            </a:r>
          </a:p>
          <a:p>
            <a:pPr lvl="1"/>
            <a:r>
              <a:rPr lang="en-US" sz="2400" dirty="0" smtClean="0"/>
              <a:t>Advocacy with manufacturers </a:t>
            </a:r>
          </a:p>
          <a:p>
            <a:pPr lvl="1"/>
            <a:r>
              <a:rPr lang="en-US" sz="2400" dirty="0" smtClean="0"/>
              <a:t>Advocacy with countries for Advance market Commitment (AMC)</a:t>
            </a:r>
          </a:p>
          <a:p>
            <a:endParaRPr lang="en-US" sz="2800" dirty="0" smtClean="0"/>
          </a:p>
        </p:txBody>
      </p:sp>
      <p:sp>
        <p:nvSpPr>
          <p:cNvPr id="15362"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60A3EB3-AAD9-482F-8C50-4BCFF32FAEA7}" type="slidenum">
              <a:rPr lang="en-GB"/>
              <a:pPr eaLnBrk="1" hangingPunct="1"/>
              <a:t>31</a:t>
            </a:fld>
            <a:endParaRPr lang="en-GB"/>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2596" y="0"/>
            <a:ext cx="9131404" cy="1143000"/>
          </a:xfrm>
        </p:spPr>
        <p:txBody>
          <a:bodyPr>
            <a:normAutofit/>
          </a:bodyPr>
          <a:lstStyle/>
          <a:p>
            <a:pPr fontAlgn="base">
              <a:spcAft>
                <a:spcPct val="0"/>
              </a:spcAft>
            </a:pPr>
            <a:r>
              <a:rPr lang="en-US" sz="3600" dirty="0">
                <a:solidFill>
                  <a:srgbClr val="0070C0"/>
                </a:solidFill>
                <a:latin typeface="Calibri" panose="020F0502020204030204" pitchFamily="34" charset="0"/>
                <a:ea typeface="+mn-ea"/>
                <a:cs typeface="Calibri" panose="020F0502020204030204" pitchFamily="34" charset="0"/>
              </a:rPr>
              <a:t>Technical Assistance needs 2016-18</a:t>
            </a:r>
          </a:p>
        </p:txBody>
      </p:sp>
      <p:sp>
        <p:nvSpPr>
          <p:cNvPr id="16387" name="Content Placeholder 2"/>
          <p:cNvSpPr>
            <a:spLocks noGrp="1"/>
          </p:cNvSpPr>
          <p:nvPr>
            <p:ph idx="1"/>
          </p:nvPr>
        </p:nvSpPr>
        <p:spPr>
          <a:xfrm>
            <a:off x="457200" y="1412776"/>
            <a:ext cx="8229600" cy="4713387"/>
          </a:xfrm>
        </p:spPr>
        <p:txBody>
          <a:bodyPr>
            <a:normAutofit/>
          </a:bodyPr>
          <a:lstStyle/>
          <a:p>
            <a:pPr eaLnBrk="1" hangingPunct="1"/>
            <a:r>
              <a:rPr lang="en-US" sz="2800" dirty="0" smtClean="0"/>
              <a:t>International monitors and consultant to support SIA in India, Indonesia.</a:t>
            </a:r>
          </a:p>
          <a:p>
            <a:pPr eaLnBrk="1" hangingPunct="1"/>
            <a:r>
              <a:rPr lang="en-US" sz="2800" dirty="0" smtClean="0"/>
              <a:t>TA to revise the VPD surveillance standards</a:t>
            </a:r>
          </a:p>
          <a:p>
            <a:pPr eaLnBrk="1" hangingPunct="1"/>
            <a:r>
              <a:rPr lang="en-US" sz="2800" dirty="0" smtClean="0"/>
              <a:t>TA to conduct post MR campaign CES in Nepal  using new methodology</a:t>
            </a:r>
          </a:p>
          <a:p>
            <a:pPr eaLnBrk="1" hangingPunct="1"/>
            <a:r>
              <a:rPr lang="en-US" sz="2800" dirty="0" smtClean="0"/>
              <a:t>TA to orient the verification committees on their roles</a:t>
            </a:r>
          </a:p>
          <a:p>
            <a:pPr eaLnBrk="1" hangingPunct="1"/>
            <a:r>
              <a:rPr lang="en-US" sz="2800" dirty="0" smtClean="0"/>
              <a:t>Others as per programmatic need on ad hoc basis</a:t>
            </a:r>
          </a:p>
        </p:txBody>
      </p:sp>
      <p:sp>
        <p:nvSpPr>
          <p:cNvPr id="16388" name="Slide Number Placeholder 3"/>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F0228E8-73A5-43D2-A329-04ED0394FF78}" type="slidenum">
              <a:rPr lang="en-GB"/>
              <a:pPr eaLnBrk="1" hangingPunct="1"/>
              <a:t>32</a:t>
            </a:fld>
            <a:endParaRPr lang="en-GB"/>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0" y="0"/>
            <a:ext cx="9036496" cy="1143000"/>
          </a:xfrm>
        </p:spPr>
        <p:txBody>
          <a:bodyPr>
            <a:normAutofit/>
          </a:bodyPr>
          <a:lstStyle/>
          <a:p>
            <a:pPr fontAlgn="base">
              <a:spcAft>
                <a:spcPct val="0"/>
              </a:spcAft>
            </a:pPr>
            <a:r>
              <a:rPr lang="en-US" sz="3600" dirty="0">
                <a:solidFill>
                  <a:srgbClr val="0070C0"/>
                </a:solidFill>
                <a:latin typeface="Calibri" panose="020F0502020204030204" pitchFamily="34" charset="0"/>
                <a:ea typeface="+mn-ea"/>
                <a:cs typeface="Calibri" panose="020F0502020204030204" pitchFamily="34" charset="0"/>
              </a:rPr>
              <a:t>Resource gaps 2017-2018</a:t>
            </a:r>
          </a:p>
        </p:txBody>
      </p:sp>
      <p:sp>
        <p:nvSpPr>
          <p:cNvPr id="17411" name="Content Placeholder 2"/>
          <p:cNvSpPr>
            <a:spLocks noGrp="1"/>
          </p:cNvSpPr>
          <p:nvPr>
            <p:ph idx="1"/>
          </p:nvPr>
        </p:nvSpPr>
        <p:spPr>
          <a:xfrm>
            <a:off x="539552" y="1340768"/>
            <a:ext cx="8229600" cy="4525963"/>
          </a:xfrm>
        </p:spPr>
        <p:txBody>
          <a:bodyPr>
            <a:noAutofit/>
          </a:bodyPr>
          <a:lstStyle/>
          <a:p>
            <a:pPr eaLnBrk="1" hangingPunct="1">
              <a:spcAft>
                <a:spcPts val="600"/>
              </a:spcAft>
            </a:pPr>
            <a:r>
              <a:rPr lang="en-US" sz="2800" dirty="0" smtClean="0"/>
              <a:t>Support the surveillance network in Bangladesh, India, Nepal and Timor </a:t>
            </a:r>
            <a:r>
              <a:rPr lang="en-US" sz="2800" dirty="0" err="1" smtClean="0"/>
              <a:t>Leste</a:t>
            </a:r>
            <a:endParaRPr lang="en-US" sz="2800" dirty="0" smtClean="0"/>
          </a:p>
          <a:p>
            <a:pPr eaLnBrk="1" hangingPunct="1">
              <a:spcAft>
                <a:spcPts val="600"/>
              </a:spcAft>
            </a:pPr>
            <a:r>
              <a:rPr lang="en-US" sz="2800" dirty="0" smtClean="0"/>
              <a:t>Laboratory Support </a:t>
            </a:r>
          </a:p>
          <a:p>
            <a:pPr eaLnBrk="1" hangingPunct="1">
              <a:spcAft>
                <a:spcPts val="600"/>
              </a:spcAft>
            </a:pPr>
            <a:r>
              <a:rPr lang="en-US" sz="2800" dirty="0" smtClean="0"/>
              <a:t>Technical assistance to the countries</a:t>
            </a:r>
          </a:p>
          <a:p>
            <a:pPr lvl="1">
              <a:spcAft>
                <a:spcPts val="600"/>
              </a:spcAft>
            </a:pPr>
            <a:r>
              <a:rPr lang="en-US" sz="2400" dirty="0" smtClean="0"/>
              <a:t>To strengthen/expand laboratory supported case-based surveillance</a:t>
            </a:r>
          </a:p>
          <a:p>
            <a:pPr lvl="1">
              <a:spcAft>
                <a:spcPts val="600"/>
              </a:spcAft>
            </a:pPr>
            <a:r>
              <a:rPr lang="en-US" sz="2400" dirty="0" smtClean="0"/>
              <a:t>Introduction of POCT and alternate sampling technique using DBS</a:t>
            </a:r>
          </a:p>
          <a:p>
            <a:pPr>
              <a:spcAft>
                <a:spcPts val="600"/>
              </a:spcAft>
            </a:pPr>
            <a:r>
              <a:rPr lang="en-US" sz="2800" dirty="0" smtClean="0"/>
              <a:t>Expansion of CRS surveillance  in selected countries</a:t>
            </a:r>
          </a:p>
          <a:p>
            <a:pPr>
              <a:spcAft>
                <a:spcPts val="600"/>
              </a:spcAft>
            </a:pPr>
            <a:r>
              <a:rPr lang="en-US" sz="2800" dirty="0" smtClean="0"/>
              <a:t>R&amp;D</a:t>
            </a:r>
          </a:p>
        </p:txBody>
      </p:sp>
      <p:sp>
        <p:nvSpPr>
          <p:cNvPr id="17412" name="Slide Number Placeholder 3"/>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419EE5D-1182-45EF-8E10-20D84159D0ED}" type="slidenum">
              <a:rPr lang="en-GB"/>
              <a:pPr eaLnBrk="1" hangingPunct="1"/>
              <a:t>33</a:t>
            </a:fld>
            <a:endParaRPr lang="en-GB"/>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pPr fontAlgn="base">
              <a:spcAft>
                <a:spcPct val="0"/>
              </a:spcAft>
            </a:pPr>
            <a:r>
              <a:rPr lang="en-GB" sz="3600" dirty="0">
                <a:solidFill>
                  <a:srgbClr val="0070C0"/>
                </a:solidFill>
                <a:latin typeface="Calibri" panose="020F0502020204030204" pitchFamily="34" charset="0"/>
                <a:ea typeface="+mn-ea"/>
                <a:cs typeface="Calibri" panose="020F0502020204030204" pitchFamily="34" charset="0"/>
              </a:rPr>
              <a:t>Thanks!</a:t>
            </a:r>
          </a:p>
        </p:txBody>
      </p:sp>
      <p:sp>
        <p:nvSpPr>
          <p:cNvPr id="6" name="Subtitle 5"/>
          <p:cNvSpPr>
            <a:spLocks noGrp="1"/>
          </p:cNvSpPr>
          <p:nvPr>
            <p:ph type="subTitle" idx="1"/>
          </p:nvPr>
        </p:nvSpPr>
        <p:spPr/>
        <p:txBody>
          <a:bodyPr/>
          <a:lstStyle/>
          <a:p>
            <a:r>
              <a:rPr lang="en-GB" dirty="0" err="1" smtClean="0"/>
              <a:t>Merci</a:t>
            </a:r>
            <a:r>
              <a:rPr lang="en-GB" dirty="0" smtClean="0"/>
              <a:t>! ¡</a:t>
            </a:r>
            <a:r>
              <a:rPr lang="en-GB" dirty="0" err="1" smtClean="0"/>
              <a:t>Gracias</a:t>
            </a:r>
            <a:r>
              <a:rPr lang="en-GB" dirty="0" smtClean="0"/>
              <a:t>! </a:t>
            </a:r>
            <a:r>
              <a:rPr lang="hi-IN" dirty="0" smtClean="0"/>
              <a:t>धन्यवाद</a:t>
            </a:r>
            <a:r>
              <a:rPr lang="en-GB" dirty="0" smtClean="0"/>
              <a:t>! </a:t>
            </a:r>
            <a:r>
              <a:rPr lang="en-GB" dirty="0" err="1"/>
              <a:t>Terima</a:t>
            </a:r>
            <a:r>
              <a:rPr lang="en-GB" dirty="0"/>
              <a:t> </a:t>
            </a:r>
            <a:r>
              <a:rPr lang="en-GB" dirty="0" err="1" smtClean="0"/>
              <a:t>kasih</a:t>
            </a:r>
            <a:r>
              <a:rPr lang="en-GB" dirty="0" smtClean="0"/>
              <a:t>! </a:t>
            </a:r>
            <a:r>
              <a:rPr lang="en-GB" dirty="0" err="1" smtClean="0"/>
              <a:t>Jërëjëf</a:t>
            </a:r>
            <a:r>
              <a:rPr lang="en-GB" dirty="0" smtClean="0"/>
              <a:t>! </a:t>
            </a:r>
            <a:r>
              <a:rPr lang="en-GB" dirty="0" err="1" smtClean="0"/>
              <a:t>Murakoze</a:t>
            </a:r>
            <a:r>
              <a:rPr lang="en-GB" dirty="0" smtClean="0"/>
              <a:t>!</a:t>
            </a:r>
          </a:p>
          <a:p>
            <a:pPr rtl="1"/>
            <a:r>
              <a:rPr lang="ar-EG" dirty="0" err="1" smtClean="0"/>
              <a:t>بہت</a:t>
            </a:r>
            <a:r>
              <a:rPr lang="ar-EG" dirty="0" smtClean="0"/>
              <a:t> </a:t>
            </a:r>
            <a:r>
              <a:rPr lang="ar-EG" dirty="0" err="1" smtClean="0"/>
              <a:t>بہت</a:t>
            </a:r>
            <a:r>
              <a:rPr lang="ar-EG" dirty="0" smtClean="0"/>
              <a:t> </a:t>
            </a:r>
            <a:r>
              <a:rPr lang="ar-EG" dirty="0" err="1" smtClean="0"/>
              <a:t>شکر</a:t>
            </a:r>
            <a:r>
              <a:rPr lang="en-GB" dirty="0" smtClean="0"/>
              <a:t> …</a:t>
            </a:r>
            <a:r>
              <a:rPr lang="ar-EG" dirty="0" err="1" smtClean="0"/>
              <a:t>یہ</a:t>
            </a:r>
            <a:r>
              <a:rPr lang="en-GB" dirty="0" smtClean="0"/>
              <a:t> </a:t>
            </a:r>
            <a:r>
              <a:rPr lang="ar-EG" dirty="0" smtClean="0"/>
              <a:t>شكرا</a:t>
            </a:r>
            <a:endParaRPr lang="en-GB" dirty="0" smtClean="0"/>
          </a:p>
        </p:txBody>
      </p:sp>
      <p:sp>
        <p:nvSpPr>
          <p:cNvPr id="4" name="Slide Number Placeholder 3"/>
          <p:cNvSpPr>
            <a:spLocks noGrp="1"/>
          </p:cNvSpPr>
          <p:nvPr>
            <p:ph type="sldNum" sz="quarter" idx="12"/>
          </p:nvPr>
        </p:nvSpPr>
        <p:spPr/>
        <p:txBody>
          <a:bodyPr/>
          <a:lstStyle/>
          <a:p>
            <a:pPr>
              <a:defRPr/>
            </a:pPr>
            <a:fld id="{F131147F-50C8-46BA-818D-839B56EF0695}" type="slidenum">
              <a:rPr lang="en-GB" smtClean="0"/>
              <a:pPr>
                <a:defRPr/>
              </a:pPr>
              <a:t>34</a:t>
            </a:fld>
            <a:endParaRPr lang="en-GB"/>
          </a:p>
        </p:txBody>
      </p:sp>
      <p:sp>
        <p:nvSpPr>
          <p:cNvPr id="7" name="Rectangle 6"/>
          <p:cNvSpPr/>
          <p:nvPr/>
        </p:nvSpPr>
        <p:spPr>
          <a:xfrm>
            <a:off x="0" y="6273225"/>
            <a:ext cx="9144000" cy="584775"/>
          </a:xfrm>
          <a:prstGeom prst="rect">
            <a:avLst/>
          </a:prstGeom>
        </p:spPr>
        <p:txBody>
          <a:bodyPr wrap="square">
            <a:spAutoFit/>
          </a:bodyPr>
          <a:lstStyle/>
          <a:p>
            <a:pPr eaLnBrk="0" hangingPunct="0"/>
            <a:r>
              <a:rPr lang="en-GB" sz="800" dirty="0"/>
              <a:t>The boundaries and names shown and the designations used on </a:t>
            </a:r>
            <a:r>
              <a:rPr lang="en-GB" sz="800" dirty="0" smtClean="0"/>
              <a:t>the maps </a:t>
            </a:r>
            <a:r>
              <a:rPr lang="en-GB" sz="800" dirty="0"/>
              <a:t>do not imply the expression of any opinion whatsoever on the part of the World Health Organization concerning the legal status of any country, territory, city or area or of its authorities, or concerning the delimitation of its frontiers or boundaries.  Dotted lines on maps represent approximate border lines for which there may not yet be full agreement. </a:t>
            </a:r>
          </a:p>
          <a:p>
            <a:pPr eaLnBrk="0" hangingPunct="0"/>
            <a:r>
              <a:rPr lang="en-GB" sz="800" dirty="0">
                <a:sym typeface="Symbol" pitchFamily="18" charset="2"/>
              </a:rPr>
              <a:t>© </a:t>
            </a:r>
            <a:r>
              <a:rPr lang="en-GB" sz="800" dirty="0"/>
              <a:t>WHO 2015. All rights reserved</a:t>
            </a:r>
          </a:p>
        </p:txBody>
      </p:sp>
    </p:spTree>
    <p:extLst>
      <p:ext uri="{BB962C8B-B14F-4D97-AF65-F5344CB8AC3E}">
        <p14:creationId xmlns:p14="http://schemas.microsoft.com/office/powerpoint/2010/main" val="10424356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06090"/>
          </a:xfrm>
        </p:spPr>
        <p:txBody>
          <a:bodyPr>
            <a:normAutofit/>
          </a:bodyPr>
          <a:lstStyle/>
          <a:p>
            <a:r>
              <a:rPr lang="en-US" sz="2000" dirty="0" smtClean="0"/>
              <a:t>SEAR Measles and Rubella Labs</a:t>
            </a:r>
            <a:br>
              <a:rPr lang="en-US" sz="2000" dirty="0" smtClean="0"/>
            </a:br>
            <a:r>
              <a:rPr lang="en-US" sz="2000" dirty="0" smtClean="0"/>
              <a:t>Regional Office Budget Projections for 2016</a:t>
            </a:r>
            <a:endParaRPr lang="en-US" sz="2000" dirty="0"/>
          </a:p>
        </p:txBody>
      </p:sp>
      <p:graphicFrame>
        <p:nvGraphicFramePr>
          <p:cNvPr id="3" name="Table 2"/>
          <p:cNvGraphicFramePr>
            <a:graphicFrameLocks noGrp="1"/>
          </p:cNvGraphicFramePr>
          <p:nvPr>
            <p:extLst>
              <p:ext uri="{D42A27DB-BD31-4B8C-83A1-F6EECF244321}">
                <p14:modId xmlns:p14="http://schemas.microsoft.com/office/powerpoint/2010/main" val="1757128441"/>
              </p:ext>
            </p:extLst>
          </p:nvPr>
        </p:nvGraphicFramePr>
        <p:xfrm>
          <a:off x="467544" y="758231"/>
          <a:ext cx="8208912" cy="5304585"/>
        </p:xfrm>
        <a:graphic>
          <a:graphicData uri="http://schemas.openxmlformats.org/drawingml/2006/table">
            <a:tbl>
              <a:tblPr firstRow="1" bandRow="1">
                <a:tableStyleId>{5C22544A-7EE6-4342-B048-85BDC9FD1C3A}</a:tableStyleId>
              </a:tblPr>
              <a:tblGrid>
                <a:gridCol w="1800200"/>
                <a:gridCol w="1231920"/>
                <a:gridCol w="1405129"/>
                <a:gridCol w="1251383"/>
                <a:gridCol w="1152128"/>
                <a:gridCol w="1368152"/>
              </a:tblGrid>
              <a:tr h="560883">
                <a:tc>
                  <a:txBody>
                    <a:bodyPr/>
                    <a:lstStyle/>
                    <a:p>
                      <a:pPr algn="ctr"/>
                      <a:r>
                        <a:rPr lang="en-US" sz="1200" baseline="0" dirty="0" smtClean="0"/>
                        <a:t>Budget Line</a:t>
                      </a:r>
                      <a:endParaRPr lang="en-US" sz="1200" baseline="0" dirty="0"/>
                    </a:p>
                  </a:txBody>
                  <a:tcPr/>
                </a:tc>
                <a:tc>
                  <a:txBody>
                    <a:bodyPr/>
                    <a:lstStyle/>
                    <a:p>
                      <a:pPr algn="ctr"/>
                      <a:r>
                        <a:rPr lang="en-US" sz="1200" baseline="0" dirty="0" smtClean="0"/>
                        <a:t>Annual Requirement*</a:t>
                      </a:r>
                      <a:endParaRPr lang="en-US" sz="1200" baseline="0" dirty="0"/>
                    </a:p>
                  </a:txBody>
                  <a:tcPr/>
                </a:tc>
                <a:tc>
                  <a:txBody>
                    <a:bodyPr/>
                    <a:lstStyle/>
                    <a:p>
                      <a:pPr algn="ctr"/>
                      <a:r>
                        <a:rPr lang="en-US" sz="1200" baseline="0" dirty="0" smtClean="0"/>
                        <a:t>Funding Available</a:t>
                      </a:r>
                      <a:endParaRPr lang="en-US" sz="1200" baseline="0" dirty="0"/>
                    </a:p>
                  </a:txBody>
                  <a:tcPr/>
                </a:tc>
                <a:tc>
                  <a:txBody>
                    <a:bodyPr/>
                    <a:lstStyle/>
                    <a:p>
                      <a:pPr algn="ctr"/>
                      <a:r>
                        <a:rPr lang="en-US" sz="1200" baseline="0" dirty="0" smtClean="0"/>
                        <a:t>Implementation </a:t>
                      </a:r>
                    </a:p>
                    <a:p>
                      <a:pPr algn="ctr"/>
                      <a:r>
                        <a:rPr lang="en-US" sz="1200" baseline="0" dirty="0" smtClean="0"/>
                        <a:t>15 Jun 2016</a:t>
                      </a:r>
                      <a:endParaRPr lang="en-US" sz="1200" baseline="0" dirty="0"/>
                    </a:p>
                  </a:txBody>
                  <a:tcPr/>
                </a:tc>
                <a:tc>
                  <a:txBody>
                    <a:bodyPr/>
                    <a:lstStyle/>
                    <a:p>
                      <a:pPr algn="ctr"/>
                      <a:r>
                        <a:rPr lang="en-US" sz="1200" baseline="0" dirty="0" smtClean="0"/>
                        <a:t>Funding Source</a:t>
                      </a:r>
                      <a:endParaRPr lang="en-US" sz="1200" baseline="0" dirty="0"/>
                    </a:p>
                  </a:txBody>
                  <a:tcPr/>
                </a:tc>
                <a:tc>
                  <a:txBody>
                    <a:bodyPr/>
                    <a:lstStyle/>
                    <a:p>
                      <a:pPr algn="ctr"/>
                      <a:r>
                        <a:rPr lang="en-US" sz="1200" baseline="0" dirty="0" smtClean="0"/>
                        <a:t>Funding Gap</a:t>
                      </a:r>
                      <a:endParaRPr lang="en-US" sz="1200" baseline="0" dirty="0"/>
                    </a:p>
                  </a:txBody>
                  <a:tcPr/>
                </a:tc>
              </a:tr>
              <a:tr h="252253">
                <a:tc>
                  <a:txBody>
                    <a:bodyPr/>
                    <a:lstStyle/>
                    <a:p>
                      <a:r>
                        <a:rPr lang="en-US" sz="1100" b="1" dirty="0" smtClean="0"/>
                        <a:t>Lab Staff</a:t>
                      </a:r>
                      <a:endParaRPr lang="en-US" sz="1100" b="1" dirty="0"/>
                    </a:p>
                  </a:txBody>
                  <a:tcPr/>
                </a:tc>
                <a:tc>
                  <a:txBody>
                    <a:bodyPr/>
                    <a:lstStyle/>
                    <a:p>
                      <a:endParaRPr lang="en-US" sz="1100"/>
                    </a:p>
                  </a:txBody>
                  <a:tcPr/>
                </a:tc>
                <a:tc>
                  <a:txBody>
                    <a:bodyPr/>
                    <a:lstStyle/>
                    <a:p>
                      <a:endParaRPr lang="en-US" sz="1100"/>
                    </a:p>
                  </a:txBody>
                  <a:tcPr/>
                </a:tc>
                <a:tc>
                  <a:txBody>
                    <a:bodyPr/>
                    <a:lstStyle/>
                    <a:p>
                      <a:endParaRPr lang="en-US" sz="1100"/>
                    </a:p>
                  </a:txBody>
                  <a:tcPr/>
                </a:tc>
                <a:tc>
                  <a:txBody>
                    <a:bodyPr/>
                    <a:lstStyle/>
                    <a:p>
                      <a:endParaRPr lang="en-US" sz="1100" dirty="0"/>
                    </a:p>
                  </a:txBody>
                  <a:tcPr/>
                </a:tc>
                <a:tc>
                  <a:txBody>
                    <a:bodyPr/>
                    <a:lstStyle/>
                    <a:p>
                      <a:endParaRPr lang="en-US" sz="1100" dirty="0"/>
                    </a:p>
                  </a:txBody>
                  <a:tcPr/>
                </a:tc>
              </a:tr>
              <a:tr h="188149">
                <a:tc>
                  <a:txBody>
                    <a:bodyPr/>
                    <a:lstStyle/>
                    <a:p>
                      <a:r>
                        <a:rPr lang="en-US" sz="1000" dirty="0" smtClean="0"/>
                        <a:t>Scientist (50% staff time)</a:t>
                      </a:r>
                      <a:endParaRPr lang="en-US" sz="1000" dirty="0"/>
                    </a:p>
                  </a:txBody>
                  <a:tcPr/>
                </a:tc>
                <a:tc>
                  <a:txBody>
                    <a:bodyPr/>
                    <a:lstStyle/>
                    <a:p>
                      <a:pPr algn="r"/>
                      <a:r>
                        <a:rPr lang="en-US" sz="1000" dirty="0" smtClean="0"/>
                        <a:t>123,250</a:t>
                      </a:r>
                      <a:endParaRPr lang="en-US" sz="1000" dirty="0"/>
                    </a:p>
                  </a:txBody>
                  <a:tcPr/>
                </a:tc>
                <a:tc>
                  <a:txBody>
                    <a:bodyPr/>
                    <a:lstStyle/>
                    <a:p>
                      <a:pPr algn="r"/>
                      <a:r>
                        <a:rPr lang="en-US" sz="1000" dirty="0" smtClean="0"/>
                        <a:t>123,250</a:t>
                      </a:r>
                      <a:endParaRPr lang="en-US" sz="1000" dirty="0"/>
                    </a:p>
                  </a:txBody>
                  <a:tcPr/>
                </a:tc>
                <a:tc>
                  <a:txBody>
                    <a:bodyPr/>
                    <a:lstStyle/>
                    <a:p>
                      <a:pPr algn="r"/>
                      <a:r>
                        <a:rPr lang="en-US" sz="1000" dirty="0" smtClean="0"/>
                        <a:t> 61,625</a:t>
                      </a:r>
                      <a:endParaRPr lang="en-US" sz="1000" dirty="0"/>
                    </a:p>
                  </a:txBody>
                  <a:tcPr/>
                </a:tc>
                <a:tc>
                  <a:txBody>
                    <a:bodyPr/>
                    <a:lstStyle/>
                    <a:p>
                      <a:pPr algn="r"/>
                      <a:r>
                        <a:rPr lang="en-US" sz="1000" dirty="0" smtClean="0"/>
                        <a:t>CDC-Polio</a:t>
                      </a:r>
                      <a:endParaRPr lang="en-US" sz="1000" dirty="0"/>
                    </a:p>
                  </a:txBody>
                  <a:tcPr/>
                </a:tc>
                <a:tc>
                  <a:txBody>
                    <a:bodyPr/>
                    <a:lstStyle/>
                    <a:p>
                      <a:pPr algn="r"/>
                      <a:r>
                        <a:rPr lang="en-US" sz="1000" dirty="0" smtClean="0"/>
                        <a:t>Nil</a:t>
                      </a:r>
                      <a:endParaRPr lang="en-US" sz="1000" dirty="0"/>
                    </a:p>
                  </a:txBody>
                  <a:tcPr/>
                </a:tc>
              </a:tr>
              <a:tr h="223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MO-Measles  (10% staff time)</a:t>
                      </a:r>
                    </a:p>
                  </a:txBody>
                  <a:tcPr/>
                </a:tc>
                <a:tc>
                  <a:txBody>
                    <a:bodyPr/>
                    <a:lstStyle/>
                    <a:p>
                      <a:pPr algn="r"/>
                      <a:r>
                        <a:rPr lang="en-US" sz="1000" dirty="0" smtClean="0"/>
                        <a:t>20,200</a:t>
                      </a:r>
                      <a:endParaRPr lang="en-US" sz="1000" dirty="0"/>
                    </a:p>
                  </a:txBody>
                  <a:tcPr/>
                </a:tc>
                <a:tc>
                  <a:txBody>
                    <a:bodyPr/>
                    <a:lstStyle/>
                    <a:p>
                      <a:pPr algn="r"/>
                      <a:r>
                        <a:rPr lang="en-US" sz="1000" dirty="0" smtClean="0"/>
                        <a:t>15,500</a:t>
                      </a:r>
                      <a:endParaRPr lang="en-US" sz="1000" dirty="0"/>
                    </a:p>
                  </a:txBody>
                  <a:tcPr/>
                </a:tc>
                <a:tc>
                  <a:txBody>
                    <a:bodyPr/>
                    <a:lstStyle/>
                    <a:p>
                      <a:pPr algn="r"/>
                      <a:r>
                        <a:rPr lang="en-US" sz="1000" dirty="0" smtClean="0"/>
                        <a:t>7,750</a:t>
                      </a:r>
                      <a:endParaRPr lang="en-US" sz="1000" dirty="0"/>
                    </a:p>
                  </a:txBody>
                  <a:tcPr/>
                </a:tc>
                <a:tc>
                  <a:txBody>
                    <a:bodyPr/>
                    <a:lstStyle/>
                    <a:p>
                      <a:pPr algn="r"/>
                      <a:r>
                        <a:rPr lang="en-US" sz="1000" dirty="0" smtClean="0"/>
                        <a:t>CDC-Measles</a:t>
                      </a:r>
                      <a:endParaRPr lang="en-US" sz="1000" dirty="0"/>
                    </a:p>
                  </a:txBody>
                  <a:tcPr/>
                </a:tc>
                <a:tc>
                  <a:txBody>
                    <a:bodyPr/>
                    <a:lstStyle/>
                    <a:p>
                      <a:pPr algn="r"/>
                      <a:r>
                        <a:rPr lang="en-US" sz="1000" dirty="0" smtClean="0"/>
                        <a:t>4,700</a:t>
                      </a:r>
                      <a:endParaRPr lang="en-US" sz="1000" dirty="0"/>
                    </a:p>
                  </a:txBody>
                  <a:tcPr/>
                </a:tc>
              </a:tr>
              <a:tr h="240501">
                <a:tc>
                  <a:txBody>
                    <a:bodyPr/>
                    <a:lstStyle/>
                    <a:p>
                      <a:r>
                        <a:rPr lang="en-US" sz="1000" dirty="0" smtClean="0"/>
                        <a:t>Lab Technologist</a:t>
                      </a:r>
                      <a:r>
                        <a:rPr lang="en-US" sz="1000" baseline="0" dirty="0" smtClean="0"/>
                        <a:t> (Timor Leste)</a:t>
                      </a:r>
                      <a:endParaRPr lang="en-US" sz="1000" dirty="0"/>
                    </a:p>
                  </a:txBody>
                  <a:tcPr/>
                </a:tc>
                <a:tc>
                  <a:txBody>
                    <a:bodyPr/>
                    <a:lstStyle/>
                    <a:p>
                      <a:pPr algn="r"/>
                      <a:r>
                        <a:rPr lang="en-US" sz="1000" dirty="0" smtClean="0"/>
                        <a:t>93,250</a:t>
                      </a:r>
                      <a:endParaRPr lang="en-US" sz="1000" dirty="0"/>
                    </a:p>
                  </a:txBody>
                  <a:tcPr/>
                </a:tc>
                <a:tc>
                  <a:txBody>
                    <a:bodyPr/>
                    <a:lstStyle/>
                    <a:p>
                      <a:pPr algn="r"/>
                      <a:r>
                        <a:rPr lang="en-US" sz="1000" dirty="0" smtClean="0"/>
                        <a:t>93,250</a:t>
                      </a:r>
                      <a:endParaRPr lang="en-US" sz="1000" dirty="0"/>
                    </a:p>
                  </a:txBody>
                  <a:tcPr/>
                </a:tc>
                <a:tc>
                  <a:txBody>
                    <a:bodyPr/>
                    <a:lstStyle/>
                    <a:p>
                      <a:pPr algn="r"/>
                      <a:r>
                        <a:rPr lang="en-US" sz="1000" dirty="0" smtClean="0"/>
                        <a:t>46,625</a:t>
                      </a:r>
                      <a:endParaRPr lang="en-US" sz="1000" dirty="0"/>
                    </a:p>
                  </a:txBody>
                  <a:tcPr/>
                </a:tc>
                <a:tc>
                  <a:txBody>
                    <a:bodyPr/>
                    <a:lstStyle/>
                    <a:p>
                      <a:pPr algn="r"/>
                      <a:r>
                        <a:rPr lang="en-US" sz="1000" dirty="0" smtClean="0"/>
                        <a:t>WHO</a:t>
                      </a:r>
                      <a:r>
                        <a:rPr lang="en-US" sz="1000" baseline="0" dirty="0" smtClean="0"/>
                        <a:t> Flexi funds</a:t>
                      </a:r>
                      <a:endParaRPr lang="en-US" sz="1000" dirty="0"/>
                    </a:p>
                  </a:txBody>
                  <a:tcPr/>
                </a:tc>
                <a:tc>
                  <a:txBody>
                    <a:bodyPr/>
                    <a:lstStyle/>
                    <a:p>
                      <a:pPr algn="r"/>
                      <a:r>
                        <a:rPr lang="en-US" sz="1000" dirty="0" smtClean="0"/>
                        <a:t>Nil</a:t>
                      </a:r>
                      <a:endParaRPr lang="en-US" sz="1000" dirty="0"/>
                    </a:p>
                  </a:txBody>
                  <a:tcPr/>
                </a:tc>
              </a:tr>
              <a:tr h="248717">
                <a:tc>
                  <a:txBody>
                    <a:bodyPr/>
                    <a:lstStyle/>
                    <a:p>
                      <a:r>
                        <a:rPr lang="en-US" sz="1000" dirty="0" smtClean="0"/>
                        <a:t>Support</a:t>
                      </a:r>
                      <a:r>
                        <a:rPr lang="en-US" sz="1000" baseline="0" dirty="0" smtClean="0"/>
                        <a:t> Staff (50% staff time)</a:t>
                      </a:r>
                      <a:endParaRPr lang="en-US" sz="1000" dirty="0"/>
                    </a:p>
                  </a:txBody>
                  <a:tcPr/>
                </a:tc>
                <a:tc>
                  <a:txBody>
                    <a:bodyPr/>
                    <a:lstStyle/>
                    <a:p>
                      <a:pPr algn="r"/>
                      <a:r>
                        <a:rPr lang="en-US" sz="1000" dirty="0" smtClean="0"/>
                        <a:t>11,250</a:t>
                      </a:r>
                      <a:endParaRPr lang="en-US" sz="1000" dirty="0"/>
                    </a:p>
                  </a:txBody>
                  <a:tcPr/>
                </a:tc>
                <a:tc>
                  <a:txBody>
                    <a:bodyPr/>
                    <a:lstStyle/>
                    <a:p>
                      <a:pPr algn="r"/>
                      <a:r>
                        <a:rPr lang="en-US" sz="1000" dirty="0" smtClean="0"/>
                        <a:t>8,625</a:t>
                      </a:r>
                      <a:endParaRPr lang="en-US" sz="1000" dirty="0"/>
                    </a:p>
                  </a:txBody>
                  <a:tcPr/>
                </a:tc>
                <a:tc>
                  <a:txBody>
                    <a:bodyPr/>
                    <a:lstStyle/>
                    <a:p>
                      <a:pPr algn="r"/>
                      <a:r>
                        <a:rPr lang="en-US" sz="1000" dirty="0" smtClean="0"/>
                        <a:t>4,312</a:t>
                      </a:r>
                      <a:endParaRPr lang="en-US" sz="1000" dirty="0"/>
                    </a:p>
                  </a:txBody>
                  <a:tcPr/>
                </a:tc>
                <a:tc>
                  <a:txBody>
                    <a:bodyPr/>
                    <a:lstStyle/>
                    <a:p>
                      <a:pPr algn="r"/>
                      <a:r>
                        <a:rPr lang="en-US" sz="1000" dirty="0" smtClean="0"/>
                        <a:t>CDC-Measles</a:t>
                      </a:r>
                      <a:endParaRPr lang="en-US" sz="1000" dirty="0"/>
                    </a:p>
                  </a:txBody>
                  <a:tcPr/>
                </a:tc>
                <a:tc>
                  <a:txBody>
                    <a:bodyPr/>
                    <a:lstStyle/>
                    <a:p>
                      <a:pPr algn="r"/>
                      <a:r>
                        <a:rPr lang="en-US" sz="1000" dirty="0" smtClean="0"/>
                        <a:t>2,625</a:t>
                      </a:r>
                    </a:p>
                  </a:txBody>
                  <a:tcPr/>
                </a:tc>
              </a:tr>
              <a:tr h="265946">
                <a:tc>
                  <a:txBody>
                    <a:bodyPr/>
                    <a:lstStyle/>
                    <a:p>
                      <a:pPr algn="r"/>
                      <a:r>
                        <a:rPr lang="en-US" sz="1100" b="1" dirty="0" smtClean="0"/>
                        <a:t>Totals</a:t>
                      </a:r>
                      <a:endParaRPr lang="en-US" sz="1100" b="1" dirty="0"/>
                    </a:p>
                  </a:txBody>
                  <a:tcPr/>
                </a:tc>
                <a:tc>
                  <a:txBody>
                    <a:bodyPr/>
                    <a:lstStyle/>
                    <a:p>
                      <a:pPr algn="r"/>
                      <a:r>
                        <a:rPr lang="en-US" sz="1100" b="1" dirty="0" smtClean="0"/>
                        <a:t>247,950</a:t>
                      </a:r>
                      <a:endParaRPr lang="en-US" sz="1100" b="1" dirty="0"/>
                    </a:p>
                  </a:txBody>
                  <a:tcPr/>
                </a:tc>
                <a:tc>
                  <a:txBody>
                    <a:bodyPr/>
                    <a:lstStyle/>
                    <a:p>
                      <a:pPr algn="r"/>
                      <a:r>
                        <a:rPr lang="en-US" sz="1100" b="1" dirty="0" smtClean="0"/>
                        <a:t>240,625</a:t>
                      </a:r>
                      <a:endParaRPr lang="en-US" sz="1100" b="1" dirty="0"/>
                    </a:p>
                  </a:txBody>
                  <a:tcPr/>
                </a:tc>
                <a:tc>
                  <a:txBody>
                    <a:bodyPr/>
                    <a:lstStyle/>
                    <a:p>
                      <a:pPr algn="r"/>
                      <a:r>
                        <a:rPr lang="en-US" sz="1100" b="1" dirty="0" smtClean="0"/>
                        <a:t>120,312</a:t>
                      </a:r>
                      <a:endParaRPr lang="en-US" sz="1100" b="1" dirty="0"/>
                    </a:p>
                  </a:txBody>
                  <a:tcPr/>
                </a:tc>
                <a:tc>
                  <a:txBody>
                    <a:bodyPr/>
                    <a:lstStyle/>
                    <a:p>
                      <a:pPr algn="r"/>
                      <a:endParaRPr lang="en-US" sz="1100" b="1" dirty="0"/>
                    </a:p>
                  </a:txBody>
                  <a:tcPr/>
                </a:tc>
                <a:tc>
                  <a:txBody>
                    <a:bodyPr/>
                    <a:lstStyle/>
                    <a:p>
                      <a:pPr algn="r"/>
                      <a:r>
                        <a:rPr lang="en-US" sz="1100" b="1" dirty="0" smtClean="0"/>
                        <a:t>7,325</a:t>
                      </a:r>
                      <a:endParaRPr lang="en-US" sz="1100" b="1" dirty="0"/>
                    </a:p>
                  </a:txBody>
                  <a:tcPr/>
                </a:tc>
              </a:tr>
              <a:tr h="279297">
                <a:tc>
                  <a:txBody>
                    <a:bodyPr/>
                    <a:lstStyle/>
                    <a:p>
                      <a:r>
                        <a:rPr lang="en-US" sz="1100" b="1" dirty="0" smtClean="0"/>
                        <a:t>Lab Activities**</a:t>
                      </a:r>
                      <a:endParaRPr lang="en-US" sz="1100" b="1" dirty="0"/>
                    </a:p>
                  </a:txBody>
                  <a:tcPr/>
                </a:tc>
                <a:tc>
                  <a:txBody>
                    <a:bodyPr/>
                    <a:lstStyle/>
                    <a:p>
                      <a:pPr algn="r"/>
                      <a:endParaRPr lang="en-US" sz="1100"/>
                    </a:p>
                  </a:txBody>
                  <a:tcPr/>
                </a:tc>
                <a:tc>
                  <a:txBody>
                    <a:bodyPr/>
                    <a:lstStyle/>
                    <a:p>
                      <a:pPr algn="r"/>
                      <a:endParaRPr lang="en-US" sz="1100" dirty="0"/>
                    </a:p>
                  </a:txBody>
                  <a:tcPr/>
                </a:tc>
                <a:tc>
                  <a:txBody>
                    <a:bodyPr/>
                    <a:lstStyle/>
                    <a:p>
                      <a:pPr algn="r"/>
                      <a:endParaRPr lang="en-US" sz="1100" dirty="0"/>
                    </a:p>
                  </a:txBody>
                  <a:tcPr/>
                </a:tc>
                <a:tc>
                  <a:txBody>
                    <a:bodyPr/>
                    <a:lstStyle/>
                    <a:p>
                      <a:pPr algn="r"/>
                      <a:endParaRPr lang="en-US" sz="1100"/>
                    </a:p>
                  </a:txBody>
                  <a:tcPr/>
                </a:tc>
                <a:tc>
                  <a:txBody>
                    <a:bodyPr/>
                    <a:lstStyle/>
                    <a:p>
                      <a:pPr algn="r"/>
                      <a:endParaRPr lang="en-US" sz="1100"/>
                    </a:p>
                  </a:txBody>
                  <a:tcPr/>
                </a:tc>
              </a:tr>
              <a:tr h="246845">
                <a:tc>
                  <a:txBody>
                    <a:bodyPr/>
                    <a:lstStyle/>
                    <a:p>
                      <a:r>
                        <a:rPr lang="en-US" sz="1000" kern="1200" baseline="0" dirty="0" smtClean="0">
                          <a:solidFill>
                            <a:schemeClr val="dk1"/>
                          </a:solidFill>
                          <a:effectLst/>
                          <a:latin typeface="+mn-lt"/>
                          <a:ea typeface="+mn-ea"/>
                          <a:cs typeface="+mn-cs"/>
                        </a:rPr>
                        <a:t>Technical Assistance</a:t>
                      </a:r>
                      <a:endParaRPr lang="en-US" sz="1000" baseline="0" dirty="0"/>
                    </a:p>
                  </a:txBody>
                  <a:tcPr/>
                </a:tc>
                <a:tc>
                  <a:txBody>
                    <a:bodyPr/>
                    <a:lstStyle/>
                    <a:p>
                      <a:pPr algn="r"/>
                      <a:r>
                        <a:rPr lang="en-US" sz="1000" dirty="0" smtClean="0"/>
                        <a:t>52,000</a:t>
                      </a:r>
                      <a:endParaRPr lang="en-US" sz="1000" dirty="0"/>
                    </a:p>
                  </a:txBody>
                  <a:tcPr/>
                </a:tc>
                <a:tc>
                  <a:txBody>
                    <a:bodyPr/>
                    <a:lstStyle/>
                    <a:p>
                      <a:pPr algn="r"/>
                      <a:r>
                        <a:rPr lang="en-US" sz="1000" dirty="0" smtClean="0"/>
                        <a:t>52,000</a:t>
                      </a:r>
                      <a:endParaRPr lang="en-US" sz="1000" dirty="0"/>
                    </a:p>
                  </a:txBody>
                  <a:tcPr/>
                </a:tc>
                <a:tc>
                  <a:txBody>
                    <a:bodyPr/>
                    <a:lstStyle/>
                    <a:p>
                      <a:pPr algn="r"/>
                      <a:r>
                        <a:rPr lang="en-US" sz="1000" dirty="0" smtClean="0"/>
                        <a:t>46,024</a:t>
                      </a:r>
                      <a:endParaRPr lang="en-US" sz="1000"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000" dirty="0" smtClean="0"/>
                        <a:t>WHO</a:t>
                      </a:r>
                      <a:r>
                        <a:rPr lang="en-US" sz="1000" baseline="0" dirty="0" smtClean="0"/>
                        <a:t> Flexi funds</a:t>
                      </a:r>
                      <a:endParaRPr lang="en-US" sz="1000" dirty="0" smtClean="0"/>
                    </a:p>
                  </a:txBody>
                  <a:tcPr/>
                </a:tc>
                <a:tc>
                  <a:txBody>
                    <a:bodyPr/>
                    <a:lstStyle/>
                    <a:p>
                      <a:pPr algn="r"/>
                      <a:r>
                        <a:rPr lang="en-US" sz="1000" dirty="0" smtClean="0"/>
                        <a:t>Nil</a:t>
                      </a:r>
                      <a:endParaRPr lang="en-US" sz="1000" dirty="0"/>
                    </a:p>
                  </a:txBody>
                  <a:tcPr/>
                </a:tc>
              </a:tr>
              <a:tr h="510529">
                <a:tc>
                  <a:txBody>
                    <a:bodyPr/>
                    <a:lstStyle/>
                    <a:p>
                      <a:r>
                        <a:rPr lang="en-US" sz="1000" dirty="0" smtClean="0"/>
                        <a:t>Supplies, Reagents</a:t>
                      </a:r>
                      <a:r>
                        <a:rPr lang="en-US" sz="1000" baseline="0" dirty="0" smtClean="0"/>
                        <a:t> </a:t>
                      </a:r>
                      <a:r>
                        <a:rPr lang="en-US" sz="1000" dirty="0" smtClean="0"/>
                        <a:t>&amp; Equip</a:t>
                      </a:r>
                      <a:endParaRPr lang="en-US" sz="1000" dirty="0"/>
                    </a:p>
                  </a:txBody>
                  <a:tcPr/>
                </a:tc>
                <a:tc>
                  <a:txBody>
                    <a:bodyPr/>
                    <a:lstStyle/>
                    <a:p>
                      <a:pPr algn="r"/>
                      <a:r>
                        <a:rPr lang="en-US" sz="1000" dirty="0" smtClean="0"/>
                        <a:t>722,250</a:t>
                      </a:r>
                    </a:p>
                    <a:p>
                      <a:pPr algn="r"/>
                      <a:endParaRPr lang="en-US" sz="1000" dirty="0" smtClean="0"/>
                    </a:p>
                  </a:txBody>
                  <a:tcPr/>
                </a:tc>
                <a:tc>
                  <a:txBody>
                    <a:bodyPr/>
                    <a:lstStyle/>
                    <a:p>
                      <a:pPr algn="r"/>
                      <a:r>
                        <a:rPr lang="en-US" sz="1000" dirty="0" smtClean="0"/>
                        <a:t>289,200</a:t>
                      </a:r>
                    </a:p>
                    <a:p>
                      <a:pPr algn="r"/>
                      <a:r>
                        <a:rPr lang="en-US" sz="1000" dirty="0" smtClean="0"/>
                        <a:t>55,250</a:t>
                      </a:r>
                    </a:p>
                  </a:txBody>
                  <a:tcPr/>
                </a:tc>
                <a:tc>
                  <a:txBody>
                    <a:bodyPr/>
                    <a:lstStyle/>
                    <a:p>
                      <a:pPr algn="r"/>
                      <a:r>
                        <a:rPr lang="en-US" sz="1000" dirty="0" smtClean="0"/>
                        <a:t>41,078</a:t>
                      </a:r>
                    </a:p>
                    <a:p>
                      <a:pPr algn="r"/>
                      <a:r>
                        <a:rPr lang="en-US" sz="1000" dirty="0" smtClean="0"/>
                        <a:t>110,249</a:t>
                      </a:r>
                    </a:p>
                    <a:p>
                      <a:pPr algn="r"/>
                      <a:r>
                        <a:rPr lang="en-US" sz="1000" dirty="0" smtClean="0"/>
                        <a:t>19,916</a:t>
                      </a:r>
                    </a:p>
                  </a:txBody>
                  <a:tcPr/>
                </a:tc>
                <a:tc>
                  <a:txBody>
                    <a:bodyPr/>
                    <a:lstStyle/>
                    <a:p>
                      <a:pPr algn="r"/>
                      <a:r>
                        <a:rPr lang="en-US" sz="1000" dirty="0" smtClean="0"/>
                        <a:t>CDC-Measles</a:t>
                      </a:r>
                    </a:p>
                    <a:p>
                      <a:pPr algn="r"/>
                      <a:r>
                        <a:rPr lang="en-US" sz="1000" dirty="0" smtClean="0"/>
                        <a:t>WHO</a:t>
                      </a:r>
                      <a:r>
                        <a:rPr lang="en-US" sz="1000" baseline="0" dirty="0" smtClean="0"/>
                        <a:t> Flexi Funds</a:t>
                      </a:r>
                    </a:p>
                    <a:p>
                      <a:pPr algn="r"/>
                      <a:r>
                        <a:rPr lang="en-US" sz="1000" baseline="0" dirty="0" smtClean="0"/>
                        <a:t>UNF/MRI</a:t>
                      </a:r>
                    </a:p>
                  </a:txBody>
                  <a:tcPr/>
                </a:tc>
                <a:tc>
                  <a:txBody>
                    <a:bodyPr/>
                    <a:lstStyle/>
                    <a:p>
                      <a:pPr algn="r"/>
                      <a:r>
                        <a:rPr lang="en-US" sz="1000" dirty="0" smtClean="0"/>
                        <a:t>377,800</a:t>
                      </a:r>
                    </a:p>
                    <a:p>
                      <a:pPr algn="r"/>
                      <a:r>
                        <a:rPr lang="en-US" sz="1000" dirty="0" smtClean="0"/>
                        <a:t>Nil</a:t>
                      </a:r>
                    </a:p>
                    <a:p>
                      <a:pPr algn="r"/>
                      <a:r>
                        <a:rPr lang="en-US" sz="1000" dirty="0" smtClean="0"/>
                        <a:t>Nil</a:t>
                      </a:r>
                    </a:p>
                  </a:txBody>
                  <a:tcPr/>
                </a:tc>
              </a:tr>
              <a:tr h="415475">
                <a:tc>
                  <a:txBody>
                    <a:bodyPr/>
                    <a:lstStyle/>
                    <a:p>
                      <a:r>
                        <a:rPr lang="en-US" sz="1000" dirty="0" smtClean="0"/>
                        <a:t>Training,</a:t>
                      </a:r>
                      <a:r>
                        <a:rPr lang="en-US" sz="1000" baseline="0" dirty="0" smtClean="0"/>
                        <a:t> Meetings &amp;  Workshops</a:t>
                      </a:r>
                    </a:p>
                  </a:txBody>
                  <a:tcPr/>
                </a:tc>
                <a:tc>
                  <a:txBody>
                    <a:bodyPr/>
                    <a:lstStyle/>
                    <a:p>
                      <a:pPr algn="r"/>
                      <a:r>
                        <a:rPr lang="en-US" sz="1000" dirty="0" smtClean="0"/>
                        <a:t>220,000</a:t>
                      </a:r>
                      <a:endParaRPr lang="en-US" sz="1000" dirty="0"/>
                    </a:p>
                  </a:txBody>
                  <a:tcPr/>
                </a:tc>
                <a:tc>
                  <a:txBody>
                    <a:bodyPr/>
                    <a:lstStyle/>
                    <a:p>
                      <a:pPr algn="r"/>
                      <a:r>
                        <a:rPr lang="en-US" sz="1000" dirty="0" smtClean="0"/>
                        <a:t>59,800</a:t>
                      </a:r>
                    </a:p>
                  </a:txBody>
                  <a:tcPr/>
                </a:tc>
                <a:tc>
                  <a:txBody>
                    <a:bodyPr/>
                    <a:lstStyle/>
                    <a:p>
                      <a:pPr algn="r"/>
                      <a:r>
                        <a:rPr lang="en-US" sz="1000" dirty="0" smtClean="0"/>
                        <a:t>2,559</a:t>
                      </a:r>
                    </a:p>
                    <a:p>
                      <a:pPr algn="r"/>
                      <a:r>
                        <a:rPr lang="en-US" sz="1000" dirty="0" smtClean="0"/>
                        <a:t>7,500</a:t>
                      </a:r>
                    </a:p>
                    <a:p>
                      <a:pPr algn="r"/>
                      <a:r>
                        <a:rPr lang="en-US" sz="1000" dirty="0" smtClean="0"/>
                        <a:t>8,136</a:t>
                      </a:r>
                    </a:p>
                  </a:txBody>
                  <a:tcPr/>
                </a:tc>
                <a:tc>
                  <a:txBody>
                    <a:bodyPr/>
                    <a:lstStyle/>
                    <a:p>
                      <a:pPr algn="r"/>
                      <a:r>
                        <a:rPr lang="en-US" sz="1000" dirty="0" smtClean="0"/>
                        <a:t>CDC-Measles</a:t>
                      </a:r>
                    </a:p>
                    <a:p>
                      <a:pPr algn="r"/>
                      <a:r>
                        <a:rPr lang="en-US" sz="1000" dirty="0" smtClean="0"/>
                        <a:t>UNF/MRI</a:t>
                      </a:r>
                    </a:p>
                    <a:p>
                      <a:pPr algn="r"/>
                      <a:r>
                        <a:rPr lang="en-US" sz="1000" dirty="0" smtClean="0"/>
                        <a:t>WHO Flexi funds</a:t>
                      </a:r>
                      <a:endParaRPr lang="en-US" sz="1000" dirty="0"/>
                    </a:p>
                  </a:txBody>
                  <a:tcPr/>
                </a:tc>
                <a:tc>
                  <a:txBody>
                    <a:bodyPr/>
                    <a:lstStyle/>
                    <a:p>
                      <a:pPr algn="r"/>
                      <a:r>
                        <a:rPr lang="en-US" sz="1000" dirty="0" smtClean="0"/>
                        <a:t>60,200</a:t>
                      </a:r>
                    </a:p>
                    <a:p>
                      <a:pPr algn="r"/>
                      <a:r>
                        <a:rPr lang="en-US" sz="1000" dirty="0" smtClean="0"/>
                        <a:t>100,000</a:t>
                      </a:r>
                    </a:p>
                    <a:p>
                      <a:pPr algn="r"/>
                      <a:r>
                        <a:rPr lang="en-US" sz="1000" dirty="0" smtClean="0"/>
                        <a:t>Nil</a:t>
                      </a:r>
                      <a:endParaRPr lang="en-US" sz="1000" dirty="0"/>
                    </a:p>
                  </a:txBody>
                  <a:tcPr/>
                </a:tc>
              </a:tr>
              <a:tr h="57869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Accreditation reviews</a:t>
                      </a:r>
                      <a:r>
                        <a:rPr lang="en-US" sz="1000" baseline="0" dirty="0" smtClean="0"/>
                        <a:t> / </a:t>
                      </a:r>
                      <a:r>
                        <a:rPr lang="en-US" sz="1000" dirty="0" smtClean="0"/>
                        <a:t>visits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a:tc>
                <a:tc>
                  <a:txBody>
                    <a:bodyPr/>
                    <a:lstStyle/>
                    <a:p>
                      <a:pPr algn="r"/>
                      <a:r>
                        <a:rPr lang="en-US" sz="1000" dirty="0" smtClean="0"/>
                        <a:t>40,000</a:t>
                      </a:r>
                      <a:endParaRPr lang="en-US" sz="1000" dirty="0"/>
                    </a:p>
                  </a:txBody>
                  <a:tcPr/>
                </a:tc>
                <a:tc>
                  <a:txBody>
                    <a:bodyPr/>
                    <a:lstStyle/>
                    <a:p>
                      <a:pPr algn="r"/>
                      <a:r>
                        <a:rPr lang="en-US" sz="1000" dirty="0" smtClean="0"/>
                        <a:t>11,960</a:t>
                      </a:r>
                    </a:p>
                  </a:txBody>
                  <a:tcPr/>
                </a:tc>
                <a:tc>
                  <a:txBody>
                    <a:bodyPr/>
                    <a:lstStyle/>
                    <a:p>
                      <a:pPr algn="r"/>
                      <a:r>
                        <a:rPr lang="en-US" sz="1000" dirty="0" smtClean="0"/>
                        <a:t>8,001</a:t>
                      </a:r>
                    </a:p>
                    <a:p>
                      <a:pPr algn="r"/>
                      <a:r>
                        <a:rPr lang="en-US" sz="1000" dirty="0" smtClean="0"/>
                        <a:t>Nil</a:t>
                      </a:r>
                    </a:p>
                    <a:p>
                      <a:pPr algn="r"/>
                      <a:r>
                        <a:rPr lang="en-US" sz="1000" dirty="0" smtClean="0"/>
                        <a:t>42,636</a:t>
                      </a:r>
                    </a:p>
                  </a:txBody>
                  <a:tcPr/>
                </a:tc>
                <a:tc>
                  <a:txBody>
                    <a:bodyPr/>
                    <a:lstStyle/>
                    <a:p>
                      <a:pPr algn="r"/>
                      <a:r>
                        <a:rPr lang="en-US" sz="1000" dirty="0" smtClean="0"/>
                        <a:t>CDC-Measles</a:t>
                      </a:r>
                    </a:p>
                    <a:p>
                      <a:pPr algn="r"/>
                      <a:r>
                        <a:rPr lang="en-US" sz="1000" dirty="0" smtClean="0"/>
                        <a:t>UNF/MRI</a:t>
                      </a:r>
                    </a:p>
                    <a:p>
                      <a:pPr algn="r"/>
                      <a:r>
                        <a:rPr lang="en-US" sz="1000" dirty="0" smtClean="0"/>
                        <a:t>WHO Flexi FUNDS</a:t>
                      </a:r>
                      <a:endParaRPr lang="en-US" sz="1000" dirty="0"/>
                    </a:p>
                  </a:txBody>
                  <a:tcPr/>
                </a:tc>
                <a:tc>
                  <a:txBody>
                    <a:bodyPr/>
                    <a:lstStyle/>
                    <a:p>
                      <a:pPr algn="r"/>
                      <a:r>
                        <a:rPr lang="en-US" sz="1000" dirty="0" smtClean="0"/>
                        <a:t>8,040</a:t>
                      </a:r>
                    </a:p>
                    <a:p>
                      <a:pPr algn="r"/>
                      <a:r>
                        <a:rPr lang="en-US" sz="1000" dirty="0" smtClean="0"/>
                        <a:t>20,000</a:t>
                      </a:r>
                    </a:p>
                    <a:p>
                      <a:pPr algn="r"/>
                      <a:r>
                        <a:rPr lang="en-US" sz="1000" dirty="0" smtClean="0"/>
                        <a:t>Nil</a:t>
                      </a:r>
                      <a:endParaRPr lang="en-US" sz="1000" dirty="0"/>
                    </a:p>
                  </a:txBody>
                  <a:tcPr/>
                </a:tc>
              </a:tr>
              <a:tr h="467495">
                <a:tc>
                  <a:txBody>
                    <a:bodyPr/>
                    <a:lstStyle/>
                    <a:p>
                      <a:pPr algn="r"/>
                      <a:r>
                        <a:rPr lang="en-US" sz="1100" b="1" dirty="0" smtClean="0"/>
                        <a:t>Totals</a:t>
                      </a:r>
                      <a:endParaRPr lang="en-US" sz="1100" b="1" dirty="0"/>
                    </a:p>
                  </a:txBody>
                  <a:tcPr/>
                </a:tc>
                <a:tc>
                  <a:txBody>
                    <a:bodyPr/>
                    <a:lstStyle/>
                    <a:p>
                      <a:pPr algn="r"/>
                      <a:r>
                        <a:rPr lang="en-US" sz="1100" b="1" dirty="0" smtClean="0"/>
                        <a:t>1,034,250</a:t>
                      </a:r>
                    </a:p>
                    <a:p>
                      <a:pPr algn="r"/>
                      <a:endParaRPr lang="en-US" sz="1100" b="1" dirty="0"/>
                    </a:p>
                  </a:txBody>
                  <a:tcPr/>
                </a:tc>
                <a:tc>
                  <a:txBody>
                    <a:bodyPr/>
                    <a:lstStyle/>
                    <a:p>
                      <a:pPr algn="r"/>
                      <a:r>
                        <a:rPr lang="en-US" sz="1100" b="1" dirty="0" smtClean="0"/>
                        <a:t>468,210</a:t>
                      </a:r>
                      <a:endParaRPr lang="en-US" sz="1100" b="1" dirty="0"/>
                    </a:p>
                  </a:txBody>
                  <a:tcPr/>
                </a:tc>
                <a:tc>
                  <a:txBody>
                    <a:bodyPr/>
                    <a:lstStyle/>
                    <a:p>
                      <a:pPr algn="r"/>
                      <a:r>
                        <a:rPr lang="en-US" sz="1100" b="1" dirty="0" smtClean="0"/>
                        <a:t>286,099</a:t>
                      </a:r>
                      <a:endParaRPr lang="en-US" sz="1100" b="1" dirty="0"/>
                    </a:p>
                  </a:txBody>
                  <a:tcPr/>
                </a:tc>
                <a:tc>
                  <a:txBody>
                    <a:bodyPr/>
                    <a:lstStyle/>
                    <a:p>
                      <a:pPr algn="r"/>
                      <a:endParaRPr lang="en-US" sz="1100" b="1" dirty="0"/>
                    </a:p>
                  </a:txBody>
                  <a:tcPr/>
                </a:tc>
                <a:tc>
                  <a:txBody>
                    <a:bodyPr/>
                    <a:lstStyle/>
                    <a:p>
                      <a:pPr algn="r"/>
                      <a:r>
                        <a:rPr lang="en-US" sz="1100" b="1" dirty="0" smtClean="0"/>
                        <a:t>566,040</a:t>
                      </a:r>
                    </a:p>
                    <a:p>
                      <a:pPr algn="r"/>
                      <a:r>
                        <a:rPr lang="en-US" sz="800" b="1" dirty="0" smtClean="0"/>
                        <a:t>CDC-Msls - $ 446,040</a:t>
                      </a:r>
                    </a:p>
                    <a:p>
                      <a:pPr algn="r"/>
                      <a:r>
                        <a:rPr lang="en-US" sz="800" b="1" dirty="0" smtClean="0"/>
                        <a:t>UNF/MRI</a:t>
                      </a:r>
                      <a:r>
                        <a:rPr lang="en-US" sz="800" b="1" baseline="0" dirty="0" smtClean="0"/>
                        <a:t> - $ 120,000</a:t>
                      </a:r>
                      <a:endParaRPr lang="en-US" sz="800" b="1" dirty="0"/>
                    </a:p>
                  </a:txBody>
                  <a:tcPr/>
                </a:tc>
              </a:tr>
              <a:tr h="252607">
                <a:tc>
                  <a:txBody>
                    <a:bodyPr/>
                    <a:lstStyle/>
                    <a:p>
                      <a:pPr algn="r"/>
                      <a:r>
                        <a:rPr lang="en-US" sz="1100" b="1" dirty="0" smtClean="0"/>
                        <a:t>Grand Total</a:t>
                      </a:r>
                    </a:p>
                    <a:p>
                      <a:pPr algn="r"/>
                      <a:r>
                        <a:rPr lang="en-US" sz="1100" b="1" dirty="0" smtClean="0"/>
                        <a:t>(Staff + ACT)</a:t>
                      </a:r>
                      <a:endParaRPr lang="en-US" sz="1100" b="1" dirty="0"/>
                    </a:p>
                  </a:txBody>
                  <a:tcPr/>
                </a:tc>
                <a:tc>
                  <a:txBody>
                    <a:bodyPr/>
                    <a:lstStyle/>
                    <a:p>
                      <a:pPr algn="r"/>
                      <a:r>
                        <a:rPr lang="en-US" sz="1100" b="1" dirty="0" smtClean="0"/>
                        <a:t>1,282,200</a:t>
                      </a:r>
                      <a:endParaRPr lang="en-US" sz="1100" b="1" dirty="0"/>
                    </a:p>
                  </a:txBody>
                  <a:tcPr/>
                </a:tc>
                <a:tc>
                  <a:txBody>
                    <a:bodyPr/>
                    <a:lstStyle/>
                    <a:p>
                      <a:pPr algn="r"/>
                      <a:r>
                        <a:rPr lang="en-US" sz="1100" b="1" dirty="0" smtClean="0"/>
                        <a:t>708,835</a:t>
                      </a:r>
                    </a:p>
                    <a:p>
                      <a:pPr algn="r"/>
                      <a:r>
                        <a:rPr lang="en-US" sz="900" b="1" dirty="0" smtClean="0"/>
                        <a:t>(55% of annual  Req)</a:t>
                      </a:r>
                      <a:endParaRPr lang="en-US" sz="900" b="1" dirty="0"/>
                    </a:p>
                  </a:txBody>
                  <a:tcPr/>
                </a:tc>
                <a:tc>
                  <a:txBody>
                    <a:bodyPr/>
                    <a:lstStyle/>
                    <a:p>
                      <a:pPr algn="r"/>
                      <a:r>
                        <a:rPr lang="en-US" sz="1100" b="1" dirty="0" smtClean="0"/>
                        <a:t>406,411</a:t>
                      </a:r>
                    </a:p>
                    <a:p>
                      <a:pPr algn="r"/>
                      <a:r>
                        <a:rPr lang="en-US" sz="900" b="1" dirty="0" smtClean="0"/>
                        <a:t>(57% </a:t>
                      </a:r>
                      <a:r>
                        <a:rPr lang="en-US" sz="900" b="1" baseline="0" dirty="0" smtClean="0"/>
                        <a:t> of Resources</a:t>
                      </a:r>
                      <a:r>
                        <a:rPr lang="en-US" sz="900" b="1" dirty="0" smtClean="0"/>
                        <a:t>)</a:t>
                      </a:r>
                    </a:p>
                    <a:p>
                      <a:pPr algn="r"/>
                      <a:r>
                        <a:rPr lang="en-US" sz="900" b="1" dirty="0" smtClean="0"/>
                        <a:t>(32% of Annual Req)</a:t>
                      </a:r>
                      <a:endParaRPr lang="en-US" sz="900" b="1" dirty="0"/>
                    </a:p>
                  </a:txBody>
                  <a:tcPr/>
                </a:tc>
                <a:tc>
                  <a:txBody>
                    <a:bodyPr/>
                    <a:lstStyle/>
                    <a:p>
                      <a:pPr algn="r"/>
                      <a:endParaRPr lang="en-US" sz="1100" b="1" dirty="0"/>
                    </a:p>
                  </a:txBody>
                  <a:tcPr/>
                </a:tc>
                <a:tc>
                  <a:txBody>
                    <a:bodyPr/>
                    <a:lstStyle/>
                    <a:p>
                      <a:pPr algn="r"/>
                      <a:r>
                        <a:rPr lang="en-US" sz="1100" b="1" dirty="0" smtClean="0"/>
                        <a:t>573,365</a:t>
                      </a:r>
                    </a:p>
                    <a:p>
                      <a:pPr algn="r"/>
                      <a:r>
                        <a:rPr lang="en-US" sz="900" b="1" dirty="0" smtClean="0"/>
                        <a:t>(45% of Annual</a:t>
                      </a:r>
                      <a:r>
                        <a:rPr lang="en-US" sz="900" b="1" baseline="0" dirty="0" smtClean="0"/>
                        <a:t> Req)</a:t>
                      </a:r>
                      <a:endParaRPr lang="en-US" sz="900" b="1" dirty="0"/>
                    </a:p>
                  </a:txBody>
                  <a:tcPr/>
                </a:tc>
              </a:tr>
            </a:tbl>
          </a:graphicData>
        </a:graphic>
      </p:graphicFrame>
      <p:sp>
        <p:nvSpPr>
          <p:cNvPr id="5" name="TextBox 4"/>
          <p:cNvSpPr txBox="1"/>
          <p:nvPr/>
        </p:nvSpPr>
        <p:spPr>
          <a:xfrm>
            <a:off x="611560" y="6093296"/>
            <a:ext cx="7704856" cy="553998"/>
          </a:xfrm>
          <a:prstGeom prst="rect">
            <a:avLst/>
          </a:prstGeom>
          <a:noFill/>
        </p:spPr>
        <p:txBody>
          <a:bodyPr wrap="square" rtlCol="0">
            <a:spAutoFit/>
          </a:bodyPr>
          <a:lstStyle/>
          <a:p>
            <a:r>
              <a:rPr lang="en-US" sz="1000" i="1" dirty="0" smtClean="0"/>
              <a:t>* Annual Requirement is drawn from donor proposals. Projected Requirement of USD 565,000 under PB 2016-17 for IVD Regional Office has not been considered for this summary. This is because the planned costs in the activity plans are understated due to budget space limitations  </a:t>
            </a:r>
          </a:p>
          <a:p>
            <a:r>
              <a:rPr lang="en-US" sz="1000" i="1" dirty="0" smtClean="0"/>
              <a:t>** Does not include USD 325,000 budgeted by countries in support of laboratory network, requested under UNF/MRI proposal for 2016</a:t>
            </a:r>
            <a:endParaRPr lang="en-US" sz="1000" i="1" dirty="0"/>
          </a:p>
        </p:txBody>
      </p:sp>
    </p:spTree>
    <p:extLst>
      <p:ext uri="{BB962C8B-B14F-4D97-AF65-F5344CB8AC3E}">
        <p14:creationId xmlns:p14="http://schemas.microsoft.com/office/powerpoint/2010/main" val="2511230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1854119761"/>
              </p:ext>
            </p:extLst>
          </p:nvPr>
        </p:nvGraphicFramePr>
        <p:xfrm>
          <a:off x="251520" y="1412776"/>
          <a:ext cx="8496944" cy="4121476"/>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27384"/>
            <a:ext cx="9144000" cy="1077218"/>
          </a:xfrm>
          <a:prstGeom prst="rect">
            <a:avLst/>
          </a:prstGeom>
        </p:spPr>
        <p:txBody>
          <a:bodyPr wrap="square">
            <a:spAutoFit/>
          </a:bodyPr>
          <a:lstStyle/>
          <a:p>
            <a:pPr algn="ctr"/>
            <a:r>
              <a:rPr lang="en-US" sz="3200" dirty="0">
                <a:solidFill>
                  <a:srgbClr val="0070C0"/>
                </a:solidFill>
                <a:latin typeface="Calibri" panose="020F0502020204030204" pitchFamily="34" charset="0"/>
                <a:cs typeface="Calibri" panose="020F0502020204030204" pitchFamily="34" charset="0"/>
              </a:rPr>
              <a:t>Reported Measles Cases and MCV1 and MCV2 Coverage SEAR, 2003–2015</a:t>
            </a:r>
          </a:p>
        </p:txBody>
      </p:sp>
      <p:sp>
        <p:nvSpPr>
          <p:cNvPr id="6" name="TextBox 5"/>
          <p:cNvSpPr txBox="1"/>
          <p:nvPr/>
        </p:nvSpPr>
        <p:spPr>
          <a:xfrm>
            <a:off x="1907704" y="5805264"/>
            <a:ext cx="6480720" cy="646331"/>
          </a:xfrm>
          <a:prstGeom prst="rect">
            <a:avLst/>
          </a:prstGeom>
          <a:solidFill>
            <a:schemeClr val="bg1">
              <a:lumMod val="95000"/>
            </a:schemeClr>
          </a:solidFill>
        </p:spPr>
        <p:txBody>
          <a:bodyPr wrap="square" rtlCol="0">
            <a:spAutoFit/>
          </a:bodyPr>
          <a:lstStyle/>
          <a:p>
            <a:r>
              <a:rPr lang="en-US" sz="1200" dirty="0">
                <a:solidFill>
                  <a:srgbClr val="000000"/>
                </a:solidFill>
              </a:rPr>
              <a:t>Cases of measles reported to WHO and UNICEF through the Joint Reporting Form to Regional office for South-East Asia </a:t>
            </a:r>
            <a:r>
              <a:rPr lang="en-US" sz="1200" dirty="0" smtClean="0">
                <a:solidFill>
                  <a:srgbClr val="000000"/>
                </a:solidFill>
              </a:rPr>
              <a:t>Region. Data </a:t>
            </a:r>
            <a:r>
              <a:rPr lang="en-US" sz="1200" dirty="0">
                <a:solidFill>
                  <a:srgbClr val="000000"/>
                </a:solidFill>
              </a:rPr>
              <a:t>are from WHO and UNICEF estimates for the South-East Asia Region..</a:t>
            </a:r>
          </a:p>
        </p:txBody>
      </p:sp>
    </p:spTree>
    <p:extLst>
      <p:ext uri="{BB962C8B-B14F-4D97-AF65-F5344CB8AC3E}">
        <p14:creationId xmlns:p14="http://schemas.microsoft.com/office/powerpoint/2010/main" val="2882731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101274955"/>
              </p:ext>
            </p:extLst>
          </p:nvPr>
        </p:nvGraphicFramePr>
        <p:xfrm>
          <a:off x="647564" y="1412776"/>
          <a:ext cx="7848872" cy="4121476"/>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0" y="-27384"/>
            <a:ext cx="9144000" cy="1077218"/>
          </a:xfrm>
          <a:prstGeom prst="rect">
            <a:avLst/>
          </a:prstGeom>
        </p:spPr>
        <p:txBody>
          <a:bodyPr wrap="square">
            <a:spAutoFit/>
          </a:bodyPr>
          <a:lstStyle/>
          <a:p>
            <a:pPr algn="ctr"/>
            <a:r>
              <a:rPr lang="en-US" sz="3200" dirty="0">
                <a:solidFill>
                  <a:srgbClr val="0070C0"/>
                </a:solidFill>
                <a:latin typeface="Calibri" panose="020F0502020204030204" pitchFamily="34" charset="0"/>
                <a:cs typeface="Calibri" panose="020F0502020204030204" pitchFamily="34" charset="0"/>
              </a:rPr>
              <a:t>Reported Rubella Cases and </a:t>
            </a:r>
            <a:r>
              <a:rPr lang="en-US" sz="3200" dirty="0" smtClean="0">
                <a:solidFill>
                  <a:srgbClr val="0070C0"/>
                </a:solidFill>
                <a:latin typeface="Calibri" panose="020F0502020204030204" pitchFamily="34" charset="0"/>
                <a:cs typeface="Calibri" panose="020F0502020204030204" pitchFamily="34" charset="0"/>
              </a:rPr>
              <a:t>RCV* </a:t>
            </a:r>
            <a:r>
              <a:rPr lang="en-US" sz="3200" dirty="0">
                <a:solidFill>
                  <a:srgbClr val="0070C0"/>
                </a:solidFill>
                <a:latin typeface="Calibri" panose="020F0502020204030204" pitchFamily="34" charset="0"/>
                <a:cs typeface="Calibri" panose="020F0502020204030204" pitchFamily="34" charset="0"/>
              </a:rPr>
              <a:t>Coverage SEAR, 2003–2015</a:t>
            </a:r>
          </a:p>
        </p:txBody>
      </p:sp>
      <p:sp>
        <p:nvSpPr>
          <p:cNvPr id="2" name="TextBox 1"/>
          <p:cNvSpPr txBox="1"/>
          <p:nvPr/>
        </p:nvSpPr>
        <p:spPr>
          <a:xfrm>
            <a:off x="1907704" y="5805264"/>
            <a:ext cx="6480720" cy="646331"/>
          </a:xfrm>
          <a:prstGeom prst="rect">
            <a:avLst/>
          </a:prstGeom>
          <a:solidFill>
            <a:schemeClr val="bg1">
              <a:lumMod val="95000"/>
            </a:schemeClr>
          </a:solidFill>
        </p:spPr>
        <p:txBody>
          <a:bodyPr wrap="square" rtlCol="0">
            <a:spAutoFit/>
          </a:bodyPr>
          <a:lstStyle/>
          <a:p>
            <a:r>
              <a:rPr lang="en-US" sz="1200" dirty="0">
                <a:solidFill>
                  <a:srgbClr val="000000"/>
                </a:solidFill>
              </a:rPr>
              <a:t>Cases of measles reported to WHO and UNICEF through the Joint Reporting Form to Regional office for South-East Asia </a:t>
            </a:r>
            <a:r>
              <a:rPr lang="en-US" sz="1200" dirty="0" smtClean="0">
                <a:solidFill>
                  <a:srgbClr val="000000"/>
                </a:solidFill>
              </a:rPr>
              <a:t>Region. Data </a:t>
            </a:r>
            <a:r>
              <a:rPr lang="en-US" sz="1200" dirty="0">
                <a:solidFill>
                  <a:srgbClr val="000000"/>
                </a:solidFill>
              </a:rPr>
              <a:t>are from WHO and UNICEF estimates for the South-East Asia Region..</a:t>
            </a:r>
          </a:p>
        </p:txBody>
      </p:sp>
      <p:sp>
        <p:nvSpPr>
          <p:cNvPr id="5" name="TextBox 4"/>
          <p:cNvSpPr txBox="1"/>
          <p:nvPr/>
        </p:nvSpPr>
        <p:spPr>
          <a:xfrm>
            <a:off x="1801787" y="5521657"/>
            <a:ext cx="3483646" cy="261610"/>
          </a:xfrm>
          <a:prstGeom prst="rect">
            <a:avLst/>
          </a:prstGeom>
          <a:noFill/>
        </p:spPr>
        <p:txBody>
          <a:bodyPr wrap="none" rtlCol="0">
            <a:spAutoFit/>
          </a:bodyPr>
          <a:lstStyle/>
          <a:p>
            <a:r>
              <a:rPr lang="en-US" sz="1100" dirty="0">
                <a:solidFill>
                  <a:srgbClr val="000000"/>
                </a:solidFill>
              </a:rPr>
              <a:t>* RCV not introduced in DPR Korea, India, Indonesia</a:t>
            </a:r>
          </a:p>
        </p:txBody>
      </p:sp>
    </p:spTree>
    <p:extLst>
      <p:ext uri="{BB962C8B-B14F-4D97-AF65-F5344CB8AC3E}">
        <p14:creationId xmlns:p14="http://schemas.microsoft.com/office/powerpoint/2010/main" val="35595478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44624"/>
            <a:ext cx="8229600" cy="922114"/>
          </a:xfrm>
          <a:noFill/>
          <a:ln w="9525">
            <a:noFill/>
            <a:miter lim="800000"/>
            <a:headEnd/>
            <a:tailEnd/>
          </a:ln>
          <a:effectLst>
            <a:outerShdw dist="17961" dir="2700000" algn="ctr" rotWithShape="0">
              <a:srgbClr val="96CCEE"/>
            </a:outerShdw>
          </a:effectLst>
        </p:spPr>
        <p:txBody>
          <a:bodyPr vert="horz" wrap="square" lIns="0" tIns="0" rIns="0" bIns="0" numCol="1" rtlCol="0" anchor="ctr" anchorCtr="0" compatLnSpc="1">
            <a:prstTxWarp prst="textNoShape">
              <a:avLst/>
            </a:prstTxWarp>
            <a:noAutofit/>
          </a:bodyPr>
          <a:lstStyle/>
          <a:p>
            <a:pPr fontAlgn="base">
              <a:spcAft>
                <a:spcPct val="0"/>
              </a:spcAft>
            </a:pPr>
            <a:r>
              <a:rPr lang="en-ZW" sz="2800" dirty="0">
                <a:solidFill>
                  <a:srgbClr val="0070C0"/>
                </a:solidFill>
                <a:latin typeface="Calibri" panose="020F0502020204030204" pitchFamily="34" charset="0"/>
                <a:ea typeface="+mn-ea"/>
                <a:cs typeface="Calibri" panose="020F0502020204030204" pitchFamily="34" charset="0"/>
              </a:rPr>
              <a:t>MCV1 coverage WHO UNICEF estimates, and number of countries reaching &gt; 90% coverage. 2000 – 2015. (N=11)</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07067555"/>
              </p:ext>
            </p:extLst>
          </p:nvPr>
        </p:nvGraphicFramePr>
        <p:xfrm>
          <a:off x="457200" y="1600200"/>
          <a:ext cx="8229600" cy="48531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929125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ffectLst>
            <a:outerShdw dist="17961" dir="2700000" algn="ctr" rotWithShape="0">
              <a:srgbClr val="96CCEE"/>
            </a:outerShdw>
          </a:effectLst>
        </p:spPr>
        <p:txBody>
          <a:bodyPr vert="horz" wrap="square" lIns="0" tIns="0" rIns="0" bIns="0" numCol="1" rtlCol="0" anchor="ctr" anchorCtr="0" compatLnSpc="1">
            <a:prstTxWarp prst="textNoShape">
              <a:avLst/>
            </a:prstTxWarp>
            <a:noAutofit/>
          </a:bodyPr>
          <a:lstStyle/>
          <a:p>
            <a:pPr fontAlgn="base">
              <a:spcAft>
                <a:spcPct val="0"/>
              </a:spcAft>
            </a:pPr>
            <a:r>
              <a:rPr lang="en-ZW" sz="3200" dirty="0">
                <a:solidFill>
                  <a:srgbClr val="0070C0"/>
                </a:solidFill>
                <a:latin typeface="Calibri" panose="020F0502020204030204" pitchFamily="34" charset="0"/>
                <a:ea typeface="+mn-ea"/>
                <a:cs typeface="Calibri" panose="020F0502020204030204" pitchFamily="34" charset="0"/>
              </a:rPr>
              <a:t>MCV1 coverage by WHO UNICEF estimates in SEAR countries, 2010 – 2015</a:t>
            </a: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60906370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786221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9144000" cy="545007"/>
          </a:xfrm>
        </p:spPr>
        <p:txBody>
          <a:bodyPr>
            <a:noAutofit/>
          </a:bodyPr>
          <a:lstStyle/>
          <a:p>
            <a:pPr fontAlgn="base">
              <a:spcAft>
                <a:spcPct val="0"/>
              </a:spcAft>
            </a:pPr>
            <a:r>
              <a:rPr lang="en-GB" sz="3200" dirty="0">
                <a:solidFill>
                  <a:srgbClr val="0070C0"/>
                </a:solidFill>
                <a:latin typeface="Calibri" panose="020F0502020204030204" pitchFamily="34" charset="0"/>
                <a:ea typeface="+mn-ea"/>
                <a:cs typeface="Calibri" panose="020F0502020204030204" pitchFamily="34" charset="0"/>
              </a:rPr>
              <a:t>Estimated ~5.5 Million Infants Missed MCV1, 2015</a:t>
            </a:r>
            <a:endParaRPr lang="en-US" sz="3200" dirty="0">
              <a:solidFill>
                <a:srgbClr val="0070C0"/>
              </a:solidFill>
              <a:latin typeface="Calibri" panose="020F0502020204030204" pitchFamily="34" charset="0"/>
              <a:ea typeface="+mn-ea"/>
              <a:cs typeface="Calibri" panose="020F0502020204030204" pitchFamily="34" charset="0"/>
            </a:endParaRPr>
          </a:p>
        </p:txBody>
      </p:sp>
      <p:sp>
        <p:nvSpPr>
          <p:cNvPr id="10" name="Espace réservé du contenu 9"/>
          <p:cNvSpPr>
            <a:spLocks noGrp="1"/>
          </p:cNvSpPr>
          <p:nvPr>
            <p:ph sz="half" idx="2"/>
          </p:nvPr>
        </p:nvSpPr>
        <p:spPr>
          <a:xfrm>
            <a:off x="6012160" y="1412776"/>
            <a:ext cx="2592288" cy="4597971"/>
          </a:xfrm>
          <a:ln>
            <a:solidFill>
              <a:schemeClr val="tx1"/>
            </a:solidFill>
          </a:ln>
        </p:spPr>
        <p:txBody>
          <a:bodyPr>
            <a:normAutofit lnSpcReduction="10000"/>
          </a:bodyPr>
          <a:lstStyle/>
          <a:p>
            <a:r>
              <a:rPr lang="en-US" sz="2000" dirty="0" smtClean="0">
                <a:solidFill>
                  <a:schemeClr val="tx1"/>
                </a:solidFill>
                <a:latin typeface="Calibri" panose="020F0502020204030204" pitchFamily="34" charset="0"/>
                <a:cs typeface="Calibri" panose="020F0502020204030204" pitchFamily="34" charset="0"/>
              </a:rPr>
              <a:t>88% live in  </a:t>
            </a:r>
          </a:p>
          <a:p>
            <a:pPr lvl="1"/>
            <a:r>
              <a:rPr lang="en-US" sz="2000" dirty="0" smtClean="0">
                <a:solidFill>
                  <a:schemeClr val="tx1"/>
                </a:solidFill>
                <a:latin typeface="Calibri" panose="020F0502020204030204" pitchFamily="34" charset="0"/>
                <a:cs typeface="Calibri" panose="020F0502020204030204" pitchFamily="34" charset="0"/>
              </a:rPr>
              <a:t>India</a:t>
            </a:r>
          </a:p>
          <a:p>
            <a:pPr lvl="1"/>
            <a:r>
              <a:rPr lang="en-US" sz="2000" dirty="0" smtClean="0">
                <a:solidFill>
                  <a:schemeClr val="tx1"/>
                </a:solidFill>
                <a:latin typeface="Calibri" panose="020F0502020204030204" pitchFamily="34" charset="0"/>
                <a:cs typeface="Calibri" panose="020F0502020204030204" pitchFamily="34" charset="0"/>
              </a:rPr>
              <a:t>Indonesia</a:t>
            </a:r>
            <a:endParaRPr lang="en-US" sz="2000" dirty="0">
              <a:solidFill>
                <a:schemeClr val="tx1"/>
              </a:solidFill>
              <a:latin typeface="Calibri" panose="020F0502020204030204" pitchFamily="34" charset="0"/>
              <a:cs typeface="Calibri" panose="020F0502020204030204" pitchFamily="34" charset="0"/>
            </a:endParaRPr>
          </a:p>
          <a:p>
            <a:r>
              <a:rPr lang="en-US" sz="2000" dirty="0" smtClean="0">
                <a:solidFill>
                  <a:schemeClr val="tx1"/>
                </a:solidFill>
                <a:latin typeface="Calibri" panose="020F0502020204030204" pitchFamily="34" charset="0"/>
                <a:cs typeface="Calibri" panose="020F0502020204030204" pitchFamily="34" charset="0"/>
              </a:rPr>
              <a:t>Poor access</a:t>
            </a:r>
          </a:p>
          <a:p>
            <a:r>
              <a:rPr lang="en-US" sz="2000" dirty="0" smtClean="0">
                <a:solidFill>
                  <a:schemeClr val="tx1"/>
                </a:solidFill>
                <a:latin typeface="Calibri" panose="020F0502020204030204" pitchFamily="34" charset="0"/>
                <a:cs typeface="Calibri" panose="020F0502020204030204" pitchFamily="34" charset="0"/>
              </a:rPr>
              <a:t>Issues with human resource</a:t>
            </a:r>
          </a:p>
          <a:p>
            <a:r>
              <a:rPr lang="en-US" sz="2000" dirty="0" smtClean="0">
                <a:solidFill>
                  <a:schemeClr val="tx1"/>
                </a:solidFill>
                <a:latin typeface="Calibri" panose="020F0502020204030204" pitchFamily="34" charset="0"/>
                <a:cs typeface="Calibri" panose="020F0502020204030204" pitchFamily="34" charset="0"/>
              </a:rPr>
              <a:t>Unmapped populations</a:t>
            </a:r>
          </a:p>
          <a:p>
            <a:r>
              <a:rPr lang="en-US" sz="2000" dirty="0" smtClean="0">
                <a:solidFill>
                  <a:schemeClr val="tx1"/>
                </a:solidFill>
                <a:latin typeface="Calibri" panose="020F0502020204030204" pitchFamily="34" charset="0"/>
                <a:cs typeface="Calibri" panose="020F0502020204030204" pitchFamily="34" charset="0"/>
              </a:rPr>
              <a:t>Social and cultural barriers</a:t>
            </a:r>
          </a:p>
          <a:p>
            <a:r>
              <a:rPr lang="en-US" sz="2000" dirty="0" smtClean="0">
                <a:solidFill>
                  <a:schemeClr val="tx1"/>
                </a:solidFill>
                <a:latin typeface="Calibri" panose="020F0502020204030204" pitchFamily="34" charset="0"/>
                <a:cs typeface="Calibri" panose="020F0502020204030204" pitchFamily="34" charset="0"/>
              </a:rPr>
              <a:t>Need to enhance transformative investments (GRISP)</a:t>
            </a: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921571233"/>
              </p:ext>
            </p:extLst>
          </p:nvPr>
        </p:nvGraphicFramePr>
        <p:xfrm>
          <a:off x="323528" y="1412776"/>
          <a:ext cx="5256584"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755576" y="836712"/>
            <a:ext cx="7848872" cy="369332"/>
          </a:xfrm>
          <a:prstGeom prst="rect">
            <a:avLst/>
          </a:prstGeom>
          <a:noFill/>
        </p:spPr>
        <p:txBody>
          <a:bodyPr wrap="square" rtlCol="0">
            <a:spAutoFit/>
          </a:bodyPr>
          <a:lstStyle/>
          <a:p>
            <a:pPr algn="ctr"/>
            <a:r>
              <a:rPr lang="en-US" dirty="0" smtClean="0">
                <a:solidFill>
                  <a:srgbClr val="FF0000"/>
                </a:solidFill>
              </a:rPr>
              <a:t>Need to vaccinate additional ~4 million to reach 95% coverage with MCV-1</a:t>
            </a:r>
            <a:endParaRPr lang="en-US" dirty="0">
              <a:solidFill>
                <a:srgbClr val="FF0000"/>
              </a:solidFill>
            </a:endParaRPr>
          </a:p>
        </p:txBody>
      </p:sp>
      <p:sp>
        <p:nvSpPr>
          <p:cNvPr id="4" name="TextBox 3"/>
          <p:cNvSpPr txBox="1"/>
          <p:nvPr/>
        </p:nvSpPr>
        <p:spPr>
          <a:xfrm>
            <a:off x="323528" y="5445224"/>
            <a:ext cx="5256584" cy="461665"/>
          </a:xfrm>
          <a:prstGeom prst="rect">
            <a:avLst/>
          </a:prstGeom>
          <a:noFill/>
        </p:spPr>
        <p:txBody>
          <a:bodyPr wrap="square" rtlCol="0">
            <a:spAutoFit/>
          </a:bodyPr>
          <a:lstStyle/>
          <a:p>
            <a:r>
              <a:rPr lang="en-US" sz="1200" dirty="0" smtClean="0"/>
              <a:t>Source: Computed from Population data from AERF 205 and WHO/UNICEF provisional estimates for 2015 </a:t>
            </a:r>
            <a:endParaRPr lang="en-US" sz="1200" dirty="0"/>
          </a:p>
        </p:txBody>
      </p:sp>
    </p:spTree>
    <p:extLst>
      <p:ext uri="{BB962C8B-B14F-4D97-AF65-F5344CB8AC3E}">
        <p14:creationId xmlns:p14="http://schemas.microsoft.com/office/powerpoint/2010/main" val="33368138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rtlCol="0">
            <a:noAutofit/>
          </a:bodyPr>
          <a:lstStyle/>
          <a:p>
            <a:pPr fontAlgn="base">
              <a:spcAft>
                <a:spcPct val="0"/>
              </a:spcAft>
              <a:defRPr/>
            </a:pPr>
            <a:r>
              <a:rPr lang="en-ZW" sz="3200" dirty="0">
                <a:solidFill>
                  <a:srgbClr val="0070C0"/>
                </a:solidFill>
                <a:latin typeface="Calibri" panose="020F0502020204030204" pitchFamily="34" charset="0"/>
                <a:ea typeface="+mn-ea"/>
                <a:cs typeface="Calibri" panose="020F0502020204030204" pitchFamily="34" charset="0"/>
              </a:rPr>
              <a:t>SIA administrative and survey coverage vs. 95% coverage target (2015)</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927100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2915816" y="4367319"/>
            <a:ext cx="1224136" cy="646331"/>
          </a:xfrm>
          <a:prstGeom prst="rect">
            <a:avLst/>
          </a:prstGeom>
          <a:noFill/>
        </p:spPr>
        <p:txBody>
          <a:bodyPr wrap="square" rtlCol="0">
            <a:spAutoFit/>
          </a:bodyPr>
          <a:lstStyle/>
          <a:p>
            <a:pPr algn="ctr"/>
            <a:r>
              <a:rPr lang="en-US" dirty="0" smtClean="0"/>
              <a:t>DHS Ongoing </a:t>
            </a:r>
            <a:endParaRPr lang="en-US" dirty="0"/>
          </a:p>
        </p:txBody>
      </p:sp>
    </p:spTree>
    <p:extLst>
      <p:ext uri="{BB962C8B-B14F-4D97-AF65-F5344CB8AC3E}">
        <p14:creationId xmlns:p14="http://schemas.microsoft.com/office/powerpoint/2010/main" val="3128802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2415</TotalTime>
  <Words>3170</Words>
  <Application>Microsoft Office PowerPoint</Application>
  <PresentationFormat>On-screen Show (4:3)</PresentationFormat>
  <Paragraphs>867</Paragraphs>
  <Slides>35</Slides>
  <Notes>9</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Regional WHO Measles and Rubella Focal Point Meeting</vt:lpstr>
      <vt:lpstr>Regional Measles and Rubella Goals</vt:lpstr>
      <vt:lpstr>SEAR-Measles and rubella reported cases and coverage of MCV1 and MCV2, 1980-2014</vt:lpstr>
      <vt:lpstr>PowerPoint Presentation</vt:lpstr>
      <vt:lpstr>PowerPoint Presentation</vt:lpstr>
      <vt:lpstr>MCV1 coverage WHO UNICEF estimates, and number of countries reaching &gt; 90% coverage. 2000 – 2015. (N=11)</vt:lpstr>
      <vt:lpstr>MCV1 coverage by WHO UNICEF estimates in SEAR countries, 2010 – 2015</vt:lpstr>
      <vt:lpstr>Estimated ~5.5 Million Infants Missed MCV1, 2015</vt:lpstr>
      <vt:lpstr>SIA administrative and survey coverage vs. 95% coverage target (2015)</vt:lpstr>
      <vt:lpstr>SIAs done during 2015-2016 ~18 million children reached </vt:lpstr>
      <vt:lpstr>PowerPoint Presentation</vt:lpstr>
      <vt:lpstr>Local funding for measles SIAs, 2015-2016</vt:lpstr>
      <vt:lpstr>MCV2 introduction into routine EPI in (region) 2015-2016</vt:lpstr>
      <vt:lpstr>Rubella-containing vaccine introduction in (region) 2015</vt:lpstr>
      <vt:lpstr>PowerPoint Presentation</vt:lpstr>
      <vt:lpstr>Measles Surveillance 2016</vt:lpstr>
      <vt:lpstr>Measles-Rubella Surveillance Indicators - 2015</vt:lpstr>
      <vt:lpstr>Measles-Rubella Surveillance 2015-  Incidence by country </vt:lpstr>
      <vt:lpstr>Suspected Measles Outbreaks, SEAR, 2015</vt:lpstr>
      <vt:lpstr>Distribution by age and vaccination status, from measles outbreaks in SEAR countries, 2015-16</vt:lpstr>
      <vt:lpstr>Distribution by age and vaccination status, from measles outbreaks in selected countries, 2015-16</vt:lpstr>
      <vt:lpstr>Confirmed Rubella cases by age and vaccination status, selected countries, 2015</vt:lpstr>
      <vt:lpstr>Routine strengthening activities</vt:lpstr>
      <vt:lpstr>Regional and National Verification</vt:lpstr>
      <vt:lpstr>Challenges to achieving regional goals</vt:lpstr>
      <vt:lpstr>Programme Plans  2017-2018</vt:lpstr>
      <vt:lpstr>2017-2018 SIA plans and budget</vt:lpstr>
      <vt:lpstr>2016-2017 GAVI application and introduction plans for MSD, MR, measles</vt:lpstr>
      <vt:lpstr>Support for Rubella and MSD introduction plans and SIAs in 2017</vt:lpstr>
      <vt:lpstr>2016-2017 measles and rubella/CRS surveillance plans and budget</vt:lpstr>
      <vt:lpstr>2016-2017 Advocacy Plans</vt:lpstr>
      <vt:lpstr>Technical Assistance needs 2016-18</vt:lpstr>
      <vt:lpstr>Resource gaps 2017-2018</vt:lpstr>
      <vt:lpstr>Thanks!</vt:lpstr>
      <vt:lpstr>SEAR Measles and Rubella Labs Regional Office Budget Projections for 2016</vt:lpstr>
    </vt:vector>
  </TitlesOfParts>
  <Company>World Health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 Regional Workshop – Coordinated approaches to pneumonia and diarrhoea control in countries</dc:title>
  <dc:creator>GoodmanT</dc:creator>
  <cp:lastModifiedBy>KHANAL, Sudhir</cp:lastModifiedBy>
  <cp:revision>136</cp:revision>
  <dcterms:created xsi:type="dcterms:W3CDTF">2010-12-15T12:40:53Z</dcterms:created>
  <dcterms:modified xsi:type="dcterms:W3CDTF">2016-06-20T05:06:17Z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1522078830</vt:i4>
  </property>
  <property fmtid="{D5CDD505-2E9C-101B-9397-08002B2CF9AE}" pid="3" name="_NewReviewCycle">
    <vt:lpwstr/>
  </property>
  <property fmtid="{D5CDD505-2E9C-101B-9397-08002B2CF9AE}" pid="4" name="_EmailSubject">
    <vt:lpwstr>Global meeting templates for Tue regional sessions</vt:lpwstr>
  </property>
  <property fmtid="{D5CDD505-2E9C-101B-9397-08002B2CF9AE}" pid="5" name="_AuthorEmail">
    <vt:lpwstr>khanals@who.int</vt:lpwstr>
  </property>
  <property fmtid="{D5CDD505-2E9C-101B-9397-08002B2CF9AE}" pid="6" name="_AuthorEmailDisplayName">
    <vt:lpwstr>KHANAL, Sudhir</vt:lpwstr>
  </property>
</Properties>
</file>