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737" r:id="rId5"/>
    <p:sldMasterId id="2147483722" r:id="rId6"/>
    <p:sldMasterId id="2147483708" r:id="rId7"/>
    <p:sldMasterId id="2147483751" r:id="rId8"/>
    <p:sldMasterId id="2147483694" r:id="rId9"/>
  </p:sldMasterIdLst>
  <p:notesMasterIdLst>
    <p:notesMasterId r:id="rId48"/>
  </p:notesMasterIdLst>
  <p:handoutMasterIdLst>
    <p:handoutMasterId r:id="rId49"/>
  </p:handoutMasterIdLst>
  <p:sldIdLst>
    <p:sldId id="287" r:id="rId10"/>
    <p:sldId id="1252" r:id="rId11"/>
    <p:sldId id="1187" r:id="rId12"/>
    <p:sldId id="1264" r:id="rId13"/>
    <p:sldId id="1250" r:id="rId14"/>
    <p:sldId id="1183" r:id="rId15"/>
    <p:sldId id="988" r:id="rId16"/>
    <p:sldId id="1204" r:id="rId17"/>
    <p:sldId id="1188" r:id="rId18"/>
    <p:sldId id="1189" r:id="rId19"/>
    <p:sldId id="993" r:id="rId20"/>
    <p:sldId id="994" r:id="rId21"/>
    <p:sldId id="1166" r:id="rId22"/>
    <p:sldId id="1255" r:id="rId23"/>
    <p:sldId id="1256" r:id="rId24"/>
    <p:sldId id="1257" r:id="rId25"/>
    <p:sldId id="1247" r:id="rId26"/>
    <p:sldId id="1196" r:id="rId27"/>
    <p:sldId id="1195" r:id="rId28"/>
    <p:sldId id="1164" r:id="rId29"/>
    <p:sldId id="1227" r:id="rId30"/>
    <p:sldId id="1228" r:id="rId31"/>
    <p:sldId id="1198" r:id="rId32"/>
    <p:sldId id="1205" r:id="rId33"/>
    <p:sldId id="1163" r:id="rId34"/>
    <p:sldId id="1249" r:id="rId35"/>
    <p:sldId id="1201" r:id="rId36"/>
    <p:sldId id="1202" r:id="rId37"/>
    <p:sldId id="1262" r:id="rId38"/>
    <p:sldId id="1258" r:id="rId39"/>
    <p:sldId id="1259" r:id="rId40"/>
    <p:sldId id="1260" r:id="rId41"/>
    <p:sldId id="1261" r:id="rId42"/>
    <p:sldId id="1203" r:id="rId43"/>
    <p:sldId id="1206" r:id="rId44"/>
    <p:sldId id="1016" r:id="rId45"/>
    <p:sldId id="1263" r:id="rId46"/>
    <p:sldId id="1248" r:id="rId4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" userDrawn="1">
          <p15:clr>
            <a:srgbClr val="A4A3A4"/>
          </p15:clr>
        </p15:guide>
        <p15:guide id="2" orient="horz" pos="39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E2C61"/>
    <a:srgbClr val="1F5FAC"/>
    <a:srgbClr val="30C5E7"/>
    <a:srgbClr val="A91B2E"/>
    <a:srgbClr val="0C1C8D"/>
    <a:srgbClr val="CE1127"/>
    <a:srgbClr val="22B8D1"/>
    <a:srgbClr val="008AAD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0" autoAdjust="0"/>
    <p:restoredTop sz="96357" autoAdjust="0"/>
  </p:normalViewPr>
  <p:slideViewPr>
    <p:cSldViewPr snapToGrid="0" snapToObjects="1">
      <p:cViewPr varScale="1">
        <p:scale>
          <a:sx n="82" d="100"/>
          <a:sy n="82" d="100"/>
        </p:scale>
        <p:origin x="730" y="58"/>
      </p:cViewPr>
      <p:guideLst>
        <p:guide pos="288"/>
        <p:guide orient="horz" pos="39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620"/>
    </p:cViewPr>
  </p:sorterViewPr>
  <p:notesViewPr>
    <p:cSldViewPr snapToGrid="0" snapToObjects="1">
      <p:cViewPr varScale="1">
        <p:scale>
          <a:sx n="56" d="100"/>
          <a:sy n="56" d="100"/>
        </p:scale>
        <p:origin x="25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F31178-119D-44E0-AA7C-44E487085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915F8-D2C9-42C2-8B7C-B73C5E147C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5F376-9A97-4718-AB43-2131DF4A8483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E4A9F-6706-4D05-89D7-B49E68B077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3624E-AFAC-4FF4-90DB-DB0A8E1858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E8FF9-6937-4B73-8B22-9FC5C35FF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699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9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4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9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D28F6-9D59-6BAF-99BF-8647B127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67702-EE0B-80BB-7107-270947286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C44C8A-6BEA-BD97-FFBB-10167B8CD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B4D0E-A09B-9DB5-636B-DCFE979A6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97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4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671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3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3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74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69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1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7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1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4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29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43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58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459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7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65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9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1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75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69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83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80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0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9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84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88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B48A6B-1904-F145-A12F-E4361726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0" y="365125"/>
            <a:ext cx="10515600" cy="72289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E0D0A7-8DCB-5243-8DCE-891C2D85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00" y="1393200"/>
            <a:ext cx="10515600" cy="4351338"/>
          </a:xfrm>
        </p:spPr>
        <p:txBody>
          <a:bodyPr>
            <a:normAutofit/>
          </a:bodyPr>
          <a:lstStyle>
            <a:lvl1pPr>
              <a:defRPr sz="14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05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34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35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64A6F-A965-CC41-9C49-F952B2D9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200" y="365125"/>
            <a:ext cx="10515600" cy="72289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1B7D3C-BAF7-5B45-AF19-29BA3CEB53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200" y="1393200"/>
            <a:ext cx="10515600" cy="4351338"/>
          </a:xfrm>
        </p:spPr>
        <p:txBody>
          <a:bodyPr>
            <a:normAutofit/>
          </a:bodyPr>
          <a:lstStyle>
            <a:lvl1pPr>
              <a:defRPr sz="14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37355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2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88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15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10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11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39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5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4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18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378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6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B48A6B-1904-F145-A12F-E4361726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0" y="365125"/>
            <a:ext cx="10515600" cy="72289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E0D0A7-8DCB-5243-8DCE-891C2D85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00" y="1393200"/>
            <a:ext cx="10515600" cy="4351338"/>
          </a:xfrm>
        </p:spPr>
        <p:txBody>
          <a:bodyPr>
            <a:normAutofit/>
          </a:bodyPr>
          <a:lstStyle>
            <a:lvl1pPr>
              <a:defRPr sz="14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586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72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64A6F-A965-CC41-9C49-F952B2D9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200" y="365125"/>
            <a:ext cx="10515600" cy="72289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1B7D3C-BAF7-5B45-AF19-29BA3CEB53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200" y="1393200"/>
            <a:ext cx="10515600" cy="4351338"/>
          </a:xfrm>
        </p:spPr>
        <p:txBody>
          <a:bodyPr>
            <a:normAutofit/>
          </a:bodyPr>
          <a:lstStyle>
            <a:lvl1pPr>
              <a:defRPr sz="14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64211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59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65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9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42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75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7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538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9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9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06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140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35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28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24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8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88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31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875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0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6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7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0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7857F7E3-4E2A-B849-91B1-4FB8B235B08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4376" y="5904384"/>
            <a:ext cx="3420000" cy="6345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8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201617-B99E-B345-8CA8-A14DDBD067B3}"/>
              </a:ext>
            </a:extLst>
          </p:cNvPr>
          <p:cNvSpPr/>
          <p:nvPr userDrawn="1"/>
        </p:nvSpPr>
        <p:spPr>
          <a:xfrm>
            <a:off x="441528" y="6014591"/>
            <a:ext cx="5260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Medical Research Council Unit The Gambia at the London School of Hygiene &amp; Tropical Medicine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4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37FE1AC-E531-0942-8181-C001DF5060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2912" y="333374"/>
            <a:ext cx="5653087" cy="10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A2ADB4-283D-974D-817E-6C1003650FB5}"/>
              </a:ext>
            </a:extLst>
          </p:cNvPr>
          <p:cNvSpPr/>
          <p:nvPr userDrawn="1"/>
        </p:nvSpPr>
        <p:spPr>
          <a:xfrm>
            <a:off x="441528" y="6247430"/>
            <a:ext cx="11013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Medical Research Council Unit The Gambia at the London School of Hygiene &amp; Tropical Medicine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36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A2ADB4-283D-974D-817E-6C1003650FB5}"/>
              </a:ext>
            </a:extLst>
          </p:cNvPr>
          <p:cNvSpPr/>
          <p:nvPr userDrawn="1"/>
        </p:nvSpPr>
        <p:spPr>
          <a:xfrm>
            <a:off x="441528" y="6007591"/>
            <a:ext cx="7140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Medical Research Council Unit The Gambia at the London School of Hygiene &amp; Tropical Medicine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B001E-C6EC-264C-A94C-E3BB422A987C}"/>
              </a:ext>
            </a:extLst>
          </p:cNvPr>
          <p:cNvSpPr/>
          <p:nvPr userDrawn="1"/>
        </p:nvSpPr>
        <p:spPr>
          <a:xfrm>
            <a:off x="9652000" y="6263068"/>
            <a:ext cx="24258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www.mrc.gm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8" userDrawn="1">
          <p15:clr>
            <a:srgbClr val="F26B43"/>
          </p15:clr>
        </p15:guide>
        <p15:guide id="2" pos="740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6BF79A-8450-D64A-B6C0-0E3284DC5D44}"/>
              </a:ext>
            </a:extLst>
          </p:cNvPr>
          <p:cNvSpPr txBox="1"/>
          <p:nvPr/>
        </p:nvSpPr>
        <p:spPr>
          <a:xfrm>
            <a:off x="1216200" y="3096000"/>
            <a:ext cx="989375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9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&amp; Rubella Microarray Patches for Vaccine Equity</a:t>
            </a:r>
          </a:p>
          <a:p>
            <a:r>
              <a:rPr lang="en-US" sz="2600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trial results from The Gambia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2FD77-25B3-6B4C-9240-A98AFFB7F6FA}"/>
              </a:ext>
            </a:extLst>
          </p:cNvPr>
          <p:cNvSpPr/>
          <p:nvPr/>
        </p:nvSpPr>
        <p:spPr>
          <a:xfrm>
            <a:off x="1257475" y="4889290"/>
            <a:ext cx="92145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Clarke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Paediatric Infection, Immunity and Global Health | Vaccines &amp; Immunity Theme Lead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 &amp; Rubella Partnership Meeting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March 2024</a:t>
            </a:r>
          </a:p>
        </p:txBody>
      </p:sp>
      <p:pic>
        <p:nvPicPr>
          <p:cNvPr id="1026" name="Picture 2" descr="Micron Biomedical">
            <a:extLst>
              <a:ext uri="{FF2B5EF4-FFF2-40B4-BE49-F238E27FC236}">
                <a16:creationId xmlns:a16="http://schemas.microsoft.com/office/drawing/2014/main" id="{264FE4E1-B1BE-8776-D40E-E8F672E2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19" y="310145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tice of CDC Funding Opportunities (NOFOs) | Accelerating Epidemic Control  in Uganda | Closing: February 28, 2022 - U.S. Embassy in Uganda">
            <a:extLst>
              <a:ext uri="{FF2B5EF4-FFF2-40B4-BE49-F238E27FC236}">
                <a16:creationId xmlns:a16="http://schemas.microsoft.com/office/drawing/2014/main" id="{3D650F7E-87C4-9492-FA0C-0C6F0F41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40" y="310145"/>
            <a:ext cx="145387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3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89AC-D751-C1D8-A494-325D298F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Immunogenicity endpoints</a:t>
            </a:r>
            <a:endParaRPr lang="en-GB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C539-1566-F841-9C62-6152A6B34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55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8AAD"/>
                </a:solidFill>
              </a:rPr>
              <a:t>Serum neutralizing antibody concentrations </a:t>
            </a:r>
          </a:p>
          <a:p>
            <a:pPr marL="812800" lvl="1" indent="-355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8AAD"/>
                </a:solidFill>
              </a:rPr>
              <a:t>Gold standard correlate of protection</a:t>
            </a:r>
          </a:p>
        </p:txBody>
      </p:sp>
      <p:pic>
        <p:nvPicPr>
          <p:cNvPr id="4" name="Picture 2" descr="Notice of CDC Funding Opportunities (NOFOs) | Accelerating Epidemic Control  in Uganda | Closing: February 28, 2022 - U.S. Embassy in Uganda">
            <a:extLst>
              <a:ext uri="{FF2B5EF4-FFF2-40B4-BE49-F238E27FC236}">
                <a16:creationId xmlns:a16="http://schemas.microsoft.com/office/drawing/2014/main" id="{EADA4D70-F970-B72A-19AF-18112361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94" y="444628"/>
            <a:ext cx="1742873" cy="138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4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C1060A-30C6-B5D1-96D5-37DDBBBD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" y="365125"/>
            <a:ext cx="38227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Infant Disposition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448788-C081-74E7-8E2D-BD14316F8D58}"/>
              </a:ext>
            </a:extLst>
          </p:cNvPr>
          <p:cNvSpPr/>
          <p:nvPr/>
        </p:nvSpPr>
        <p:spPr>
          <a:xfrm>
            <a:off x="4654550" y="860041"/>
            <a:ext cx="3204000" cy="792000"/>
          </a:xfrm>
          <a:prstGeom prst="roundRect">
            <a:avLst/>
          </a:prstGeom>
          <a:solidFill>
            <a:srgbClr val="2E2C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 dirty="0"/>
              <a:t>Consented &amp; Screened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  = 161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3072ED-E35B-90A5-FF2C-02C1A01AE8E7}"/>
              </a:ext>
            </a:extLst>
          </p:cNvPr>
          <p:cNvSpPr/>
          <p:nvPr/>
        </p:nvSpPr>
        <p:spPr>
          <a:xfrm>
            <a:off x="4654550" y="2302559"/>
            <a:ext cx="3204000" cy="792000"/>
          </a:xfrm>
          <a:prstGeom prst="roundRect">
            <a:avLst/>
          </a:prstGeom>
          <a:solidFill>
            <a:srgbClr val="2E2C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 dirty="0"/>
              <a:t>Randomized &amp; Vaccinated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 = 120</a:t>
            </a: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46A37-E290-4377-36E8-BB9675FAA4F0}"/>
              </a:ext>
            </a:extLst>
          </p:cNvPr>
          <p:cNvSpPr/>
          <p:nvPr/>
        </p:nvSpPr>
        <p:spPr>
          <a:xfrm>
            <a:off x="4654550" y="3745077"/>
            <a:ext cx="3204000" cy="792000"/>
          </a:xfrm>
          <a:prstGeom prst="roundRect">
            <a:avLst/>
          </a:prstGeom>
          <a:solidFill>
            <a:srgbClr val="2E2C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 dirty="0"/>
              <a:t>Safety population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 = 120 (100%) 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C3B444-CFFF-41C5-85B2-CFB02CAF272E}"/>
              </a:ext>
            </a:extLst>
          </p:cNvPr>
          <p:cNvSpPr/>
          <p:nvPr/>
        </p:nvSpPr>
        <p:spPr>
          <a:xfrm>
            <a:off x="4654549" y="5187595"/>
            <a:ext cx="3204001" cy="992251"/>
          </a:xfrm>
          <a:prstGeom prst="roundRect">
            <a:avLst/>
          </a:prstGeom>
          <a:solidFill>
            <a:srgbClr val="2E2C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immunogenicity population (day 42)</a:t>
            </a:r>
            <a:endParaRPr lang="en-US" dirty="0"/>
          </a:p>
          <a:p>
            <a:pPr algn="ctr"/>
            <a:r>
              <a:rPr lang="en-US" dirty="0"/>
              <a:t>n = 118 (98.3%)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CAF11-3AFF-FDA9-9039-C6AF1D12E9F0}"/>
              </a:ext>
            </a:extLst>
          </p:cNvPr>
          <p:cNvSpPr/>
          <p:nvPr/>
        </p:nvSpPr>
        <p:spPr>
          <a:xfrm>
            <a:off x="8336280" y="1051346"/>
            <a:ext cx="3070860" cy="17346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solidFill>
                  <a:srgbClr val="2E2C61"/>
                </a:solidFill>
              </a:rPr>
              <a:t>Screen failure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rgbClr val="2E2C61"/>
                </a:solidFill>
              </a:rPr>
              <a:t>n  = 38 (23.6% of screened)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E2C61"/>
                </a:solidFill>
              </a:rPr>
              <a:t>Moderate malnutrition: 12 (31.6%)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E2C61"/>
                </a:solidFill>
              </a:rPr>
              <a:t>Unable to attend follow-up: 11 (28.9%)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E2C61"/>
                </a:solidFill>
              </a:rPr>
              <a:t>Abnormal screening labs: 9 (23.7%)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E2C61"/>
                </a:solidFill>
              </a:rPr>
              <a:t>Other: 6 (15.8%)</a:t>
            </a:r>
          </a:p>
          <a:p>
            <a:pPr marL="92075" indent="26988"/>
            <a:r>
              <a:rPr lang="en-US" sz="1100" dirty="0">
                <a:solidFill>
                  <a:srgbClr val="2E2C61"/>
                </a:solidFill>
              </a:rPr>
              <a:t>Eligible but not vaccinated: 3</a:t>
            </a:r>
            <a:endParaRPr lang="en-GB" sz="1100" dirty="0">
              <a:solidFill>
                <a:srgbClr val="2E2C6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E0A1C8-DD0C-E743-43FD-0B26D1876CC6}"/>
              </a:ext>
            </a:extLst>
          </p:cNvPr>
          <p:cNvCxnSpPr/>
          <p:nvPr/>
        </p:nvCxnSpPr>
        <p:spPr>
          <a:xfrm>
            <a:off x="6256549" y="1392258"/>
            <a:ext cx="0" cy="90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453BDB-A128-C41B-4C52-D237EC53A775}"/>
              </a:ext>
            </a:extLst>
          </p:cNvPr>
          <p:cNvCxnSpPr/>
          <p:nvPr/>
        </p:nvCxnSpPr>
        <p:spPr>
          <a:xfrm>
            <a:off x="6248929" y="2859108"/>
            <a:ext cx="0" cy="90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537F6A-9E75-ABE9-DC53-EE5B62D23E35}"/>
              </a:ext>
            </a:extLst>
          </p:cNvPr>
          <p:cNvCxnSpPr/>
          <p:nvPr/>
        </p:nvCxnSpPr>
        <p:spPr>
          <a:xfrm>
            <a:off x="6252739" y="4291668"/>
            <a:ext cx="0" cy="90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5C1366-E68B-4DF9-D37C-D1ECFCA08F85}"/>
              </a:ext>
            </a:extLst>
          </p:cNvPr>
          <p:cNvCxnSpPr>
            <a:cxnSpLocks/>
          </p:cNvCxnSpPr>
          <p:nvPr/>
        </p:nvCxnSpPr>
        <p:spPr>
          <a:xfrm rot="16200000">
            <a:off x="7300549" y="878177"/>
            <a:ext cx="0" cy="20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2375E3-0855-079C-3435-D305130E1C4E}"/>
              </a:ext>
            </a:extLst>
          </p:cNvPr>
          <p:cNvSpPr/>
          <p:nvPr/>
        </p:nvSpPr>
        <p:spPr>
          <a:xfrm>
            <a:off x="8344549" y="4532027"/>
            <a:ext cx="3070860" cy="6114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E2C61"/>
                </a:solidFill>
              </a:rPr>
              <a:t>Receipt of non-study vaccine (n = 1)</a:t>
            </a:r>
            <a:endParaRPr lang="en-GB" sz="1200" dirty="0">
              <a:solidFill>
                <a:srgbClr val="2E2C61"/>
              </a:solidFill>
            </a:endParaRP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2E2C61"/>
                </a:solidFill>
              </a:rPr>
              <a:t>Withdrawal of parental consent (n = 1)</a:t>
            </a:r>
            <a:endParaRPr lang="en-US" sz="1200" dirty="0">
              <a:solidFill>
                <a:srgbClr val="2E2C6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2881EB-7F84-D84C-343B-36924D6143E8}"/>
              </a:ext>
            </a:extLst>
          </p:cNvPr>
          <p:cNvCxnSpPr>
            <a:cxnSpLocks/>
          </p:cNvCxnSpPr>
          <p:nvPr/>
        </p:nvCxnSpPr>
        <p:spPr>
          <a:xfrm rot="16200000">
            <a:off x="7308818" y="3785207"/>
            <a:ext cx="0" cy="20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aby holding a thermometer&#10;&#10;Description automatically generated">
            <a:extLst>
              <a:ext uri="{FF2B5EF4-FFF2-40B4-BE49-F238E27FC236}">
                <a16:creationId xmlns:a16="http://schemas.microsoft.com/office/drawing/2014/main" id="{6C725A4F-5287-3677-D422-37579EB0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62" y="2020907"/>
            <a:ext cx="2195395" cy="39017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C1060A-30C6-B5D1-96D5-37DDBBBD1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Infant demographics &amp; growth data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0DDFBF-5DDA-E7A6-158E-09BC9E649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45965"/>
              </p:ext>
            </p:extLst>
          </p:nvPr>
        </p:nvGraphicFramePr>
        <p:xfrm>
          <a:off x="3016101" y="1995272"/>
          <a:ext cx="6159798" cy="4227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084">
                  <a:extLst>
                    <a:ext uri="{9D8B030D-6E8A-4147-A177-3AD203B41FA5}">
                      <a16:colId xmlns:a16="http://schemas.microsoft.com/office/drawing/2014/main" val="34733076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60363579"/>
                    </a:ext>
                  </a:extLst>
                </a:gridCol>
                <a:gridCol w="1831598">
                  <a:extLst>
                    <a:ext uri="{9D8B030D-6E8A-4147-A177-3AD203B41FA5}">
                      <a16:colId xmlns:a16="http://schemas.microsoft.com/office/drawing/2014/main" val="583593404"/>
                    </a:ext>
                  </a:extLst>
                </a:gridCol>
                <a:gridCol w="1514116">
                  <a:extLst>
                    <a:ext uri="{9D8B030D-6E8A-4147-A177-3AD203B41FA5}">
                      <a16:colId xmlns:a16="http://schemas.microsoft.com/office/drawing/2014/main" val="2640101156"/>
                    </a:ext>
                  </a:extLst>
                </a:gridCol>
              </a:tblGrid>
              <a:tr h="172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Measles and Rubella Vaccine MNP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N = 60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Placebo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MNP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N = 60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338919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Age (Months)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539704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Median (Range)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9 (9 to 10)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9 (9 to 10)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669223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Sex, n(%)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764149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26 (43.3)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25 (41.7)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555017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34 (56.7)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35 (58.3)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077383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Race, n(%)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464935"/>
                  </a:ext>
                </a:extLst>
              </a:tr>
              <a:tr h="192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African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60 (100)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60 (100)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732555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Tribe, n(%)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724005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Mandinka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35 (58.3)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28 (46.7)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580940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Wolof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4 (6.7)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7 (11.7)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101678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Fula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6 (10.0)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3 (5.0)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724220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Jola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10 (16.7)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>
                          <a:solidFill>
                            <a:schemeClr val="tx1"/>
                          </a:solidFill>
                          <a:effectLst/>
                        </a:rPr>
                        <a:t>7 (11.7)</a:t>
                      </a:r>
                      <a:endParaRPr lang="en-GB" sz="12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393766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Other 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5 (3.3)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15 (13.3)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928347"/>
                  </a:ext>
                </a:extLst>
              </a:tr>
              <a:tr h="15972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Weight for length z-score</a:t>
                      </a:r>
                      <a:endParaRPr lang="en-GB" sz="125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2C6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62967"/>
                  </a:ext>
                </a:extLst>
              </a:tr>
              <a:tr h="15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50" dirty="0">
                          <a:solidFill>
                            <a:schemeClr val="tx1"/>
                          </a:solidFill>
                          <a:effectLst/>
                        </a:rPr>
                        <a:t>Median (Range)</a:t>
                      </a:r>
                      <a:endParaRPr lang="en-GB" sz="12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-0.3 (-1.8 to 2.9)</a:t>
                      </a:r>
                      <a:endParaRPr lang="en-GB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0.0 (-1.8 to 1.9)</a:t>
                      </a:r>
                      <a:endParaRPr lang="en-GB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43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02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670F-A0FB-55F2-168E-E0ED90D27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Infant safety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93904-D193-1FF7-DD9C-74662916E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Solicited adverse events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24615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F3D2-E9C4-034D-A90C-71111ADA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Infant tenderness </a:t>
            </a:r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111B976D-FD34-4B57-ED03-9614498DE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0" r="6645" b="4866"/>
          <a:stretch/>
        </p:blipFill>
        <p:spPr bwMode="auto">
          <a:xfrm>
            <a:off x="4677478" y="2414730"/>
            <a:ext cx="4200944" cy="180304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7" name="Picture">
            <a:extLst>
              <a:ext uri="{FF2B5EF4-FFF2-40B4-BE49-F238E27FC236}">
                <a16:creationId xmlns:a16="http://schemas.microsoft.com/office/drawing/2014/main" id="{A3A9D1A9-3350-551A-F01A-0BFEB244D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99" r="6645" b="4865"/>
          <a:stretch/>
        </p:blipFill>
        <p:spPr bwMode="auto">
          <a:xfrm>
            <a:off x="4677478" y="4283532"/>
            <a:ext cx="4200944" cy="180304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646BE7-6D8F-12FA-F0E9-ABD95C929FC3}"/>
              </a:ext>
            </a:extLst>
          </p:cNvPr>
          <p:cNvSpPr/>
          <p:nvPr/>
        </p:nvSpPr>
        <p:spPr>
          <a:xfrm>
            <a:off x="5050960" y="1768397"/>
            <a:ext cx="1656000" cy="468000"/>
          </a:xfrm>
          <a:prstGeom prst="roundRect">
            <a:avLst/>
          </a:prstGeom>
          <a:solidFill>
            <a:srgbClr val="A91B2E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Measles &amp; Rubella Vaccine</a:t>
            </a:r>
            <a:endParaRPr lang="en-GB" sz="14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EBD64-063C-0564-5043-42C04431FCD0}"/>
              </a:ext>
            </a:extLst>
          </p:cNvPr>
          <p:cNvSpPr/>
          <p:nvPr/>
        </p:nvSpPr>
        <p:spPr>
          <a:xfrm>
            <a:off x="7012081" y="1758872"/>
            <a:ext cx="1656000" cy="468000"/>
          </a:xfrm>
          <a:prstGeom prst="roundRect">
            <a:avLst/>
          </a:prstGeom>
          <a:solidFill>
            <a:srgbClr val="008AAD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Placebo</a:t>
            </a:r>
            <a:endParaRPr lang="en-GB" sz="16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9EA416-357A-7C9C-6E33-8022FF39E578}"/>
              </a:ext>
            </a:extLst>
          </p:cNvPr>
          <p:cNvSpPr/>
          <p:nvPr/>
        </p:nvSpPr>
        <p:spPr>
          <a:xfrm>
            <a:off x="2871481" y="3047402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Microneedle Patch</a:t>
            </a:r>
            <a:endParaRPr lang="en-GB" sz="1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E2BF94-940E-8B06-6DD2-379E28A33FD4}"/>
              </a:ext>
            </a:extLst>
          </p:cNvPr>
          <p:cNvSpPr/>
          <p:nvPr/>
        </p:nvSpPr>
        <p:spPr>
          <a:xfrm>
            <a:off x="2861956" y="4905076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Subcutaneous injection</a:t>
            </a:r>
            <a:endParaRPr lang="en-GB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EB6F2-E9F4-4CBE-4B6E-CA28B3498DD5}"/>
              </a:ext>
            </a:extLst>
          </p:cNvPr>
          <p:cNvSpPr txBox="1"/>
          <p:nvPr/>
        </p:nvSpPr>
        <p:spPr>
          <a:xfrm>
            <a:off x="5831335" y="6133150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solidFill>
                  <a:srgbClr val="777777"/>
                </a:solidFill>
              </a:rPr>
              <a:t>Day post-vaccination (day 0)</a:t>
            </a:r>
            <a:endParaRPr lang="en-GB" sz="1100" b="1" dirty="0">
              <a:solidFill>
                <a:srgbClr val="77777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301456-0819-A888-378F-151A2AF8C86F}"/>
              </a:ext>
            </a:extLst>
          </p:cNvPr>
          <p:cNvSpPr txBox="1"/>
          <p:nvPr/>
        </p:nvSpPr>
        <p:spPr>
          <a:xfrm>
            <a:off x="9619462" y="2482354"/>
            <a:ext cx="1031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4D4D4D"/>
                </a:solidFill>
              </a:rPr>
              <a:t>No reaction</a:t>
            </a:r>
          </a:p>
          <a:p>
            <a:pPr algn="r"/>
            <a:endParaRPr lang="en-US" sz="1200" b="1" dirty="0">
              <a:solidFill>
                <a:srgbClr val="4D4D4D"/>
              </a:solidFill>
            </a:endParaRPr>
          </a:p>
          <a:p>
            <a:pPr algn="r"/>
            <a:r>
              <a:rPr lang="en-US" sz="1200" b="1" dirty="0">
                <a:solidFill>
                  <a:srgbClr val="4D4D4D"/>
                </a:solidFill>
              </a:rPr>
              <a:t>Grade 1</a:t>
            </a:r>
            <a:endParaRPr lang="en-GB" sz="1200" b="1" dirty="0">
              <a:solidFill>
                <a:srgbClr val="4D4D4D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754E3F-EB70-9515-CD8A-3E5F1555D3C3}"/>
              </a:ext>
            </a:extLst>
          </p:cNvPr>
          <p:cNvSpPr/>
          <p:nvPr/>
        </p:nvSpPr>
        <p:spPr>
          <a:xfrm>
            <a:off x="10607901" y="2533503"/>
            <a:ext cx="180000" cy="1800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DFD4751-D8AD-D5E3-8CCA-5DE78B8E2F06}"/>
              </a:ext>
            </a:extLst>
          </p:cNvPr>
          <p:cNvSpPr/>
          <p:nvPr/>
        </p:nvSpPr>
        <p:spPr>
          <a:xfrm>
            <a:off x="10622676" y="2888618"/>
            <a:ext cx="180000" cy="180000"/>
          </a:xfrm>
          <a:prstGeom prst="roundRect">
            <a:avLst/>
          </a:prstGeom>
          <a:solidFill>
            <a:srgbClr val="B919B6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5F6315-4FA3-07BD-3FA2-0BAE2F2ED3E5}"/>
              </a:ext>
            </a:extLst>
          </p:cNvPr>
          <p:cNvSpPr/>
          <p:nvPr/>
        </p:nvSpPr>
        <p:spPr>
          <a:xfrm>
            <a:off x="9619462" y="2414730"/>
            <a:ext cx="1332000" cy="756000"/>
          </a:xfrm>
          <a:prstGeom prst="roundRect">
            <a:avLst/>
          </a:prstGeom>
          <a:noFill/>
          <a:ln w="19050"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111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F3D2-E9C4-034D-A90C-71111ADA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Infant redness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646BE7-6D8F-12FA-F0E9-ABD95C929FC3}"/>
              </a:ext>
            </a:extLst>
          </p:cNvPr>
          <p:cNvSpPr/>
          <p:nvPr/>
        </p:nvSpPr>
        <p:spPr>
          <a:xfrm>
            <a:off x="5050960" y="1768397"/>
            <a:ext cx="1656000" cy="468000"/>
          </a:xfrm>
          <a:prstGeom prst="roundRect">
            <a:avLst/>
          </a:prstGeom>
          <a:solidFill>
            <a:srgbClr val="A91B2E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Measles &amp; Rubella Vaccine</a:t>
            </a:r>
            <a:endParaRPr lang="en-GB" sz="14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EBD64-063C-0564-5043-42C04431FCD0}"/>
              </a:ext>
            </a:extLst>
          </p:cNvPr>
          <p:cNvSpPr/>
          <p:nvPr/>
        </p:nvSpPr>
        <p:spPr>
          <a:xfrm>
            <a:off x="7012081" y="1758872"/>
            <a:ext cx="1656000" cy="468000"/>
          </a:xfrm>
          <a:prstGeom prst="roundRect">
            <a:avLst/>
          </a:prstGeom>
          <a:solidFill>
            <a:srgbClr val="008AAD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Placebo</a:t>
            </a:r>
            <a:endParaRPr lang="en-GB" sz="16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9EA416-357A-7C9C-6E33-8022FF39E578}"/>
              </a:ext>
            </a:extLst>
          </p:cNvPr>
          <p:cNvSpPr/>
          <p:nvPr/>
        </p:nvSpPr>
        <p:spPr>
          <a:xfrm>
            <a:off x="2871481" y="3047402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Microneedle Patch</a:t>
            </a:r>
            <a:endParaRPr lang="en-GB" sz="1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E2BF94-940E-8B06-6DD2-379E28A33FD4}"/>
              </a:ext>
            </a:extLst>
          </p:cNvPr>
          <p:cNvSpPr/>
          <p:nvPr/>
        </p:nvSpPr>
        <p:spPr>
          <a:xfrm>
            <a:off x="2861956" y="4905076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Subcutaneous injection</a:t>
            </a:r>
            <a:endParaRPr lang="en-GB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EB6F2-E9F4-4CBE-4B6E-CA28B3498DD5}"/>
              </a:ext>
            </a:extLst>
          </p:cNvPr>
          <p:cNvSpPr txBox="1"/>
          <p:nvPr/>
        </p:nvSpPr>
        <p:spPr>
          <a:xfrm>
            <a:off x="5831335" y="6133150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solidFill>
                  <a:srgbClr val="777777"/>
                </a:solidFill>
              </a:rPr>
              <a:t>Day post-vaccination (day 0)</a:t>
            </a:r>
            <a:endParaRPr lang="en-GB" sz="1100" b="1" dirty="0">
              <a:solidFill>
                <a:srgbClr val="777777"/>
              </a:solidFill>
            </a:endParaRPr>
          </a:p>
        </p:txBody>
      </p:sp>
      <p:pic>
        <p:nvPicPr>
          <p:cNvPr id="9" name="Picture">
            <a:extLst>
              <a:ext uri="{FF2B5EF4-FFF2-40B4-BE49-F238E27FC236}">
                <a16:creationId xmlns:a16="http://schemas.microsoft.com/office/drawing/2014/main" id="{0EB86E63-A796-2AC1-7393-EF6C6B575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37" r="7650" b="4928"/>
          <a:stretch/>
        </p:blipFill>
        <p:spPr bwMode="auto">
          <a:xfrm>
            <a:off x="4677485" y="2414506"/>
            <a:ext cx="4155739" cy="1803046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57D913F3-911D-3A08-84C8-ECE6A7ADD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43" r="7678" b="5121"/>
          <a:stretch/>
        </p:blipFill>
        <p:spPr bwMode="auto">
          <a:xfrm>
            <a:off x="4678716" y="4282115"/>
            <a:ext cx="4154508" cy="180304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0EBF40-39AD-7A2E-7963-3687413D48D8}"/>
              </a:ext>
            </a:extLst>
          </p:cNvPr>
          <p:cNvSpPr txBox="1"/>
          <p:nvPr/>
        </p:nvSpPr>
        <p:spPr>
          <a:xfrm>
            <a:off x="9619462" y="2482354"/>
            <a:ext cx="1031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4D4D4D"/>
                </a:solidFill>
              </a:rPr>
              <a:t>No reaction</a:t>
            </a:r>
          </a:p>
          <a:p>
            <a:pPr algn="r"/>
            <a:endParaRPr lang="en-US" sz="1200" b="1" dirty="0">
              <a:solidFill>
                <a:srgbClr val="4D4D4D"/>
              </a:solidFill>
            </a:endParaRPr>
          </a:p>
          <a:p>
            <a:pPr algn="r"/>
            <a:r>
              <a:rPr lang="en-US" sz="1200" b="1" dirty="0">
                <a:solidFill>
                  <a:srgbClr val="4D4D4D"/>
                </a:solidFill>
              </a:rPr>
              <a:t>Grade 1</a:t>
            </a:r>
            <a:endParaRPr lang="en-GB" sz="1200" b="1" dirty="0">
              <a:solidFill>
                <a:srgbClr val="4D4D4D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AA7D66-55BB-9E5D-6C77-68F947ABC737}"/>
              </a:ext>
            </a:extLst>
          </p:cNvPr>
          <p:cNvSpPr/>
          <p:nvPr/>
        </p:nvSpPr>
        <p:spPr>
          <a:xfrm>
            <a:off x="10607901" y="2533503"/>
            <a:ext cx="180000" cy="1800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DE827-B47C-7ED6-52E1-517F55666787}"/>
              </a:ext>
            </a:extLst>
          </p:cNvPr>
          <p:cNvSpPr/>
          <p:nvPr/>
        </p:nvSpPr>
        <p:spPr>
          <a:xfrm>
            <a:off x="10622676" y="2888618"/>
            <a:ext cx="180000" cy="180000"/>
          </a:xfrm>
          <a:prstGeom prst="roundRect">
            <a:avLst/>
          </a:prstGeom>
          <a:solidFill>
            <a:srgbClr val="B919B6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0830C5-1A10-A883-1D07-E179ACA67F1C}"/>
              </a:ext>
            </a:extLst>
          </p:cNvPr>
          <p:cNvSpPr/>
          <p:nvPr/>
        </p:nvSpPr>
        <p:spPr>
          <a:xfrm>
            <a:off x="9619462" y="2414730"/>
            <a:ext cx="1332000" cy="756000"/>
          </a:xfrm>
          <a:prstGeom prst="roundRect">
            <a:avLst/>
          </a:prstGeom>
          <a:noFill/>
          <a:ln w="19050"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87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F3D2-E9C4-034D-A90C-71111ADA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Infant swelling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646BE7-6D8F-12FA-F0E9-ABD95C929FC3}"/>
              </a:ext>
            </a:extLst>
          </p:cNvPr>
          <p:cNvSpPr/>
          <p:nvPr/>
        </p:nvSpPr>
        <p:spPr>
          <a:xfrm>
            <a:off x="5050960" y="1768397"/>
            <a:ext cx="1656000" cy="468000"/>
          </a:xfrm>
          <a:prstGeom prst="roundRect">
            <a:avLst/>
          </a:prstGeom>
          <a:solidFill>
            <a:srgbClr val="A91B2E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Measles &amp; Rubella Vaccine</a:t>
            </a:r>
            <a:endParaRPr lang="en-GB" sz="14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EBD64-063C-0564-5043-42C04431FCD0}"/>
              </a:ext>
            </a:extLst>
          </p:cNvPr>
          <p:cNvSpPr/>
          <p:nvPr/>
        </p:nvSpPr>
        <p:spPr>
          <a:xfrm>
            <a:off x="7012081" y="1758872"/>
            <a:ext cx="1656000" cy="468000"/>
          </a:xfrm>
          <a:prstGeom prst="roundRect">
            <a:avLst/>
          </a:prstGeom>
          <a:solidFill>
            <a:srgbClr val="008AAD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Placebo</a:t>
            </a:r>
            <a:endParaRPr lang="en-GB" sz="16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9EA416-357A-7C9C-6E33-8022FF39E578}"/>
              </a:ext>
            </a:extLst>
          </p:cNvPr>
          <p:cNvSpPr/>
          <p:nvPr/>
        </p:nvSpPr>
        <p:spPr>
          <a:xfrm>
            <a:off x="2871481" y="3047402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Microneedle Patch</a:t>
            </a:r>
            <a:endParaRPr lang="en-GB" sz="1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E2BF94-940E-8B06-6DD2-379E28A33FD4}"/>
              </a:ext>
            </a:extLst>
          </p:cNvPr>
          <p:cNvSpPr/>
          <p:nvPr/>
        </p:nvSpPr>
        <p:spPr>
          <a:xfrm>
            <a:off x="2861956" y="4905076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Subcutaneous injection</a:t>
            </a:r>
            <a:endParaRPr lang="en-GB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EB6F2-E9F4-4CBE-4B6E-CA28B3498DD5}"/>
              </a:ext>
            </a:extLst>
          </p:cNvPr>
          <p:cNvSpPr txBox="1"/>
          <p:nvPr/>
        </p:nvSpPr>
        <p:spPr>
          <a:xfrm>
            <a:off x="5831335" y="6133150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solidFill>
                  <a:srgbClr val="777777"/>
                </a:solidFill>
              </a:rPr>
              <a:t>Day post-vaccination (day 0)</a:t>
            </a:r>
            <a:endParaRPr lang="en-GB" sz="1100" b="1" dirty="0">
              <a:solidFill>
                <a:srgbClr val="777777"/>
              </a:solidFill>
            </a:endParaRPr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E2B93BA3-4F75-92D2-282E-069C45FEE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3" r="7652" b="5512"/>
          <a:stretch/>
        </p:blipFill>
        <p:spPr bwMode="auto">
          <a:xfrm>
            <a:off x="4677589" y="2401912"/>
            <a:ext cx="4155635" cy="180304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E3DFF1-9B07-8A21-7F4E-6306EEE49CD1}"/>
              </a:ext>
            </a:extLst>
          </p:cNvPr>
          <p:cNvSpPr/>
          <p:nvPr/>
        </p:nvSpPr>
        <p:spPr>
          <a:xfrm>
            <a:off x="4873128" y="2324560"/>
            <a:ext cx="3960096" cy="89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">
            <a:extLst>
              <a:ext uri="{FF2B5EF4-FFF2-40B4-BE49-F238E27FC236}">
                <a16:creationId xmlns:a16="http://schemas.microsoft.com/office/drawing/2014/main" id="{9DB9F7C6-9003-5179-11D6-ED334BEC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84" r="7721" b="4681"/>
          <a:stretch/>
        </p:blipFill>
        <p:spPr bwMode="auto">
          <a:xfrm>
            <a:off x="4680675" y="4293531"/>
            <a:ext cx="4152549" cy="1803048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17C1D8-538F-FE42-4930-F4DF4928079D}"/>
              </a:ext>
            </a:extLst>
          </p:cNvPr>
          <p:cNvSpPr txBox="1"/>
          <p:nvPr/>
        </p:nvSpPr>
        <p:spPr>
          <a:xfrm>
            <a:off x="9619462" y="2482354"/>
            <a:ext cx="1031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4D4D4D"/>
                </a:solidFill>
              </a:rPr>
              <a:t>No reaction</a:t>
            </a:r>
          </a:p>
          <a:p>
            <a:pPr algn="r"/>
            <a:endParaRPr lang="en-US" sz="1200" b="1" dirty="0">
              <a:solidFill>
                <a:srgbClr val="4D4D4D"/>
              </a:solidFill>
            </a:endParaRPr>
          </a:p>
          <a:p>
            <a:pPr algn="r"/>
            <a:r>
              <a:rPr lang="en-US" sz="1200" b="1" dirty="0">
                <a:solidFill>
                  <a:srgbClr val="4D4D4D"/>
                </a:solidFill>
              </a:rPr>
              <a:t>Grade 1</a:t>
            </a:r>
            <a:endParaRPr lang="en-GB" sz="1200" b="1" dirty="0">
              <a:solidFill>
                <a:srgbClr val="4D4D4D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D72FCA-01B3-20D8-4ECF-A04F4A8D0E67}"/>
              </a:ext>
            </a:extLst>
          </p:cNvPr>
          <p:cNvSpPr/>
          <p:nvPr/>
        </p:nvSpPr>
        <p:spPr>
          <a:xfrm>
            <a:off x="10607901" y="2533503"/>
            <a:ext cx="180000" cy="1800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66A726-439B-ED88-18DA-B0F4C5A43BE3}"/>
              </a:ext>
            </a:extLst>
          </p:cNvPr>
          <p:cNvSpPr/>
          <p:nvPr/>
        </p:nvSpPr>
        <p:spPr>
          <a:xfrm>
            <a:off x="10622676" y="2888618"/>
            <a:ext cx="180000" cy="180000"/>
          </a:xfrm>
          <a:prstGeom prst="roundRect">
            <a:avLst/>
          </a:prstGeom>
          <a:solidFill>
            <a:srgbClr val="B919B6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4871F6C-0D00-5D6D-C175-E56926F774C7}"/>
              </a:ext>
            </a:extLst>
          </p:cNvPr>
          <p:cNvSpPr/>
          <p:nvPr/>
        </p:nvSpPr>
        <p:spPr>
          <a:xfrm>
            <a:off x="9619462" y="2414730"/>
            <a:ext cx="1332000" cy="756000"/>
          </a:xfrm>
          <a:prstGeom prst="roundRect">
            <a:avLst/>
          </a:prstGeom>
          <a:noFill/>
          <a:ln w="19050"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09908A-0D0E-17FB-FCFA-221E59192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94" y="4005788"/>
            <a:ext cx="1785615" cy="2029614"/>
          </a:xfrm>
          <a:prstGeom prst="rect">
            <a:avLst/>
          </a:prstGeom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58FE2D70-7C9F-8290-8F1E-CE085A14B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16" r="8095" b="5202"/>
          <a:stretch/>
        </p:blipFill>
        <p:spPr bwMode="auto">
          <a:xfrm>
            <a:off x="4684624" y="4290031"/>
            <a:ext cx="4154400" cy="182126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EB83DC-435A-2ABE-F11B-A490B8E1966F}"/>
              </a:ext>
            </a:extLst>
          </p:cNvPr>
          <p:cNvSpPr/>
          <p:nvPr/>
        </p:nvSpPr>
        <p:spPr>
          <a:xfrm>
            <a:off x="2871481" y="3047402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Infants</a:t>
            </a:r>
            <a:endParaRPr lang="en-GB" sz="1400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433F7F-4CCE-0B7F-0E81-0B59274DE61E}"/>
              </a:ext>
            </a:extLst>
          </p:cNvPr>
          <p:cNvSpPr/>
          <p:nvPr/>
        </p:nvSpPr>
        <p:spPr>
          <a:xfrm>
            <a:off x="2871481" y="4905076"/>
            <a:ext cx="1584000" cy="468000"/>
          </a:xfrm>
          <a:prstGeom prst="roundRect">
            <a:avLst/>
          </a:prstGeom>
          <a:solidFill>
            <a:srgbClr val="2E2C61"/>
          </a:solidFill>
          <a:ln w="3175"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Toddlers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7437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6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CC71E-105D-082A-9998-7242213BA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Infant systemic solicited adverse events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323E5-5410-6A81-443E-6307FB90A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0" indent="-4445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Low levels of predominantly mild (grade 1) systemic events</a:t>
            </a:r>
          </a:p>
          <a:p>
            <a:pPr marL="444500" indent="-4445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No severe (grade </a:t>
            </a:r>
            <a:r>
              <a:rPr lang="en-US" u="sng" dirty="0"/>
              <a:t>&gt;</a:t>
            </a:r>
            <a:r>
              <a:rPr lang="en-US" dirty="0"/>
              <a:t> 3) systemic adverse events in either group</a:t>
            </a:r>
          </a:p>
          <a:p>
            <a:pPr marL="444500" indent="-4445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No clinically significant differences between groups</a:t>
            </a:r>
          </a:p>
        </p:txBody>
      </p:sp>
    </p:spTree>
    <p:extLst>
      <p:ext uri="{BB962C8B-B14F-4D97-AF65-F5344CB8AC3E}">
        <p14:creationId xmlns:p14="http://schemas.microsoft.com/office/powerpoint/2010/main" val="11570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670F-A0FB-55F2-168E-E0ED90D27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Infant safety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93904-D193-1FF7-DD9C-74662916E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Unsolicited adverse events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76854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41BA-7DB4-B9E4-6ECF-69641305D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Infant unsolicited adverse events</a:t>
            </a:r>
            <a:endParaRPr lang="en-GB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E90F31-E377-783C-C6C2-DB992B7D3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2263" y="3782140"/>
            <a:ext cx="5155440" cy="18217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</a:rPr>
              <a:t>99.8% mild or moderate severity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</a:rPr>
              <a:t>Two unrelated serious adverse events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D4D4D"/>
                </a:solidFill>
              </a:rPr>
              <a:t>No related serious or severe adverse events</a:t>
            </a:r>
            <a:endParaRPr lang="en-GB" sz="1800" dirty="0">
              <a:solidFill>
                <a:srgbClr val="4D4D4D"/>
              </a:solidFill>
            </a:endParaRPr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1FC44151-D5FF-99FF-DA96-C7D20E9A6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05" t="7399" r="26697" b="90853"/>
          <a:stretch/>
        </p:blipFill>
        <p:spPr bwMode="auto">
          <a:xfrm>
            <a:off x="2982105" y="6596646"/>
            <a:ext cx="320676" cy="15579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6F83AC-D736-7374-E161-7A3E7AB1E17B}"/>
              </a:ext>
            </a:extLst>
          </p:cNvPr>
          <p:cNvSpPr txBox="1"/>
          <p:nvPr/>
        </p:nvSpPr>
        <p:spPr>
          <a:xfrm>
            <a:off x="7882764" y="6539677"/>
            <a:ext cx="4244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* Includes events which occurred in at least 5 participants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">
            <a:extLst>
              <a:ext uri="{FF2B5EF4-FFF2-40B4-BE49-F238E27FC236}">
                <a16:creationId xmlns:a16="http://schemas.microsoft.com/office/drawing/2014/main" id="{FD7C577B-0750-8B6A-69DC-2C93C21A2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60" t="7009" r="34553" b="90381"/>
          <a:stretch/>
        </p:blipFill>
        <p:spPr bwMode="auto">
          <a:xfrm>
            <a:off x="1871044" y="6564310"/>
            <a:ext cx="330200" cy="232628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9A5BDA-4251-D09B-ACD9-162696D4E849}"/>
              </a:ext>
            </a:extLst>
          </p:cNvPr>
          <p:cNvSpPr/>
          <p:nvPr/>
        </p:nvSpPr>
        <p:spPr>
          <a:xfrm>
            <a:off x="2186774" y="6564681"/>
            <a:ext cx="795331" cy="19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sz="1100" b="1" dirty="0">
                <a:solidFill>
                  <a:srgbClr val="A91B2E"/>
                </a:solidFill>
              </a:rPr>
              <a:t>MRV-MNP</a:t>
            </a:r>
            <a:endParaRPr lang="en-GB" sz="1100" b="1" dirty="0">
              <a:solidFill>
                <a:srgbClr val="008AAD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8A454-EF7D-2A0F-1FDA-F0111F37310C}"/>
              </a:ext>
            </a:extLst>
          </p:cNvPr>
          <p:cNvSpPr/>
          <p:nvPr/>
        </p:nvSpPr>
        <p:spPr>
          <a:xfrm>
            <a:off x="3290829" y="6546898"/>
            <a:ext cx="1073665" cy="19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sz="1100" b="1" dirty="0">
                <a:solidFill>
                  <a:srgbClr val="008AAD"/>
                </a:solidFill>
              </a:rPr>
              <a:t>Placebo-MNP</a:t>
            </a:r>
            <a:endParaRPr lang="en-GB" sz="1100" b="1" dirty="0">
              <a:solidFill>
                <a:srgbClr val="008AAD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677C1E-A268-CB13-A8A7-BF97EA65A1C9}"/>
              </a:ext>
            </a:extLst>
          </p:cNvPr>
          <p:cNvGrpSpPr/>
          <p:nvPr/>
        </p:nvGrpSpPr>
        <p:grpSpPr>
          <a:xfrm>
            <a:off x="528489" y="1622045"/>
            <a:ext cx="6058354" cy="4772775"/>
            <a:chOff x="528489" y="1622045"/>
            <a:chExt cx="6058354" cy="4772775"/>
          </a:xfrm>
        </p:grpSpPr>
        <p:pic>
          <p:nvPicPr>
            <p:cNvPr id="4" name="Picture">
              <a:extLst>
                <a:ext uri="{FF2B5EF4-FFF2-40B4-BE49-F238E27FC236}">
                  <a16:creationId xmlns:a16="http://schemas.microsoft.com/office/drawing/2014/main" id="{B306731E-430E-3AD6-706B-D46F6042F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76" t="4827" r="16288" b="3841"/>
            <a:stretch/>
          </p:blipFill>
          <p:spPr bwMode="auto">
            <a:xfrm>
              <a:off x="528489" y="1622045"/>
              <a:ext cx="5653236" cy="4772775"/>
            </a:xfrm>
            <a:prstGeom prst="rect">
              <a:avLst/>
            </a:prstGeom>
            <a:noFill/>
            <a:ln w="9525">
              <a:noFill/>
              <a:headEnd/>
              <a:tailEnd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C247FC-1A26-B667-B86C-3AE61538E107}"/>
                </a:ext>
              </a:extLst>
            </p:cNvPr>
            <p:cNvSpPr/>
            <p:nvPr/>
          </p:nvSpPr>
          <p:spPr>
            <a:xfrm>
              <a:off x="1937982" y="1663392"/>
              <a:ext cx="2304000" cy="19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4D4D4D"/>
                  </a:solidFill>
                </a:rPr>
                <a:t>Prevalence (%)</a:t>
              </a:r>
              <a:endParaRPr lang="en-GB" sz="1000" b="1" dirty="0">
                <a:solidFill>
                  <a:srgbClr val="4D4D4D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220EA3-069B-5C8C-B69A-E637B4A60790}"/>
                </a:ext>
              </a:extLst>
            </p:cNvPr>
            <p:cNvSpPr/>
            <p:nvPr/>
          </p:nvSpPr>
          <p:spPr>
            <a:xfrm>
              <a:off x="4363529" y="1663758"/>
              <a:ext cx="1764000" cy="19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000" b="1" dirty="0">
                  <a:solidFill>
                    <a:srgbClr val="A91B2E"/>
                  </a:solidFill>
                </a:rPr>
                <a:t>MRV-MNP</a:t>
              </a:r>
              <a:r>
                <a:rPr lang="en-US" sz="1000" b="1" dirty="0">
                  <a:solidFill>
                    <a:srgbClr val="4D4D4D"/>
                  </a:solidFill>
                </a:rPr>
                <a:t> – </a:t>
              </a:r>
              <a:r>
                <a:rPr lang="en-US" sz="1000" b="1" dirty="0">
                  <a:solidFill>
                    <a:srgbClr val="008AAD"/>
                  </a:solidFill>
                </a:rPr>
                <a:t>Placebo-MNP</a:t>
              </a:r>
              <a:endParaRPr lang="en-GB" sz="1000" b="1" dirty="0">
                <a:solidFill>
                  <a:srgbClr val="008AAD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839C27-794E-9E21-2BF2-B552CD9CDEE0}"/>
                </a:ext>
              </a:extLst>
            </p:cNvPr>
            <p:cNvSpPr/>
            <p:nvPr/>
          </p:nvSpPr>
          <p:spPr>
            <a:xfrm>
              <a:off x="6174467" y="1622045"/>
              <a:ext cx="412376" cy="4772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6A364-A4D0-07E8-D8E2-C6EFC8D55AF9}"/>
              </a:ext>
            </a:extLst>
          </p:cNvPr>
          <p:cNvSpPr/>
          <p:nvPr/>
        </p:nvSpPr>
        <p:spPr>
          <a:xfrm>
            <a:off x="4125818" y="6358791"/>
            <a:ext cx="252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(%)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A2408-0659-235C-7CCE-95C323B2F69A}"/>
              </a:ext>
            </a:extLst>
          </p:cNvPr>
          <p:cNvSpPr txBox="1"/>
          <p:nvPr/>
        </p:nvSpPr>
        <p:spPr>
          <a:xfrm rot="5400000">
            <a:off x="5919079" y="2197748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E2C61"/>
                </a:solidFill>
              </a:rPr>
              <a:t>Related</a:t>
            </a:r>
            <a:endParaRPr lang="en-GB" sz="1400" b="1" dirty="0">
              <a:solidFill>
                <a:srgbClr val="2E2C6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8F5EDB-3F42-06C7-1CD2-58713625B38E}"/>
              </a:ext>
            </a:extLst>
          </p:cNvPr>
          <p:cNvCxnSpPr/>
          <p:nvPr/>
        </p:nvCxnSpPr>
        <p:spPr>
          <a:xfrm>
            <a:off x="6511415" y="1880622"/>
            <a:ext cx="0" cy="936000"/>
          </a:xfrm>
          <a:prstGeom prst="line">
            <a:avLst/>
          </a:prstGeom>
          <a:ln w="190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E9771-300C-DC69-0BEC-0EBE81209828}"/>
              </a:ext>
            </a:extLst>
          </p:cNvPr>
          <p:cNvCxnSpPr/>
          <p:nvPr/>
        </p:nvCxnSpPr>
        <p:spPr>
          <a:xfrm>
            <a:off x="6511106" y="2875739"/>
            <a:ext cx="0" cy="3348000"/>
          </a:xfrm>
          <a:prstGeom prst="line">
            <a:avLst/>
          </a:prstGeom>
          <a:ln w="190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31F4C5-D7AD-3F71-1A5C-63DAD93B9B0A}"/>
              </a:ext>
            </a:extLst>
          </p:cNvPr>
          <p:cNvSpPr txBox="1"/>
          <p:nvPr/>
        </p:nvSpPr>
        <p:spPr>
          <a:xfrm rot="5400000">
            <a:off x="5742949" y="4405974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D4D4D"/>
                </a:solidFill>
              </a:rPr>
              <a:t>Un-related *</a:t>
            </a:r>
            <a:endParaRPr lang="en-GB" sz="1400" b="1" dirty="0">
              <a:solidFill>
                <a:srgbClr val="4D4D4D"/>
              </a:solidFill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2B8139E-E687-28C7-8112-509333A85CBB}"/>
              </a:ext>
            </a:extLst>
          </p:cNvPr>
          <p:cNvSpPr txBox="1">
            <a:spLocks/>
          </p:cNvSpPr>
          <p:nvPr/>
        </p:nvSpPr>
        <p:spPr>
          <a:xfrm>
            <a:off x="6691954" y="2157785"/>
            <a:ext cx="4872185" cy="38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E2C61"/>
                </a:solidFill>
              </a:rPr>
              <a:t>All related events mild (grade 1)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7FE9AC-B11A-BD97-3BB0-B54439732EA5}"/>
              </a:ext>
            </a:extLst>
          </p:cNvPr>
          <p:cNvSpPr/>
          <p:nvPr/>
        </p:nvSpPr>
        <p:spPr>
          <a:xfrm>
            <a:off x="296091" y="2816622"/>
            <a:ext cx="6290752" cy="340711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B2170B-16F9-66BC-9BFC-25A52723ACF8}"/>
              </a:ext>
            </a:extLst>
          </p:cNvPr>
          <p:cNvSpPr/>
          <p:nvPr/>
        </p:nvSpPr>
        <p:spPr>
          <a:xfrm>
            <a:off x="526278" y="1891318"/>
            <a:ext cx="10019801" cy="93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20" grpId="0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2B03-2B31-96F6-9FE0-FC6BBDBD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Gambia &amp; The MRC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D20AF-BE0B-9D86-0F3B-C1628634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1" t="6528" r="16482" b="3082"/>
          <a:stretch/>
        </p:blipFill>
        <p:spPr>
          <a:xfrm>
            <a:off x="988298" y="2105771"/>
            <a:ext cx="6662182" cy="3876258"/>
          </a:xfrm>
          <a:prstGeom prst="flowChartAlternateProcess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45D5C793-6455-8303-80A4-F92CA3FD2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2" t="16199" r="16489" b="9105"/>
          <a:stretch/>
        </p:blipFill>
        <p:spPr>
          <a:xfrm>
            <a:off x="8241030" y="2179278"/>
            <a:ext cx="3379413" cy="2824067"/>
          </a:xfrm>
          <a:prstGeom prst="round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26" name="Picture 2" descr="Flag of the Gambia | Meaning, Colors &amp; History | Britannica">
            <a:extLst>
              <a:ext uri="{FF2B5EF4-FFF2-40B4-BE49-F238E27FC236}">
                <a16:creationId xmlns:a16="http://schemas.microsoft.com/office/drawing/2014/main" id="{8C3974E0-761C-A3EC-68C4-B8BB130B7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96" y="3402704"/>
            <a:ext cx="922156" cy="614960"/>
          </a:xfrm>
          <a:prstGeom prst="roundRect">
            <a:avLst/>
          </a:prstGeom>
          <a:noFill/>
          <a:ln w="3175">
            <a:solidFill>
              <a:srgbClr val="0C1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056C2FD-10E9-BF28-114B-CE253EF159D8}"/>
              </a:ext>
            </a:extLst>
          </p:cNvPr>
          <p:cNvSpPr/>
          <p:nvPr/>
        </p:nvSpPr>
        <p:spPr>
          <a:xfrm>
            <a:off x="2176272" y="3591312"/>
            <a:ext cx="347472" cy="248984"/>
          </a:xfrm>
          <a:prstGeom prst="rightArrow">
            <a:avLst/>
          </a:prstGeom>
          <a:solidFill>
            <a:srgbClr val="CE1127"/>
          </a:solidFill>
          <a:ln w="3175">
            <a:solidFill>
              <a:srgbClr val="0C1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C347E-A9AA-54E5-EFF7-9A46955BF7E5}"/>
              </a:ext>
            </a:extLst>
          </p:cNvPr>
          <p:cNvSpPr txBox="1"/>
          <p:nvPr/>
        </p:nvSpPr>
        <p:spPr>
          <a:xfrm>
            <a:off x="8460932" y="5146331"/>
            <a:ext cx="307167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75</a:t>
            </a:r>
            <a:r>
              <a:rPr lang="en-US" sz="2000" b="1" baseline="30000" dirty="0"/>
              <a:t>th</a:t>
            </a:r>
            <a:r>
              <a:rPr lang="en-US" sz="2000" b="1" dirty="0"/>
              <a:t> anniversary 2022</a:t>
            </a:r>
          </a:p>
          <a:p>
            <a:pPr marL="173038" indent="-1730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&gt;1500 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0FCE1-E2EE-B954-ED44-426C6F49F468}"/>
              </a:ext>
            </a:extLst>
          </p:cNvPr>
          <p:cNvSpPr txBox="1"/>
          <p:nvPr/>
        </p:nvSpPr>
        <p:spPr>
          <a:xfrm>
            <a:off x="1061017" y="4851231"/>
            <a:ext cx="2856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E2C61"/>
                </a:solidFill>
              </a:rPr>
              <a:t>Low-income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E2C61"/>
                </a:solidFill>
              </a:rPr>
              <a:t>Population ~2.4 M</a:t>
            </a:r>
          </a:p>
        </p:txBody>
      </p:sp>
    </p:spTree>
    <p:extLst>
      <p:ext uri="{BB962C8B-B14F-4D97-AF65-F5344CB8AC3E}">
        <p14:creationId xmlns:p14="http://schemas.microsoft.com/office/powerpoint/2010/main" val="34752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0F533D-CF0E-78C3-0846-CE15A6F579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Infant immune responses</a:t>
            </a:r>
            <a:endParaRPr lang="en-GB" sz="4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6845C2E-9617-35E4-1C48-ABB357DE2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77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516F-27C0-D630-209A-34D063E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Infant measles protection (%)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7082-0829-CA20-1201-E84BA3780AA3}"/>
              </a:ext>
            </a:extLst>
          </p:cNvPr>
          <p:cNvSpPr txBox="1"/>
          <p:nvPr/>
        </p:nvSpPr>
        <p:spPr>
          <a:xfrm>
            <a:off x="8410575" y="6473809"/>
            <a:ext cx="366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 % with measles SNA concentration </a:t>
            </a:r>
            <a:r>
              <a:rPr lang="en-US" sz="1200" u="sng" dirty="0">
                <a:solidFill>
                  <a:schemeClr val="bg1">
                    <a:lumMod val="50000"/>
                  </a:schemeClr>
                </a:solidFill>
              </a:rPr>
              <a:t>&gt;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200 mIU/mL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phic 15">
            <a:extLst>
              <a:ext uri="{FF2B5EF4-FFF2-40B4-BE49-F238E27FC236}">
                <a16:creationId xmlns:a16="http://schemas.microsoft.com/office/drawing/2014/main" id="{1106ADA0-C3C3-39AF-6D49-AC189025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62" t="48638" r="4634" b="4360"/>
          <a:stretch/>
        </p:blipFill>
        <p:spPr>
          <a:xfrm>
            <a:off x="2508347" y="2650331"/>
            <a:ext cx="6932833" cy="310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D63F1-25FD-07D2-FF47-46F9C1D28FAD}"/>
              </a:ext>
            </a:extLst>
          </p:cNvPr>
          <p:cNvSpPr txBox="1"/>
          <p:nvPr/>
        </p:nvSpPr>
        <p:spPr>
          <a:xfrm>
            <a:off x="4705350" y="5930384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D4D4D"/>
                </a:solidFill>
              </a:rPr>
              <a:t>MRV administration method</a:t>
            </a:r>
            <a:endParaRPr lang="en-GB" dirty="0">
              <a:solidFill>
                <a:srgbClr val="4D4D4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AF988-5DB4-5F9D-196E-88A019DCF852}"/>
              </a:ext>
            </a:extLst>
          </p:cNvPr>
          <p:cNvSpPr txBox="1"/>
          <p:nvPr/>
        </p:nvSpPr>
        <p:spPr>
          <a:xfrm rot="16200000">
            <a:off x="1198212" y="3961680"/>
            <a:ext cx="23278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4D4D4D"/>
                </a:solidFill>
              </a:rPr>
              <a:t>Seroprotection (% [95% CI])*</a:t>
            </a:r>
            <a:endParaRPr lang="en-GB" sz="1300" dirty="0">
              <a:solidFill>
                <a:srgbClr val="4D4D4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A2BDF6-1E3B-F758-6074-F8A8356479A9}"/>
              </a:ext>
            </a:extLst>
          </p:cNvPr>
          <p:cNvSpPr/>
          <p:nvPr/>
        </p:nvSpPr>
        <p:spPr>
          <a:xfrm>
            <a:off x="5393267" y="4690533"/>
            <a:ext cx="609600" cy="381000"/>
          </a:xfrm>
          <a:prstGeom prst="rect">
            <a:avLst/>
          </a:prstGeom>
          <a:solidFill>
            <a:srgbClr val="A9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CFBA9E-34CC-BA50-69E9-42A4666AB749}"/>
              </a:ext>
            </a:extLst>
          </p:cNvPr>
          <p:cNvSpPr/>
          <p:nvPr/>
        </p:nvSpPr>
        <p:spPr>
          <a:xfrm>
            <a:off x="7535342" y="4758265"/>
            <a:ext cx="609600" cy="381000"/>
          </a:xfrm>
          <a:prstGeom prst="rect">
            <a:avLst/>
          </a:prstGeom>
          <a:solidFill>
            <a:srgbClr val="A9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58FD4D-74F6-2696-4EEF-9730CBB53873}"/>
              </a:ext>
            </a:extLst>
          </p:cNvPr>
          <p:cNvSpPr/>
          <p:nvPr/>
        </p:nvSpPr>
        <p:spPr>
          <a:xfrm>
            <a:off x="8539070" y="4720165"/>
            <a:ext cx="609600" cy="381000"/>
          </a:xfrm>
          <a:prstGeom prst="rect">
            <a:avLst/>
          </a:prstGeom>
          <a:solidFill>
            <a:srgbClr val="008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FCA83E-2973-2A92-33A3-21A5A581CA8B}"/>
              </a:ext>
            </a:extLst>
          </p:cNvPr>
          <p:cNvSpPr/>
          <p:nvPr/>
        </p:nvSpPr>
        <p:spPr>
          <a:xfrm>
            <a:off x="6336244" y="4737097"/>
            <a:ext cx="609600" cy="381000"/>
          </a:xfrm>
          <a:prstGeom prst="rect">
            <a:avLst/>
          </a:prstGeom>
          <a:solidFill>
            <a:srgbClr val="008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DEE52B-8F0A-C8CF-86D4-4CF399432FC6}"/>
              </a:ext>
            </a:extLst>
          </p:cNvPr>
          <p:cNvSpPr/>
          <p:nvPr/>
        </p:nvSpPr>
        <p:spPr>
          <a:xfrm>
            <a:off x="3267681" y="2212146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Baseline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993EC3-5BC5-B728-E445-53798E3DDE59}"/>
              </a:ext>
            </a:extLst>
          </p:cNvPr>
          <p:cNvSpPr/>
          <p:nvPr/>
        </p:nvSpPr>
        <p:spPr>
          <a:xfrm>
            <a:off x="5491947" y="2212146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42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4142EF-257B-951F-EBBA-E17213BCB630}"/>
              </a:ext>
            </a:extLst>
          </p:cNvPr>
          <p:cNvSpPr/>
          <p:nvPr/>
        </p:nvSpPr>
        <p:spPr>
          <a:xfrm>
            <a:off x="7712480" y="2208352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180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88840-E5AC-7CA6-156D-FD3B4C3ABDA4}"/>
              </a:ext>
            </a:extLst>
          </p:cNvPr>
          <p:cNvSpPr txBox="1"/>
          <p:nvPr/>
        </p:nvSpPr>
        <p:spPr>
          <a:xfrm>
            <a:off x="5203182" y="3356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93.2%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9BD84-9432-6876-3B86-6CB4C2B72650}"/>
              </a:ext>
            </a:extLst>
          </p:cNvPr>
          <p:cNvSpPr txBox="1"/>
          <p:nvPr/>
        </p:nvSpPr>
        <p:spPr>
          <a:xfrm>
            <a:off x="6171812" y="34604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89.8%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9A1F3C-DA17-BF77-031C-0674C40CE2D2}"/>
              </a:ext>
            </a:extLst>
          </p:cNvPr>
          <p:cNvSpPr txBox="1"/>
          <p:nvPr/>
        </p:nvSpPr>
        <p:spPr>
          <a:xfrm>
            <a:off x="7414307" y="34240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91.2%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E850E-934A-DC75-1E39-C27380FEFDD1}"/>
              </a:ext>
            </a:extLst>
          </p:cNvPr>
          <p:cNvSpPr txBox="1"/>
          <p:nvPr/>
        </p:nvSpPr>
        <p:spPr>
          <a:xfrm>
            <a:off x="8394969" y="335928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93.2%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E9B29F-D4ED-AE12-0ADB-398215111E13}"/>
              </a:ext>
            </a:extLst>
          </p:cNvPr>
          <p:cNvGrpSpPr/>
          <p:nvPr/>
        </p:nvGrpSpPr>
        <p:grpSpPr>
          <a:xfrm>
            <a:off x="5161173" y="2790073"/>
            <a:ext cx="1970404" cy="2690038"/>
            <a:chOff x="5161173" y="2790073"/>
            <a:chExt cx="1970404" cy="2690038"/>
          </a:xfrm>
        </p:grpSpPr>
        <p:pic>
          <p:nvPicPr>
            <p:cNvPr id="18" name="Graphic 15">
              <a:extLst>
                <a:ext uri="{FF2B5EF4-FFF2-40B4-BE49-F238E27FC236}">
                  <a16:creationId xmlns:a16="http://schemas.microsoft.com/office/drawing/2014/main" id="{2A9558E8-1F83-F30F-A275-2E29EC464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444" t="50773" r="64558" b="18829"/>
            <a:stretch/>
          </p:blipFill>
          <p:spPr>
            <a:xfrm>
              <a:off x="5166064" y="2790073"/>
              <a:ext cx="1965513" cy="2010839"/>
            </a:xfrm>
            <a:prstGeom prst="rect">
              <a:avLst/>
            </a:prstGeom>
          </p:spPr>
        </p:pic>
        <p:pic>
          <p:nvPicPr>
            <p:cNvPr id="19" name="Graphic 15">
              <a:extLst>
                <a:ext uri="{FF2B5EF4-FFF2-40B4-BE49-F238E27FC236}">
                  <a16:creationId xmlns:a16="http://schemas.microsoft.com/office/drawing/2014/main" id="{61E6603F-1B3C-4773-974A-BFA9B61B7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444" t="64443" r="64558" b="20168"/>
            <a:stretch/>
          </p:blipFill>
          <p:spPr>
            <a:xfrm>
              <a:off x="5161173" y="4462118"/>
              <a:ext cx="1965513" cy="101799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927071-3DC0-E220-DB39-121CB4A10EFA}"/>
              </a:ext>
            </a:extLst>
          </p:cNvPr>
          <p:cNvGrpSpPr/>
          <p:nvPr/>
        </p:nvGrpSpPr>
        <p:grpSpPr>
          <a:xfrm>
            <a:off x="7367311" y="2785993"/>
            <a:ext cx="1970404" cy="2690038"/>
            <a:chOff x="5161173" y="2790073"/>
            <a:chExt cx="1970404" cy="2690038"/>
          </a:xfrm>
        </p:grpSpPr>
        <p:pic>
          <p:nvPicPr>
            <p:cNvPr id="22" name="Graphic 15">
              <a:extLst>
                <a:ext uri="{FF2B5EF4-FFF2-40B4-BE49-F238E27FC236}">
                  <a16:creationId xmlns:a16="http://schemas.microsoft.com/office/drawing/2014/main" id="{01780A05-D898-DB65-E933-DE2F69475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444" t="50773" r="64558" b="18829"/>
            <a:stretch/>
          </p:blipFill>
          <p:spPr>
            <a:xfrm>
              <a:off x="5166064" y="2790073"/>
              <a:ext cx="1965513" cy="2010839"/>
            </a:xfrm>
            <a:prstGeom prst="rect">
              <a:avLst/>
            </a:prstGeom>
          </p:spPr>
        </p:pic>
        <p:pic>
          <p:nvPicPr>
            <p:cNvPr id="23" name="Graphic 15">
              <a:extLst>
                <a:ext uri="{FF2B5EF4-FFF2-40B4-BE49-F238E27FC236}">
                  <a16:creationId xmlns:a16="http://schemas.microsoft.com/office/drawing/2014/main" id="{5400B446-4DF0-268C-156E-86DB61A4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444" t="64443" r="64558" b="20168"/>
            <a:stretch/>
          </p:blipFill>
          <p:spPr>
            <a:xfrm>
              <a:off x="5161173" y="4462118"/>
              <a:ext cx="1965513" cy="1017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6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516F-27C0-D630-209A-34D063E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Infant rubella protection (%)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20226-99F0-6942-6D7B-0CE785BB3C59}"/>
              </a:ext>
            </a:extLst>
          </p:cNvPr>
          <p:cNvSpPr txBox="1"/>
          <p:nvPr/>
        </p:nvSpPr>
        <p:spPr>
          <a:xfrm>
            <a:off x="8410575" y="6473809"/>
            <a:ext cx="366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 % with rubella SNA concentration </a:t>
            </a:r>
            <a:r>
              <a:rPr lang="en-US" sz="1200" u="sng" dirty="0">
                <a:solidFill>
                  <a:schemeClr val="bg1">
                    <a:lumMod val="50000"/>
                  </a:schemeClr>
                </a:solidFill>
              </a:rPr>
              <a:t>&gt;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10 IU/mL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DC7586-01D2-892E-892A-2797DA2A4A8A}"/>
              </a:ext>
            </a:extLst>
          </p:cNvPr>
          <p:cNvGrpSpPr/>
          <p:nvPr/>
        </p:nvGrpSpPr>
        <p:grpSpPr>
          <a:xfrm>
            <a:off x="2215958" y="2663581"/>
            <a:ext cx="7213792" cy="3636135"/>
            <a:chOff x="2215958" y="2663581"/>
            <a:chExt cx="7213792" cy="3636135"/>
          </a:xfrm>
        </p:grpSpPr>
        <p:pic>
          <p:nvPicPr>
            <p:cNvPr id="3" name="Graphic 16">
              <a:extLst>
                <a:ext uri="{FF2B5EF4-FFF2-40B4-BE49-F238E27FC236}">
                  <a16:creationId xmlns:a16="http://schemas.microsoft.com/office/drawing/2014/main" id="{72ECD792-694A-898C-1ED0-4EE52EB02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174" t="48823" r="4750" b="4297"/>
            <a:stretch/>
          </p:blipFill>
          <p:spPr>
            <a:xfrm>
              <a:off x="2544417" y="2663581"/>
              <a:ext cx="6885333" cy="31011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174561-B679-6F4F-2F4B-DC6B786B7AC2}"/>
                </a:ext>
              </a:extLst>
            </p:cNvPr>
            <p:cNvSpPr txBox="1"/>
            <p:nvPr/>
          </p:nvSpPr>
          <p:spPr>
            <a:xfrm>
              <a:off x="4705350" y="5930384"/>
              <a:ext cx="3027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D4D4D"/>
                  </a:solidFill>
                </a:rPr>
                <a:t>MRV administration method</a:t>
              </a:r>
              <a:endParaRPr lang="en-GB" dirty="0">
                <a:solidFill>
                  <a:srgbClr val="4D4D4D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C2264E-09EA-99A9-B3F8-CB66BCCA96F6}"/>
                </a:ext>
              </a:extLst>
            </p:cNvPr>
            <p:cNvSpPr txBox="1"/>
            <p:nvPr/>
          </p:nvSpPr>
          <p:spPr>
            <a:xfrm rot="16200000">
              <a:off x="1198211" y="3961679"/>
              <a:ext cx="23278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4D4D4D"/>
                  </a:solidFill>
                </a:rPr>
                <a:t>Seroprotection (% [95% CI])*</a:t>
              </a:r>
              <a:endParaRPr lang="en-GB" sz="1300" dirty="0">
                <a:solidFill>
                  <a:srgbClr val="4D4D4D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93DD00-16B3-ADA1-E90B-0C1FD0AFAE9E}"/>
                </a:ext>
              </a:extLst>
            </p:cNvPr>
            <p:cNvSpPr/>
            <p:nvPr/>
          </p:nvSpPr>
          <p:spPr>
            <a:xfrm>
              <a:off x="5393267" y="4690533"/>
              <a:ext cx="609600" cy="381000"/>
            </a:xfrm>
            <a:prstGeom prst="rect">
              <a:avLst/>
            </a:prstGeom>
            <a:solidFill>
              <a:srgbClr val="A9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DFC8C3-CFF6-C1F6-29C1-DA4FD3FFBA2D}"/>
                </a:ext>
              </a:extLst>
            </p:cNvPr>
            <p:cNvSpPr/>
            <p:nvPr/>
          </p:nvSpPr>
          <p:spPr>
            <a:xfrm>
              <a:off x="7535342" y="4758265"/>
              <a:ext cx="609600" cy="381000"/>
            </a:xfrm>
            <a:prstGeom prst="rect">
              <a:avLst/>
            </a:prstGeom>
            <a:solidFill>
              <a:srgbClr val="A9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B22320-81DD-01F6-EE00-A1B6BC912549}"/>
                </a:ext>
              </a:extLst>
            </p:cNvPr>
            <p:cNvSpPr/>
            <p:nvPr/>
          </p:nvSpPr>
          <p:spPr>
            <a:xfrm>
              <a:off x="8539070" y="4720165"/>
              <a:ext cx="609600" cy="381000"/>
            </a:xfrm>
            <a:prstGeom prst="rect">
              <a:avLst/>
            </a:prstGeom>
            <a:solidFill>
              <a:srgbClr val="008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ECF517-6FBD-B77A-39C3-D635CAD4D216}"/>
                </a:ext>
              </a:extLst>
            </p:cNvPr>
            <p:cNvSpPr/>
            <p:nvPr/>
          </p:nvSpPr>
          <p:spPr>
            <a:xfrm>
              <a:off x="6336244" y="4737097"/>
              <a:ext cx="609600" cy="381000"/>
            </a:xfrm>
            <a:prstGeom prst="rect">
              <a:avLst/>
            </a:prstGeom>
            <a:solidFill>
              <a:srgbClr val="008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E3295E-0EC6-C458-5FF0-2D9AF24C8282}"/>
              </a:ext>
            </a:extLst>
          </p:cNvPr>
          <p:cNvSpPr/>
          <p:nvPr/>
        </p:nvSpPr>
        <p:spPr>
          <a:xfrm>
            <a:off x="3267681" y="2212146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Baseline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948BC5-5454-7755-0303-1E410A6AF047}"/>
              </a:ext>
            </a:extLst>
          </p:cNvPr>
          <p:cNvSpPr/>
          <p:nvPr/>
        </p:nvSpPr>
        <p:spPr>
          <a:xfrm>
            <a:off x="5491947" y="2212146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42</a:t>
            </a:r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E93BE7-EFD0-0129-484B-3F1575766797}"/>
              </a:ext>
            </a:extLst>
          </p:cNvPr>
          <p:cNvSpPr/>
          <p:nvPr/>
        </p:nvSpPr>
        <p:spPr>
          <a:xfrm>
            <a:off x="7712480" y="2208352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180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B219D-C416-4E3C-5E59-D7471BBB55AF}"/>
              </a:ext>
            </a:extLst>
          </p:cNvPr>
          <p:cNvSpPr txBox="1"/>
          <p:nvPr/>
        </p:nvSpPr>
        <p:spPr>
          <a:xfrm>
            <a:off x="5203182" y="315477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100%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08B03-8BD7-63B3-2F35-180C00D7E7AC}"/>
              </a:ext>
            </a:extLst>
          </p:cNvPr>
          <p:cNvSpPr txBox="1"/>
          <p:nvPr/>
        </p:nvSpPr>
        <p:spPr>
          <a:xfrm>
            <a:off x="6171812" y="31627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100%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D2EC1E-A1B8-91BE-26B6-25EBC38C3167}"/>
              </a:ext>
            </a:extLst>
          </p:cNvPr>
          <p:cNvSpPr txBox="1"/>
          <p:nvPr/>
        </p:nvSpPr>
        <p:spPr>
          <a:xfrm>
            <a:off x="7414307" y="31476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100%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78F0B6-7191-B2C1-21A6-7A00D63A60D6}"/>
              </a:ext>
            </a:extLst>
          </p:cNvPr>
          <p:cNvSpPr txBox="1"/>
          <p:nvPr/>
        </p:nvSpPr>
        <p:spPr>
          <a:xfrm>
            <a:off x="8373703" y="31466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100%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9EDE7A-1FC7-DC1F-C239-B829C82E624F}"/>
              </a:ext>
            </a:extLst>
          </p:cNvPr>
          <p:cNvGrpSpPr/>
          <p:nvPr/>
        </p:nvGrpSpPr>
        <p:grpSpPr>
          <a:xfrm>
            <a:off x="5161173" y="2790073"/>
            <a:ext cx="1970404" cy="2690038"/>
            <a:chOff x="5161173" y="2790073"/>
            <a:chExt cx="1970404" cy="2690038"/>
          </a:xfrm>
        </p:grpSpPr>
        <p:pic>
          <p:nvPicPr>
            <p:cNvPr id="20" name="Graphic 15">
              <a:extLst>
                <a:ext uri="{FF2B5EF4-FFF2-40B4-BE49-F238E27FC236}">
                  <a16:creationId xmlns:a16="http://schemas.microsoft.com/office/drawing/2014/main" id="{12903D1F-2D39-5026-8A73-E010FD162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444" t="50773" r="64558" b="18829"/>
            <a:stretch/>
          </p:blipFill>
          <p:spPr>
            <a:xfrm>
              <a:off x="5166064" y="2790073"/>
              <a:ext cx="1965513" cy="2010839"/>
            </a:xfrm>
            <a:prstGeom prst="rect">
              <a:avLst/>
            </a:prstGeom>
          </p:spPr>
        </p:pic>
        <p:pic>
          <p:nvPicPr>
            <p:cNvPr id="21" name="Graphic 15">
              <a:extLst>
                <a:ext uri="{FF2B5EF4-FFF2-40B4-BE49-F238E27FC236}">
                  <a16:creationId xmlns:a16="http://schemas.microsoft.com/office/drawing/2014/main" id="{66FB80BB-F78E-D919-268C-1033B6257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444" t="64443" r="64558" b="20168"/>
            <a:stretch/>
          </p:blipFill>
          <p:spPr>
            <a:xfrm>
              <a:off x="5161173" y="4462118"/>
              <a:ext cx="1965513" cy="101799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709D77-27C7-3AC2-3403-668077E7DD1C}"/>
              </a:ext>
            </a:extLst>
          </p:cNvPr>
          <p:cNvGrpSpPr/>
          <p:nvPr/>
        </p:nvGrpSpPr>
        <p:grpSpPr>
          <a:xfrm>
            <a:off x="7367311" y="2785993"/>
            <a:ext cx="1970404" cy="2690038"/>
            <a:chOff x="5161173" y="2790073"/>
            <a:chExt cx="1970404" cy="2690038"/>
          </a:xfrm>
        </p:grpSpPr>
        <p:pic>
          <p:nvPicPr>
            <p:cNvPr id="23" name="Graphic 15">
              <a:extLst>
                <a:ext uri="{FF2B5EF4-FFF2-40B4-BE49-F238E27FC236}">
                  <a16:creationId xmlns:a16="http://schemas.microsoft.com/office/drawing/2014/main" id="{7A965540-4B45-EB25-8CC9-2BB7463E7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444" t="50773" r="64558" b="18829"/>
            <a:stretch/>
          </p:blipFill>
          <p:spPr>
            <a:xfrm>
              <a:off x="5166064" y="2790073"/>
              <a:ext cx="1965513" cy="2010839"/>
            </a:xfrm>
            <a:prstGeom prst="rect">
              <a:avLst/>
            </a:prstGeom>
          </p:spPr>
        </p:pic>
        <p:pic>
          <p:nvPicPr>
            <p:cNvPr id="24" name="Graphic 15">
              <a:extLst>
                <a:ext uri="{FF2B5EF4-FFF2-40B4-BE49-F238E27FC236}">
                  <a16:creationId xmlns:a16="http://schemas.microsoft.com/office/drawing/2014/main" id="{AE4CF290-FBB2-92C1-6A0B-F9C008F26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444" t="64443" r="64558" b="20168"/>
            <a:stretch/>
          </p:blipFill>
          <p:spPr>
            <a:xfrm>
              <a:off x="5161173" y="4462118"/>
              <a:ext cx="1965513" cy="1017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516F-27C0-D630-209A-34D063E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Infant measles antibody levels (GMC)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5AD130-9D42-1627-FA10-4A605820BCC5}"/>
              </a:ext>
            </a:extLst>
          </p:cNvPr>
          <p:cNvSpPr/>
          <p:nvPr/>
        </p:nvSpPr>
        <p:spPr>
          <a:xfrm>
            <a:off x="3204068" y="1782778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Baseline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0443CB-19B7-B045-783E-FF5E07B859FB}"/>
              </a:ext>
            </a:extLst>
          </p:cNvPr>
          <p:cNvSpPr/>
          <p:nvPr/>
        </p:nvSpPr>
        <p:spPr>
          <a:xfrm>
            <a:off x="5285215" y="1782778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42</a:t>
            </a: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53DB8-1A09-C51B-DAA0-A1A7AD9E22E2}"/>
              </a:ext>
            </a:extLst>
          </p:cNvPr>
          <p:cNvSpPr/>
          <p:nvPr/>
        </p:nvSpPr>
        <p:spPr>
          <a:xfrm>
            <a:off x="7378525" y="1778984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180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43D45-817D-2095-BEA3-CBDEC5015460}"/>
              </a:ext>
            </a:extLst>
          </p:cNvPr>
          <p:cNvSpPr txBox="1"/>
          <p:nvPr/>
        </p:nvSpPr>
        <p:spPr>
          <a:xfrm>
            <a:off x="4435007" y="5930384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D4D4D"/>
                </a:solidFill>
              </a:rPr>
              <a:t>MRV administration method</a:t>
            </a:r>
            <a:endParaRPr lang="en-GB" dirty="0">
              <a:solidFill>
                <a:srgbClr val="4D4D4D"/>
              </a:solidFill>
            </a:endParaRPr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89DBA3DD-A2CF-DFF6-99E3-F189133D9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3" t="14147" b="6266"/>
          <a:stretch/>
        </p:blipFill>
        <p:spPr bwMode="auto">
          <a:xfrm>
            <a:off x="2459735" y="2317260"/>
            <a:ext cx="6647777" cy="3438144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090529-DDE7-B6F2-6CF6-58A0106FC671}"/>
              </a:ext>
            </a:extLst>
          </p:cNvPr>
          <p:cNvSpPr txBox="1"/>
          <p:nvPr/>
        </p:nvSpPr>
        <p:spPr>
          <a:xfrm rot="16200000">
            <a:off x="925710" y="3651340"/>
            <a:ext cx="24705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4D4D4D"/>
                </a:solidFill>
              </a:rPr>
              <a:t>Geometric mean concentration</a:t>
            </a:r>
          </a:p>
          <a:p>
            <a:pPr algn="ctr"/>
            <a:r>
              <a:rPr lang="en-US" sz="1300" dirty="0">
                <a:solidFill>
                  <a:srgbClr val="4D4D4D"/>
                </a:solidFill>
              </a:rPr>
              <a:t> ([95% CI]) mIU/mL</a:t>
            </a:r>
            <a:endParaRPr lang="en-GB" sz="1300" dirty="0">
              <a:solidFill>
                <a:srgbClr val="4D4D4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84026-3B7F-95F7-A90B-65346B0A3FD1}"/>
              </a:ext>
            </a:extLst>
          </p:cNvPr>
          <p:cNvSpPr txBox="1"/>
          <p:nvPr/>
        </p:nvSpPr>
        <p:spPr>
          <a:xfrm>
            <a:off x="9022881" y="4593801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Protective level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29171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516F-27C0-D630-209A-34D063E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Infant rubella antibody levels (GMC)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5AD130-9D42-1627-FA10-4A605820BCC5}"/>
              </a:ext>
            </a:extLst>
          </p:cNvPr>
          <p:cNvSpPr/>
          <p:nvPr/>
        </p:nvSpPr>
        <p:spPr>
          <a:xfrm>
            <a:off x="3204068" y="1782778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Baseline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0443CB-19B7-B045-783E-FF5E07B859FB}"/>
              </a:ext>
            </a:extLst>
          </p:cNvPr>
          <p:cNvSpPr/>
          <p:nvPr/>
        </p:nvSpPr>
        <p:spPr>
          <a:xfrm>
            <a:off x="5285215" y="1782778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42</a:t>
            </a: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53DB8-1A09-C51B-DAA0-A1A7AD9E22E2}"/>
              </a:ext>
            </a:extLst>
          </p:cNvPr>
          <p:cNvSpPr/>
          <p:nvPr/>
        </p:nvSpPr>
        <p:spPr>
          <a:xfrm>
            <a:off x="7378525" y="1778984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 180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43D45-817D-2095-BEA3-CBDEC5015460}"/>
              </a:ext>
            </a:extLst>
          </p:cNvPr>
          <p:cNvSpPr txBox="1"/>
          <p:nvPr/>
        </p:nvSpPr>
        <p:spPr>
          <a:xfrm>
            <a:off x="4435007" y="5930384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D4D4D"/>
                </a:solidFill>
              </a:rPr>
              <a:t>MRV administration method</a:t>
            </a:r>
            <a:endParaRPr lang="en-GB" dirty="0">
              <a:solidFill>
                <a:srgbClr val="4D4D4D"/>
              </a:solidFill>
            </a:endParaRP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CD598BA-DD2D-FDD6-BDBA-D426D709ED4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615" t="14361" b="6475"/>
          <a:stretch/>
        </p:blipFill>
        <p:spPr bwMode="auto">
          <a:xfrm>
            <a:off x="2514600" y="2326403"/>
            <a:ext cx="6588000" cy="341985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F354E8-EF19-5D4E-ADAC-3A6C1DE77C67}"/>
              </a:ext>
            </a:extLst>
          </p:cNvPr>
          <p:cNvSpPr txBox="1"/>
          <p:nvPr/>
        </p:nvSpPr>
        <p:spPr>
          <a:xfrm rot="16200000">
            <a:off x="925711" y="3651340"/>
            <a:ext cx="24705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4D4D4D"/>
                </a:solidFill>
              </a:rPr>
              <a:t>Geometric mean concentration</a:t>
            </a:r>
          </a:p>
          <a:p>
            <a:pPr algn="ctr"/>
            <a:r>
              <a:rPr lang="en-US" sz="1300" dirty="0">
                <a:solidFill>
                  <a:srgbClr val="4D4D4D"/>
                </a:solidFill>
              </a:rPr>
              <a:t> ([95% CI]) IU/mL</a:t>
            </a:r>
            <a:endParaRPr lang="en-GB" sz="1300" dirty="0">
              <a:solidFill>
                <a:srgbClr val="4D4D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7C68A-4AF6-945C-7610-339419DD35D6}"/>
              </a:ext>
            </a:extLst>
          </p:cNvPr>
          <p:cNvSpPr txBox="1"/>
          <p:nvPr/>
        </p:nvSpPr>
        <p:spPr>
          <a:xfrm>
            <a:off x="9022881" y="5040375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Protective level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321118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516F-27C0-D630-209A-34D063E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Infant reverse cumulative distributions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749071-02AA-9527-42AB-3C418C98AD54}"/>
              </a:ext>
            </a:extLst>
          </p:cNvPr>
          <p:cNvSpPr/>
          <p:nvPr/>
        </p:nvSpPr>
        <p:spPr>
          <a:xfrm>
            <a:off x="3121629" y="1795433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Measles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7473BE-2EE6-4C52-5CB8-7B6FDD80F1CD}"/>
              </a:ext>
            </a:extLst>
          </p:cNvPr>
          <p:cNvSpPr/>
          <p:nvPr/>
        </p:nvSpPr>
        <p:spPr>
          <a:xfrm>
            <a:off x="7024452" y="1795433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Rubella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1428C2-E26F-D1A0-8723-D5EADDAB50E9}"/>
              </a:ext>
            </a:extLst>
          </p:cNvPr>
          <p:cNvCxnSpPr/>
          <p:nvPr/>
        </p:nvCxnSpPr>
        <p:spPr>
          <a:xfrm>
            <a:off x="10021422" y="3088050"/>
            <a:ext cx="360000" cy="0"/>
          </a:xfrm>
          <a:prstGeom prst="line">
            <a:avLst/>
          </a:prstGeom>
          <a:ln w="57150">
            <a:solidFill>
              <a:srgbClr val="A91B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EFBC1B-DC0C-044A-8ADE-C28C8077EE0C}"/>
              </a:ext>
            </a:extLst>
          </p:cNvPr>
          <p:cNvCxnSpPr/>
          <p:nvPr/>
        </p:nvCxnSpPr>
        <p:spPr>
          <a:xfrm>
            <a:off x="10027518" y="3633642"/>
            <a:ext cx="360000" cy="0"/>
          </a:xfrm>
          <a:prstGeom prst="line">
            <a:avLst/>
          </a:prstGeom>
          <a:ln w="57150">
            <a:solidFill>
              <a:srgbClr val="008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1A4428-F7AD-52DC-F4D4-F02AC97ABE73}"/>
              </a:ext>
            </a:extLst>
          </p:cNvPr>
          <p:cNvSpPr txBox="1"/>
          <p:nvPr/>
        </p:nvSpPr>
        <p:spPr>
          <a:xfrm>
            <a:off x="9773174" y="2485809"/>
            <a:ext cx="208512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MRV administration</a:t>
            </a:r>
            <a:endParaRPr lang="en-GB" sz="1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77263-9711-D768-5300-072619BB271A}"/>
              </a:ext>
            </a:extLst>
          </p:cNvPr>
          <p:cNvSpPr txBox="1"/>
          <p:nvPr/>
        </p:nvSpPr>
        <p:spPr>
          <a:xfrm>
            <a:off x="10446781" y="2891717"/>
            <a:ext cx="1069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MNP</a:t>
            </a:r>
          </a:p>
          <a:p>
            <a:endParaRPr lang="en-US" dirty="0"/>
          </a:p>
          <a:p>
            <a:r>
              <a:rPr lang="en-US" dirty="0"/>
              <a:t>SC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Baseline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Day 42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5E597-6AAF-8535-80C5-5474E1CCF310}"/>
              </a:ext>
            </a:extLst>
          </p:cNvPr>
          <p:cNvSpPr txBox="1"/>
          <p:nvPr/>
        </p:nvSpPr>
        <p:spPr>
          <a:xfrm>
            <a:off x="4170990" y="5692435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4D4D4D"/>
                </a:solidFill>
              </a:rPr>
              <a:t>Log</a:t>
            </a:r>
            <a:r>
              <a:rPr lang="en-US" sz="1600" baseline="-25000" dirty="0">
                <a:solidFill>
                  <a:srgbClr val="4D4D4D"/>
                </a:solidFill>
              </a:rPr>
              <a:t>2</a:t>
            </a:r>
            <a:r>
              <a:rPr lang="en-US" sz="1600" dirty="0">
                <a:solidFill>
                  <a:srgbClr val="4D4D4D"/>
                </a:solidFill>
              </a:rPr>
              <a:t> antibody concentration </a:t>
            </a:r>
          </a:p>
          <a:p>
            <a:pPr algn="ctr"/>
            <a:r>
              <a:rPr lang="en-US" sz="1200" dirty="0">
                <a:solidFill>
                  <a:srgbClr val="4D4D4D"/>
                </a:solidFill>
              </a:rPr>
              <a:t>(mIU/mL [measles])</a:t>
            </a:r>
          </a:p>
          <a:p>
            <a:pPr algn="ctr"/>
            <a:r>
              <a:rPr lang="en-US" sz="1200" dirty="0">
                <a:solidFill>
                  <a:srgbClr val="4D4D4D"/>
                </a:solidFill>
              </a:rPr>
              <a:t>IU/mL [rubella])</a:t>
            </a:r>
            <a:endParaRPr lang="en-GB" sz="1200" dirty="0">
              <a:solidFill>
                <a:srgbClr val="4D4D4D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31880E-676D-B49D-CC7F-A5791413C306}"/>
              </a:ext>
            </a:extLst>
          </p:cNvPr>
          <p:cNvSpPr txBox="1"/>
          <p:nvPr/>
        </p:nvSpPr>
        <p:spPr>
          <a:xfrm rot="16200000">
            <a:off x="419812" y="3449163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4D4D4D"/>
                </a:solidFill>
              </a:rPr>
              <a:t>% of participants </a:t>
            </a:r>
          </a:p>
          <a:p>
            <a:pPr algn="ctr"/>
            <a:r>
              <a:rPr lang="en-US" sz="1400" u="sng" dirty="0">
                <a:solidFill>
                  <a:srgbClr val="4D4D4D"/>
                </a:solidFill>
              </a:rPr>
              <a:t>&gt;</a:t>
            </a:r>
            <a:r>
              <a:rPr lang="en-US" sz="1400" dirty="0">
                <a:solidFill>
                  <a:srgbClr val="4D4D4D"/>
                </a:solidFill>
              </a:rPr>
              <a:t> concentration</a:t>
            </a:r>
            <a:endParaRPr lang="en-GB" sz="1400" dirty="0">
              <a:solidFill>
                <a:srgbClr val="4D4D4D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EBCD08-9260-26F1-A41B-A53C6AAE9DEF}"/>
              </a:ext>
            </a:extLst>
          </p:cNvPr>
          <p:cNvCxnSpPr/>
          <p:nvPr/>
        </p:nvCxnSpPr>
        <p:spPr>
          <a:xfrm>
            <a:off x="10023090" y="4992542"/>
            <a:ext cx="3600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3C46A6-A0DA-BD92-AB23-D17C8FD61692}"/>
              </a:ext>
            </a:extLst>
          </p:cNvPr>
          <p:cNvCxnSpPr/>
          <p:nvPr/>
        </p:nvCxnSpPr>
        <p:spPr>
          <a:xfrm>
            <a:off x="10023090" y="4459142"/>
            <a:ext cx="3600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">
            <a:extLst>
              <a:ext uri="{FF2B5EF4-FFF2-40B4-BE49-F238E27FC236}">
                <a16:creationId xmlns:a16="http://schemas.microsoft.com/office/drawing/2014/main" id="{58F9C1BF-0CB5-6BC1-A3C7-0EE26770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2" t="9941" r="27215" b="10442"/>
          <a:stretch/>
        </p:blipFill>
        <p:spPr bwMode="auto">
          <a:xfrm>
            <a:off x="1657222" y="2354571"/>
            <a:ext cx="4070680" cy="3181492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21" name="Picture">
            <a:extLst>
              <a:ext uri="{FF2B5EF4-FFF2-40B4-BE49-F238E27FC236}">
                <a16:creationId xmlns:a16="http://schemas.microsoft.com/office/drawing/2014/main" id="{F97521ED-1734-FD5F-4936-D9D4179B9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6" t="9941" r="26450" b="10442"/>
          <a:stretch/>
        </p:blipFill>
        <p:spPr bwMode="auto">
          <a:xfrm>
            <a:off x="5859113" y="2354570"/>
            <a:ext cx="3832782" cy="3181492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891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0F533D-CF0E-78C3-0846-CE15A6F579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Toddler results</a:t>
            </a:r>
            <a:endParaRPr lang="en-GB" sz="4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6845C2E-9617-35E4-1C48-ABB357DE2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30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0A5B-37E1-0283-8A84-BC75E069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Toddler safety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2118B-BA42-EBFD-38EE-15CF25BC6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dirty="0"/>
              <a:t>Safety and tolerability comparable to the infants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 descr="A close-up of a child&#10;&#10;Description automatically generated">
            <a:extLst>
              <a:ext uri="{FF2B5EF4-FFF2-40B4-BE49-F238E27FC236}">
                <a16:creationId xmlns:a16="http://schemas.microsoft.com/office/drawing/2014/main" id="{776AC49E-F31C-7028-4B3D-8189BB46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2651472"/>
            <a:ext cx="5941222" cy="33429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9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0A5B-37E1-0283-8A84-BC75E069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Toddler antibody levels (GMC)</a:t>
            </a:r>
            <a:endParaRPr lang="en-GB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E47D98FA-5E14-8D40-25EB-01849B11B30E}"/>
              </a:ext>
            </a:extLst>
          </p:cNvPr>
          <p:cNvPicPr/>
          <p:nvPr/>
        </p:nvPicPr>
        <p:blipFill rotWithShape="1">
          <a:blip r:embed="rId2"/>
          <a:srcRect l="3781" t="6975" b="6445"/>
          <a:stretch/>
        </p:blipFill>
        <p:spPr bwMode="auto">
          <a:xfrm>
            <a:off x="938254" y="2616973"/>
            <a:ext cx="5132346" cy="2886324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5" name="Picture">
            <a:extLst>
              <a:ext uri="{FF2B5EF4-FFF2-40B4-BE49-F238E27FC236}">
                <a16:creationId xmlns:a16="http://schemas.microsoft.com/office/drawing/2014/main" id="{DEEC5EC3-28C0-DCD0-366B-8633920949EE}"/>
              </a:ext>
            </a:extLst>
          </p:cNvPr>
          <p:cNvPicPr/>
          <p:nvPr/>
        </p:nvPicPr>
        <p:blipFill rotWithShape="1">
          <a:blip r:embed="rId3"/>
          <a:srcRect l="3781" t="6975" b="6445"/>
          <a:stretch/>
        </p:blipFill>
        <p:spPr bwMode="auto">
          <a:xfrm>
            <a:off x="6577052" y="2616973"/>
            <a:ext cx="5132347" cy="2886324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04F375-9349-4435-9580-03C1941C2C5C}"/>
              </a:ext>
            </a:extLst>
          </p:cNvPr>
          <p:cNvSpPr/>
          <p:nvPr/>
        </p:nvSpPr>
        <p:spPr>
          <a:xfrm>
            <a:off x="2978506" y="2067967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Measles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2E5FED-0366-F011-1A50-1760A7A8FDAD}"/>
              </a:ext>
            </a:extLst>
          </p:cNvPr>
          <p:cNvSpPr/>
          <p:nvPr/>
        </p:nvSpPr>
        <p:spPr>
          <a:xfrm>
            <a:off x="8551101" y="2067967"/>
            <a:ext cx="1325744" cy="369332"/>
          </a:xfrm>
          <a:prstGeom prst="roundRect">
            <a:avLst/>
          </a:prstGeom>
          <a:solidFill>
            <a:srgbClr val="2E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Rubella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13582-936A-C3FE-3422-51459282E03A}"/>
              </a:ext>
            </a:extLst>
          </p:cNvPr>
          <p:cNvSpPr txBox="1"/>
          <p:nvPr/>
        </p:nvSpPr>
        <p:spPr>
          <a:xfrm>
            <a:off x="4861684" y="5792757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D4D4D"/>
                </a:solidFill>
              </a:rPr>
              <a:t>MRV administration method</a:t>
            </a:r>
            <a:endParaRPr lang="en-GB" dirty="0">
              <a:solidFill>
                <a:srgbClr val="4D4D4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3E252-0714-18D8-EDED-37543C1EE3DE}"/>
              </a:ext>
            </a:extLst>
          </p:cNvPr>
          <p:cNvSpPr txBox="1"/>
          <p:nvPr/>
        </p:nvSpPr>
        <p:spPr>
          <a:xfrm rot="16200000">
            <a:off x="-443516" y="3788444"/>
            <a:ext cx="2109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4D4D4D"/>
                </a:solidFill>
              </a:rPr>
              <a:t>Geometric mean concentration</a:t>
            </a:r>
          </a:p>
          <a:p>
            <a:pPr algn="ctr"/>
            <a:r>
              <a:rPr lang="en-US" sz="1100" dirty="0">
                <a:solidFill>
                  <a:srgbClr val="4D4D4D"/>
                </a:solidFill>
              </a:rPr>
              <a:t> ([95% CI]) mIU/mL</a:t>
            </a:r>
            <a:endParaRPr lang="en-GB" sz="1100" dirty="0">
              <a:solidFill>
                <a:srgbClr val="4D4D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4D658-3F7C-A1B3-EE59-1E941F697F5A}"/>
              </a:ext>
            </a:extLst>
          </p:cNvPr>
          <p:cNvSpPr txBox="1"/>
          <p:nvPr/>
        </p:nvSpPr>
        <p:spPr>
          <a:xfrm rot="16200000">
            <a:off x="5278699" y="3809710"/>
            <a:ext cx="2109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4D4D4D"/>
                </a:solidFill>
              </a:rPr>
              <a:t>Geometric mean concentration</a:t>
            </a:r>
          </a:p>
          <a:p>
            <a:pPr algn="ctr"/>
            <a:r>
              <a:rPr lang="en-US" sz="1100" dirty="0">
                <a:solidFill>
                  <a:srgbClr val="4D4D4D"/>
                </a:solidFill>
              </a:rPr>
              <a:t> ([95% CI]) IU/mL</a:t>
            </a:r>
            <a:endParaRPr lang="en-GB" sz="1100" dirty="0">
              <a:solidFill>
                <a:srgbClr val="4D4D4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800C4-EE11-9CCF-A902-ED4FA3C9CF05}"/>
              </a:ext>
            </a:extLst>
          </p:cNvPr>
          <p:cNvSpPr txBox="1"/>
          <p:nvPr/>
        </p:nvSpPr>
        <p:spPr>
          <a:xfrm>
            <a:off x="2217721" y="5807133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D4D4D"/>
                </a:solidFill>
              </a:rPr>
              <a:t>MRV administration method</a:t>
            </a:r>
            <a:endParaRPr lang="en-GB" dirty="0">
              <a:solidFill>
                <a:srgbClr val="4D4D4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E4FA43-CB08-0529-CD63-93DE4B1F76D2}"/>
              </a:ext>
            </a:extLst>
          </p:cNvPr>
          <p:cNvSpPr txBox="1"/>
          <p:nvPr/>
        </p:nvSpPr>
        <p:spPr>
          <a:xfrm>
            <a:off x="6010936" y="4835343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Protective level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558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3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AC06A-B2BD-E089-A771-24CFFAA8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C46F-3D49-73A1-448F-F4C7C3DA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perceptions &amp; acceptability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D30F2-B10C-98EF-F654-68E42E444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Questionnaire completed with parents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Before vaccination (pre-</a:t>
            </a:r>
            <a:r>
              <a:rPr lang="en-US" dirty="0" err="1"/>
              <a:t>vacc</a:t>
            </a:r>
            <a:r>
              <a:rPr lang="en-US" dirty="0"/>
              <a:t>)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Immediately following vaccination (post-</a:t>
            </a:r>
            <a:r>
              <a:rPr lang="en-US" dirty="0" err="1"/>
              <a:t>vacc</a:t>
            </a:r>
            <a:r>
              <a:rPr lang="en-US" dirty="0"/>
              <a:t>)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Day 14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Day 42</a:t>
            </a:r>
          </a:p>
        </p:txBody>
      </p:sp>
    </p:spTree>
    <p:extLst>
      <p:ext uri="{BB962C8B-B14F-4D97-AF65-F5344CB8AC3E}">
        <p14:creationId xmlns:p14="http://schemas.microsoft.com/office/powerpoint/2010/main" val="39527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9A12BA-F705-7597-982F-99B72448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Measles containing vaccine coverage in West Africa</a:t>
            </a:r>
            <a:endParaRPr lang="en-GB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5FD634-AEAF-AD61-DFEC-33A0FD0D853B}"/>
              </a:ext>
            </a:extLst>
          </p:cNvPr>
          <p:cNvGrpSpPr>
            <a:grpSpLocks noChangeAspect="1"/>
          </p:cNvGrpSpPr>
          <p:nvPr/>
        </p:nvGrpSpPr>
        <p:grpSpPr>
          <a:xfrm>
            <a:off x="1066961" y="2278298"/>
            <a:ext cx="4360792" cy="2750608"/>
            <a:chOff x="1381913" y="2263616"/>
            <a:chExt cx="5944716" cy="3749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BC2B13-EB91-6C14-E906-B84909BEA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4" r="2581" b="5324"/>
            <a:stretch/>
          </p:blipFill>
          <p:spPr>
            <a:xfrm>
              <a:off x="1381913" y="2263616"/>
              <a:ext cx="5944716" cy="37496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1824F7-0360-7B6B-494F-073D35201310}"/>
                </a:ext>
              </a:extLst>
            </p:cNvPr>
            <p:cNvSpPr/>
            <p:nvPr/>
          </p:nvSpPr>
          <p:spPr>
            <a:xfrm>
              <a:off x="1560668" y="2263616"/>
              <a:ext cx="171879" cy="232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BF729C-4714-0659-6EC5-EC6763B960CA}"/>
              </a:ext>
            </a:extLst>
          </p:cNvPr>
          <p:cNvSpPr txBox="1"/>
          <p:nvPr/>
        </p:nvSpPr>
        <p:spPr>
          <a:xfrm>
            <a:off x="6786694" y="5987499"/>
            <a:ext cx="494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Wariri O, et al. 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Vaccine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2023; 41(39): 5696-705.</a:t>
            </a:r>
          </a:p>
          <a:p>
            <a:pPr marL="0" marR="0" algn="r"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Wariri O, et al. 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Lancet Global Health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2021; 9(3): e280-e90.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008111-9872-0CA3-E2DF-E34DC26E837B}"/>
              </a:ext>
            </a:extLst>
          </p:cNvPr>
          <p:cNvSpPr/>
          <p:nvPr/>
        </p:nvSpPr>
        <p:spPr>
          <a:xfrm>
            <a:off x="820145" y="2081303"/>
            <a:ext cx="5047255" cy="3144018"/>
          </a:xfrm>
          <a:prstGeom prst="roundRect">
            <a:avLst/>
          </a:prstGeom>
          <a:noFill/>
          <a:ln w="38100">
            <a:solidFill>
              <a:srgbClr val="00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BA3DBD-7801-BD1A-AA47-8F91B180F467}"/>
              </a:ext>
            </a:extLst>
          </p:cNvPr>
          <p:cNvSpPr/>
          <p:nvPr/>
        </p:nvSpPr>
        <p:spPr>
          <a:xfrm>
            <a:off x="6914740" y="2433256"/>
            <a:ext cx="1910657" cy="121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05B056-FF65-0A33-2531-40031A707BD7}"/>
              </a:ext>
            </a:extLst>
          </p:cNvPr>
          <p:cNvSpPr/>
          <p:nvPr/>
        </p:nvSpPr>
        <p:spPr>
          <a:xfrm>
            <a:off x="6475834" y="2105856"/>
            <a:ext cx="5047255" cy="1869795"/>
          </a:xfrm>
          <a:prstGeom prst="roundRect">
            <a:avLst/>
          </a:prstGeom>
          <a:noFill/>
          <a:ln w="38100">
            <a:solidFill>
              <a:srgbClr val="00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9F16-5813-8C87-A8E9-1615B017CFCD}"/>
              </a:ext>
            </a:extLst>
          </p:cNvPr>
          <p:cNvSpPr txBox="1"/>
          <p:nvPr/>
        </p:nvSpPr>
        <p:spPr>
          <a:xfrm>
            <a:off x="7436198" y="2195706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E2C61"/>
                </a:solidFill>
              </a:rPr>
              <a:t>Delayed MCV1 coverage, The Gambia</a:t>
            </a:r>
            <a:endParaRPr lang="en-GB" sz="1400" b="1" dirty="0">
              <a:solidFill>
                <a:srgbClr val="2E2C6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769632-7281-6502-C10C-4D6C69E283A0}"/>
              </a:ext>
            </a:extLst>
          </p:cNvPr>
          <p:cNvCxnSpPr/>
          <p:nvPr/>
        </p:nvCxnSpPr>
        <p:spPr>
          <a:xfrm>
            <a:off x="5077136" y="2539475"/>
            <a:ext cx="0" cy="2050813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B15DD5-05E1-BBDA-786A-0E8DC57FF147}"/>
              </a:ext>
            </a:extLst>
          </p:cNvPr>
          <p:cNvCxnSpPr>
            <a:cxnSpLocks/>
          </p:cNvCxnSpPr>
          <p:nvPr/>
        </p:nvCxnSpPr>
        <p:spPr>
          <a:xfrm>
            <a:off x="5077136" y="2566444"/>
            <a:ext cx="0" cy="2050813"/>
          </a:xfrm>
          <a:prstGeom prst="line">
            <a:avLst/>
          </a:prstGeom>
          <a:ln w="28575">
            <a:solidFill>
              <a:srgbClr val="A91B2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3ABA5-E242-0178-44A4-CC98AC936BBD}"/>
              </a:ext>
            </a:extLst>
          </p:cNvPr>
          <p:cNvSpPr/>
          <p:nvPr/>
        </p:nvSpPr>
        <p:spPr>
          <a:xfrm>
            <a:off x="1148787" y="2491909"/>
            <a:ext cx="1597306" cy="123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E818644-BD9A-D428-CE43-3889A0331F81}"/>
              </a:ext>
            </a:extLst>
          </p:cNvPr>
          <p:cNvSpPr/>
          <p:nvPr/>
        </p:nvSpPr>
        <p:spPr>
          <a:xfrm>
            <a:off x="4904770" y="2263864"/>
            <a:ext cx="360000" cy="304546"/>
          </a:xfrm>
          <a:prstGeom prst="downArrow">
            <a:avLst/>
          </a:prstGeom>
          <a:solidFill>
            <a:srgbClr val="A91B2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31C3D4-FD5B-460D-8D6B-97B0512CC04D}"/>
              </a:ext>
            </a:extLst>
          </p:cNvPr>
          <p:cNvSpPr txBox="1"/>
          <p:nvPr/>
        </p:nvSpPr>
        <p:spPr>
          <a:xfrm>
            <a:off x="1169876" y="2190452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A91B2E"/>
                </a:solidFill>
              </a:rPr>
              <a:t>Elimination target</a:t>
            </a:r>
            <a:endParaRPr lang="en-GB" sz="1400" b="1" dirty="0">
              <a:solidFill>
                <a:srgbClr val="A91B2E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A6AB22-3F9C-DBBC-8D7A-21F4390D2B87}"/>
              </a:ext>
            </a:extLst>
          </p:cNvPr>
          <p:cNvCxnSpPr>
            <a:cxnSpLocks/>
          </p:cNvCxnSpPr>
          <p:nvPr/>
        </p:nvCxnSpPr>
        <p:spPr>
          <a:xfrm rot="16200000">
            <a:off x="2958946" y="2228784"/>
            <a:ext cx="0" cy="252000"/>
          </a:xfrm>
          <a:prstGeom prst="line">
            <a:avLst/>
          </a:prstGeom>
          <a:ln w="28575">
            <a:solidFill>
              <a:srgbClr val="A91B2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4C95416-FC3C-34F5-5F76-A5549A3DB409}"/>
              </a:ext>
            </a:extLst>
          </p:cNvPr>
          <p:cNvGrpSpPr/>
          <p:nvPr/>
        </p:nvGrpSpPr>
        <p:grpSpPr>
          <a:xfrm>
            <a:off x="6640354" y="2491909"/>
            <a:ext cx="4730985" cy="1332421"/>
            <a:chOff x="6704434" y="4311501"/>
            <a:chExt cx="4730985" cy="133242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25F0B3C-4FEE-61B6-1590-7972A871BE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42"/>
            <a:stretch/>
          </p:blipFill>
          <p:spPr bwMode="auto">
            <a:xfrm>
              <a:off x="6786694" y="4390819"/>
              <a:ext cx="4648725" cy="1253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82030F-2142-0A93-C7ED-55AEDDEB14C7}"/>
                </a:ext>
              </a:extLst>
            </p:cNvPr>
            <p:cNvSpPr/>
            <p:nvPr/>
          </p:nvSpPr>
          <p:spPr>
            <a:xfrm>
              <a:off x="6704434" y="4311501"/>
              <a:ext cx="2476780" cy="95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91633B-5D08-D43B-9B6F-8F139E592CC2}"/>
              </a:ext>
            </a:extLst>
          </p:cNvPr>
          <p:cNvSpPr/>
          <p:nvPr/>
        </p:nvSpPr>
        <p:spPr>
          <a:xfrm>
            <a:off x="7139339" y="4201883"/>
            <a:ext cx="4320250" cy="1054426"/>
          </a:xfrm>
          <a:prstGeom prst="roundRect">
            <a:avLst/>
          </a:prstGeom>
          <a:solidFill>
            <a:srgbClr val="2E2C61"/>
          </a:solidFill>
          <a:ln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Microarray patch-based MCV administration</a:t>
            </a:r>
            <a:r>
              <a:rPr lang="en-US" dirty="0"/>
              <a:t> offers a potential  approach to </a:t>
            </a:r>
            <a:r>
              <a:rPr lang="en-US" dirty="0">
                <a:solidFill>
                  <a:srgbClr val="FFFF00"/>
                </a:solidFill>
              </a:rPr>
              <a:t>closing the immunity gap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9C2371-B479-0513-AE53-2A3C535C7ACC}"/>
              </a:ext>
            </a:extLst>
          </p:cNvPr>
          <p:cNvSpPr/>
          <p:nvPr/>
        </p:nvSpPr>
        <p:spPr>
          <a:xfrm>
            <a:off x="6517926" y="4499049"/>
            <a:ext cx="548640" cy="460093"/>
          </a:xfrm>
          <a:prstGeom prst="rightArrow">
            <a:avLst/>
          </a:prstGeom>
          <a:solidFill>
            <a:srgbClr val="2E2C61"/>
          </a:solidFill>
          <a:ln>
            <a:solidFill>
              <a:srgbClr val="2E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4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7" grpId="0"/>
      <p:bldP spid="21" grpId="0" animBg="1"/>
      <p:bldP spid="23" grpId="0" animBg="1"/>
      <p:bldP spid="24" grpId="0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37559-2343-598F-EB91-F8A05BD0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perceptions &amp; acceptability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8C2A0-FEF2-B68C-9BE0-EC1B371B7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of the two methods would be better to give vaccines to children?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B4941DC-CFEA-6F3B-5F7B-5F678A20F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4" r="17894" b="6285"/>
          <a:stretch/>
        </p:blipFill>
        <p:spPr bwMode="auto">
          <a:xfrm>
            <a:off x="2954462" y="2708910"/>
            <a:ext cx="4929738" cy="3468053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5" name="Picture">
            <a:extLst>
              <a:ext uri="{FF2B5EF4-FFF2-40B4-BE49-F238E27FC236}">
                <a16:creationId xmlns:a16="http://schemas.microsoft.com/office/drawing/2014/main" id="{468DCF7F-EABF-84EE-03AF-13DBD978D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72" t="44357" b="40435"/>
          <a:stretch/>
        </p:blipFill>
        <p:spPr bwMode="auto">
          <a:xfrm>
            <a:off x="8244703" y="4126725"/>
            <a:ext cx="1755351" cy="97105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1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1FE8-5A65-4286-EA95-16F0B33E9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FADB-3481-F9B3-1787-214F0FAE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perceptions &amp; acceptability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0AA6D-0E81-D5E3-0A95-CE7EDAD87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the </a:t>
            </a:r>
            <a:r>
              <a:rPr lang="en-US" b="1" dirty="0"/>
              <a:t>good</a:t>
            </a:r>
            <a:r>
              <a:rPr lang="en-US" dirty="0"/>
              <a:t> things about having a vaccine with the patch?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94D121-F182-FF29-97BE-70AFA8579E2A}"/>
              </a:ext>
            </a:extLst>
          </p:cNvPr>
          <p:cNvGrpSpPr/>
          <p:nvPr/>
        </p:nvGrpSpPr>
        <p:grpSpPr>
          <a:xfrm>
            <a:off x="1760978" y="2949939"/>
            <a:ext cx="7920377" cy="3373327"/>
            <a:chOff x="1760978" y="2949939"/>
            <a:chExt cx="7920377" cy="3373327"/>
          </a:xfrm>
        </p:grpSpPr>
        <p:pic>
          <p:nvPicPr>
            <p:cNvPr id="6" name="Picture">
              <a:extLst>
                <a:ext uri="{FF2B5EF4-FFF2-40B4-BE49-F238E27FC236}">
                  <a16:creationId xmlns:a16="http://schemas.microsoft.com/office/drawing/2014/main" id="{5980DE19-A33C-6F8A-7B2E-57580883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047" b="1"/>
            <a:stretch/>
          </p:blipFill>
          <p:spPr bwMode="auto">
            <a:xfrm>
              <a:off x="1760978" y="3300983"/>
              <a:ext cx="7920377" cy="3022283"/>
            </a:xfrm>
            <a:prstGeom prst="rect">
              <a:avLst/>
            </a:prstGeom>
            <a:noFill/>
            <a:ln w="9525">
              <a:noFill/>
              <a:headEnd/>
              <a:tailEnd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715333-8DF8-67A2-75D0-5FCD84A2C0A0}"/>
                </a:ext>
              </a:extLst>
            </p:cNvPr>
            <p:cNvSpPr txBox="1"/>
            <p:nvPr/>
          </p:nvSpPr>
          <p:spPr>
            <a:xfrm>
              <a:off x="2240280" y="2949939"/>
              <a:ext cx="7400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E2C61"/>
                  </a:solidFill>
                </a:rPr>
                <a:t>It will keep them healthy        It’s not painful              There are no ill effects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560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C28FC-A2FE-41D0-A249-9C6FEC11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5CFA-1CB7-A56F-9611-3C9BC97E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perceptions &amp; acceptability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9766B-8C68-7782-F7C9-70473F667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the </a:t>
            </a:r>
            <a:r>
              <a:rPr lang="en-US" b="1" dirty="0"/>
              <a:t>bad</a:t>
            </a:r>
            <a:r>
              <a:rPr lang="en-US" dirty="0"/>
              <a:t> things about having a vaccine with the patch?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6DC65801-6614-172B-BD3A-677C3CF19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2" b="17495"/>
          <a:stretch/>
        </p:blipFill>
        <p:spPr bwMode="auto">
          <a:xfrm>
            <a:off x="1669312" y="3211037"/>
            <a:ext cx="7333948" cy="2168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">
            <a:extLst>
              <a:ext uri="{FF2B5EF4-FFF2-40B4-BE49-F238E27FC236}">
                <a16:creationId xmlns:a16="http://schemas.microsoft.com/office/drawing/2014/main" id="{F5019704-D75E-590A-F541-253FF5F4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41" t="24207" r="23514" b="67899"/>
          <a:stretch/>
        </p:blipFill>
        <p:spPr bwMode="auto">
          <a:xfrm>
            <a:off x="9569303" y="4327223"/>
            <a:ext cx="1935127" cy="45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0CF8494B-F158-2333-0EFD-BC7CB04C5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5" t="24207" r="43669" b="67899"/>
          <a:stretch/>
        </p:blipFill>
        <p:spPr bwMode="auto">
          <a:xfrm>
            <a:off x="9569303" y="3933821"/>
            <a:ext cx="2030819" cy="45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90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D39F-1171-4B75-4F1D-7DCFE6A9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perceptions &amp; acceptability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F968-F908-F75B-67A1-81228D7F4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 would be happy for a new volunteer to vaccinate my child after a short training.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9BB2FD4C-44E7-71D4-FDDF-B063FFF72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2" r="22603"/>
          <a:stretch/>
        </p:blipFill>
        <p:spPr bwMode="auto">
          <a:xfrm>
            <a:off x="1639720" y="3165099"/>
            <a:ext cx="3764548" cy="292608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5" name="Picture">
            <a:extLst>
              <a:ext uri="{FF2B5EF4-FFF2-40B4-BE49-F238E27FC236}">
                <a16:creationId xmlns:a16="http://schemas.microsoft.com/office/drawing/2014/main" id="{163608D0-BBB8-63CD-5D8A-B255617EF3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2" r="22603"/>
          <a:stretch/>
        </p:blipFill>
        <p:spPr bwMode="auto">
          <a:xfrm>
            <a:off x="6045735" y="3162022"/>
            <a:ext cx="3764547" cy="292608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CBDED728-7526-F767-823F-5E72071E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22" t="43850" b="38625"/>
          <a:stretch/>
        </p:blipFill>
        <p:spPr bwMode="auto">
          <a:xfrm>
            <a:off x="5703973" y="4110823"/>
            <a:ext cx="1509848" cy="774402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A94893-BD46-592B-23A3-E50A698C4FF2}"/>
              </a:ext>
            </a:extLst>
          </p:cNvPr>
          <p:cNvSpPr txBox="1"/>
          <p:nvPr/>
        </p:nvSpPr>
        <p:spPr>
          <a:xfrm>
            <a:off x="2551778" y="279576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Microneedle Patch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2F073-2309-3BD3-7871-215C52558DA1}"/>
              </a:ext>
            </a:extLst>
          </p:cNvPr>
          <p:cNvSpPr txBox="1"/>
          <p:nvPr/>
        </p:nvSpPr>
        <p:spPr>
          <a:xfrm>
            <a:off x="7322595" y="279576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SC injection</a:t>
            </a:r>
          </a:p>
        </p:txBody>
      </p:sp>
      <p:pic>
        <p:nvPicPr>
          <p:cNvPr id="9" name="Picture">
            <a:extLst>
              <a:ext uri="{FF2B5EF4-FFF2-40B4-BE49-F238E27FC236}">
                <a16:creationId xmlns:a16="http://schemas.microsoft.com/office/drawing/2014/main" id="{6F77B41E-C154-F8E5-9CF0-44262F24E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22" t="43850" b="38625"/>
          <a:stretch/>
        </p:blipFill>
        <p:spPr bwMode="auto">
          <a:xfrm>
            <a:off x="10198091" y="4110823"/>
            <a:ext cx="1509848" cy="774402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65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0A5B-37E1-0283-8A84-BC75E069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5012F-915D-2E97-0D4E-147080CC6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46088" indent="-44608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adults, toddlers and infants the measles and rubella patch was well tolerated and safe.</a:t>
            </a:r>
          </a:p>
          <a:p>
            <a:pPr marL="446088" indent="-44608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Mild local reactions at the patch site were common but resolved and were of no safety concern.</a:t>
            </a:r>
          </a:p>
          <a:p>
            <a:pPr marL="446088" indent="-44608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Immune responses to measles and rubella were robust and comparable to those generated by subcutaneous injection.</a:t>
            </a:r>
          </a:p>
          <a:p>
            <a:pPr marL="446088" indent="-44608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Patches were generally received positively by parents.</a:t>
            </a:r>
          </a:p>
          <a:p>
            <a:pPr marL="446088" indent="-44608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46088" indent="-44608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2C61"/>
                </a:solidFill>
              </a:rPr>
              <a:t>These are the 1</a:t>
            </a:r>
            <a:r>
              <a:rPr lang="en-US" baseline="30000" dirty="0">
                <a:solidFill>
                  <a:srgbClr val="2E2C61"/>
                </a:solidFill>
              </a:rPr>
              <a:t>st</a:t>
            </a:r>
            <a:r>
              <a:rPr lang="en-US" dirty="0">
                <a:solidFill>
                  <a:srgbClr val="2E2C61"/>
                </a:solidFill>
              </a:rPr>
              <a:t> data on the use of microarray patches to deliver vaccines to children and strongly support their further development.</a:t>
            </a:r>
            <a:endParaRPr lang="en-GB" dirty="0">
              <a:solidFill>
                <a:srgbClr val="2E2C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B009E-AFAF-1B54-6211-289EAB357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65B201-86B4-AF7A-069A-9792868C6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140" y="-13815"/>
            <a:ext cx="12206140" cy="9154605"/>
          </a:xfrm>
        </p:spPr>
      </p:pic>
    </p:spTree>
    <p:extLst>
      <p:ext uri="{BB962C8B-B14F-4D97-AF65-F5344CB8AC3E}">
        <p14:creationId xmlns:p14="http://schemas.microsoft.com/office/powerpoint/2010/main" val="2923570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C10F1D-3E88-69E0-B02B-F00BC91AD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49263" indent="-44926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Clinical and Field Team</a:t>
            </a:r>
          </a:p>
          <a:p>
            <a:pPr marL="715963" lvl="1" indent="-2587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Ikechukwu Adigweme</a:t>
            </a:r>
          </a:p>
          <a:p>
            <a:pPr marL="715963" lvl="1" indent="-2587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Anthony Mendy</a:t>
            </a:r>
          </a:p>
          <a:p>
            <a:pPr marL="715963" lvl="1" indent="-2587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Baba Danso</a:t>
            </a:r>
          </a:p>
          <a:p>
            <a:pPr marL="715963" lvl="1" indent="-2587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Lamin B Jarju</a:t>
            </a:r>
          </a:p>
          <a:p>
            <a:pPr marL="449263" indent="-44926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Data Management</a:t>
            </a:r>
          </a:p>
          <a:p>
            <a:pPr marL="715963" lvl="1" indent="-25876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Simon Donkor</a:t>
            </a:r>
          </a:p>
          <a:p>
            <a:pPr marL="449263" indent="-44926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Statistics</a:t>
            </a:r>
          </a:p>
          <a:p>
            <a:pPr marL="715963" lvl="1" indent="-25876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Michael Ooko and Dr David Jeffries</a:t>
            </a:r>
          </a:p>
          <a:p>
            <a:pPr marL="449263" indent="-44926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Laboratory</a:t>
            </a:r>
          </a:p>
          <a:p>
            <a:pPr marL="715963" lvl="1" indent="-25876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Abdoulie Njie</a:t>
            </a:r>
          </a:p>
          <a:p>
            <a:pPr marL="449263" indent="-44926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Monitoring</a:t>
            </a:r>
          </a:p>
          <a:p>
            <a:pPr marL="715963" lvl="1" indent="-25876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Armel Zemsi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49263" indent="-449263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DDD327-5B3A-E3D6-DA69-789228C7033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449263" indent="-449263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Micron Biomedical Inc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Medical Monitoring</a:t>
            </a:r>
          </a:p>
          <a:p>
            <a:pPr marL="715963" lvl="1" indent="-2587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Hilary Johnstone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CDC</a:t>
            </a:r>
          </a:p>
          <a:p>
            <a:pPr marL="715963" lvl="1" indent="-25876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Paul Rota</a:t>
            </a:r>
          </a:p>
          <a:p>
            <a:pPr marL="715963" lvl="1" indent="-25876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James Goodson</a:t>
            </a:r>
          </a:p>
          <a:p>
            <a:pPr marL="715963" lvl="1" indent="-25876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Elina El-Badry</a:t>
            </a:r>
          </a:p>
          <a:p>
            <a:pPr marL="715963" lvl="1" indent="-25876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Dr Stephen Crooke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Serum Institute of India </a:t>
            </a:r>
            <a:r>
              <a:rPr lang="en-GB" sz="2000" b="1" dirty="0" err="1">
                <a:solidFill>
                  <a:schemeClr val="tx1"/>
                </a:solidFill>
              </a:rPr>
              <a:t>Pvt.Ltd</a:t>
            </a:r>
            <a:endParaRPr lang="en-GB" sz="2000" b="1" dirty="0">
              <a:solidFill>
                <a:schemeClr val="tx1"/>
              </a:solidFill>
            </a:endParaRPr>
          </a:p>
          <a:p>
            <a:pPr marL="715963" lvl="1" indent="-2587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Ravi Menon</a:t>
            </a:r>
          </a:p>
          <a:p>
            <a:pPr marL="449263" indent="-44926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Study participants, families and communities</a:t>
            </a:r>
          </a:p>
        </p:txBody>
      </p:sp>
      <p:pic>
        <p:nvPicPr>
          <p:cNvPr id="3" name="Picture 2" descr="Micron Biomedical">
            <a:extLst>
              <a:ext uri="{FF2B5EF4-FFF2-40B4-BE49-F238E27FC236}">
                <a16:creationId xmlns:a16="http://schemas.microsoft.com/office/drawing/2014/main" id="{290E6681-29F1-5D25-EC4A-79C220F1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19" y="310145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tice of CDC Funding Opportunities (NOFOs) | Accelerating Epidemic Control  in Uganda | Closing: February 28, 2022 - U.S. Embassy in Uganda">
            <a:extLst>
              <a:ext uri="{FF2B5EF4-FFF2-40B4-BE49-F238E27FC236}">
                <a16:creationId xmlns:a16="http://schemas.microsoft.com/office/drawing/2014/main" id="{163221BC-E6AB-2BFF-4F8E-B3C985EF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40" y="310145"/>
            <a:ext cx="145387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l &amp; Melinda Gates Foundation | HIPs">
            <a:extLst>
              <a:ext uri="{FF2B5EF4-FFF2-40B4-BE49-F238E27FC236}">
                <a16:creationId xmlns:a16="http://schemas.microsoft.com/office/drawing/2014/main" id="{DFB8D94E-EDD2-D513-CD52-520AD3BC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40" y="6091743"/>
            <a:ext cx="2667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26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A433E-4C3B-8AC1-A8A7-749A8B17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05AAA4-E952-18C1-2456-07FF66E1FC7C}"/>
              </a:ext>
            </a:extLst>
          </p:cNvPr>
          <p:cNvSpPr txBox="1"/>
          <p:nvPr/>
        </p:nvSpPr>
        <p:spPr>
          <a:xfrm>
            <a:off x="355599" y="1859340"/>
            <a:ext cx="46891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2E2C61"/>
                </a:solidFill>
              </a:rPr>
              <a:t>Thank you for listening</a:t>
            </a:r>
          </a:p>
          <a:p>
            <a:endParaRPr lang="en-US" sz="3200" b="1" dirty="0">
              <a:solidFill>
                <a:srgbClr val="2E2C61"/>
              </a:solidFill>
            </a:endParaRPr>
          </a:p>
          <a:p>
            <a:r>
              <a:rPr lang="en-US" sz="3200" b="1" dirty="0">
                <a:solidFill>
                  <a:srgbClr val="2E2C61"/>
                </a:solidFill>
              </a:rPr>
              <a:t>Questions welcome</a:t>
            </a:r>
            <a:endParaRPr lang="en-GB" sz="3200" b="1" dirty="0">
              <a:solidFill>
                <a:srgbClr val="2E2C61"/>
              </a:solidFill>
            </a:endParaRPr>
          </a:p>
        </p:txBody>
      </p:sp>
      <p:pic>
        <p:nvPicPr>
          <p:cNvPr id="8" name="Picture 7" descr="A person taking a picture of a person&#10;&#10;Description automatically generated">
            <a:extLst>
              <a:ext uri="{FF2B5EF4-FFF2-40B4-BE49-F238E27FC236}">
                <a16:creationId xmlns:a16="http://schemas.microsoft.com/office/drawing/2014/main" id="{A01A7D3A-4679-8FFD-96C8-796EA19F3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19" b="10092"/>
          <a:stretch/>
        </p:blipFill>
        <p:spPr>
          <a:xfrm>
            <a:off x="6829798" y="-1"/>
            <a:ext cx="5362202" cy="7026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8D4F0E-7702-F196-E45A-5CA0F8C78695}"/>
              </a:ext>
            </a:extLst>
          </p:cNvPr>
          <p:cNvSpPr txBox="1"/>
          <p:nvPr/>
        </p:nvSpPr>
        <p:spPr>
          <a:xfrm>
            <a:off x="352043" y="5720216"/>
            <a:ext cx="2866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Ed.Clarke@lshtm.ac.uk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 descr="A black x symbol with white background&#10;&#10;Description automatically generated">
            <a:extLst>
              <a:ext uri="{FF2B5EF4-FFF2-40B4-BE49-F238E27FC236}">
                <a16:creationId xmlns:a16="http://schemas.microsoft.com/office/drawing/2014/main" id="{28CB08C8-F89B-63B3-3413-F9E2FF57C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18" y="6198509"/>
            <a:ext cx="4572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890F91-488D-7ED2-D53B-B52D3CBE7356}"/>
              </a:ext>
            </a:extLst>
          </p:cNvPr>
          <p:cNvSpPr txBox="1"/>
          <p:nvPr/>
        </p:nvSpPr>
        <p:spPr>
          <a:xfrm>
            <a:off x="670264" y="6217432"/>
            <a:ext cx="4064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@mrcgambia, @EdClarkeVaccine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ore&#10;&#10;Description automatically generated">
            <a:extLst>
              <a:ext uri="{FF2B5EF4-FFF2-40B4-BE49-F238E27FC236}">
                <a16:creationId xmlns:a16="http://schemas.microsoft.com/office/drawing/2014/main" id="{796EF059-8F5F-46D9-3405-B81A28F24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-25181" y="-786064"/>
            <a:ext cx="12377601" cy="9283202"/>
          </a:xfrm>
        </p:spPr>
      </p:pic>
    </p:spTree>
    <p:extLst>
      <p:ext uri="{BB962C8B-B14F-4D97-AF65-F5344CB8AC3E}">
        <p14:creationId xmlns:p14="http://schemas.microsoft.com/office/powerpoint/2010/main" val="1465583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D87D-7640-EA20-31C1-3B242444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DB57-83AD-6886-E51E-21B51CA5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Microarray patches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E157F-65F8-63A5-39D5-47D8DA352B1B}"/>
              </a:ext>
            </a:extLst>
          </p:cNvPr>
          <p:cNvSpPr txBox="1"/>
          <p:nvPr/>
        </p:nvSpPr>
        <p:spPr>
          <a:xfrm>
            <a:off x="6820538" y="1999732"/>
            <a:ext cx="2277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Thermostable </a:t>
            </a:r>
            <a:r>
              <a:rPr lang="en-GB" sz="1600" dirty="0">
                <a:latin typeface="+mn-lt"/>
                <a:ea typeface="Cambria Math" panose="02040503050406030204" pitchFamily="18" charset="0"/>
              </a:rPr>
              <a:t>⇒ </a:t>
            </a:r>
          </a:p>
          <a:p>
            <a:pPr algn="ctr"/>
            <a:r>
              <a:rPr lang="en-GB" sz="1800" dirty="0">
                <a:latin typeface="+mn-lt"/>
                <a:ea typeface="Cambria Math" panose="02040503050406030204" pitchFamily="18" charset="0"/>
              </a:rPr>
              <a:t>↓</a:t>
            </a:r>
            <a:r>
              <a:rPr lang="en-GB" sz="1600" dirty="0">
                <a:latin typeface="+mn-lt"/>
                <a:ea typeface="Cambria Math" panose="02040503050406030204" pitchFamily="18" charset="0"/>
              </a:rPr>
              <a:t> cold chain</a:t>
            </a:r>
            <a:endParaRPr lang="en-GB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16BD9-BF71-53D2-52BC-668A2F9261E6}"/>
              </a:ext>
            </a:extLst>
          </p:cNvPr>
          <p:cNvSpPr txBox="1"/>
          <p:nvPr/>
        </p:nvSpPr>
        <p:spPr>
          <a:xfrm>
            <a:off x="8169659" y="3902924"/>
            <a:ext cx="1016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Pain-free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80313-2CB6-4535-B3CC-BAD83FDDDA2F}"/>
              </a:ext>
            </a:extLst>
          </p:cNvPr>
          <p:cNvSpPr txBox="1"/>
          <p:nvPr/>
        </p:nvSpPr>
        <p:spPr>
          <a:xfrm>
            <a:off x="4431956" y="1860894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Ease of administration</a:t>
            </a:r>
          </a:p>
          <a:p>
            <a:pPr algn="ctr"/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GB" sz="1600" dirty="0">
                <a:latin typeface="+mn-lt"/>
              </a:rPr>
              <a:t>minimal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D909D8-166A-516B-78A7-64F333913191}"/>
              </a:ext>
            </a:extLst>
          </p:cNvPr>
          <p:cNvSpPr txBox="1"/>
          <p:nvPr/>
        </p:nvSpPr>
        <p:spPr>
          <a:xfrm>
            <a:off x="2750999" y="2647115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No sharps</a:t>
            </a:r>
          </a:p>
          <a:p>
            <a:pPr algn="ctr"/>
            <a:r>
              <a:rPr lang="en-GB" sz="1600" dirty="0">
                <a:latin typeface="+mn-lt"/>
              </a:rPr>
              <a:t>waste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5D9AE-08CE-76BF-521E-59E0F38CD96E}"/>
              </a:ext>
            </a:extLst>
          </p:cNvPr>
          <p:cNvSpPr txBox="1">
            <a:spLocks noChangeAspect="1"/>
          </p:cNvSpPr>
          <p:nvPr/>
        </p:nvSpPr>
        <p:spPr>
          <a:xfrm>
            <a:off x="2526031" y="5248932"/>
            <a:ext cx="14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No sharps</a:t>
            </a:r>
          </a:p>
          <a:p>
            <a:pPr algn="ctr"/>
            <a:r>
              <a:rPr lang="en-GB" sz="1600" dirty="0">
                <a:latin typeface="+mn-lt"/>
              </a:rPr>
              <a:t>injuries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59FFC-5823-B885-4137-24894ECBB871}"/>
              </a:ext>
            </a:extLst>
          </p:cNvPr>
          <p:cNvSpPr txBox="1"/>
          <p:nvPr/>
        </p:nvSpPr>
        <p:spPr>
          <a:xfrm>
            <a:off x="7049081" y="5722302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Single dose</a:t>
            </a:r>
          </a:p>
          <a:p>
            <a:pPr algn="ctr"/>
            <a:r>
              <a:rPr lang="en-GB" sz="1600" dirty="0">
                <a:latin typeface="+mn-lt"/>
              </a:rPr>
              <a:t>preparation</a:t>
            </a:r>
          </a:p>
        </p:txBody>
      </p:sp>
      <p:pic>
        <p:nvPicPr>
          <p:cNvPr id="10" name="Picture 4" descr="Three babies and their mothers pose for the camera at a health centre">
            <a:extLst>
              <a:ext uri="{FF2B5EF4-FFF2-40B4-BE49-F238E27FC236}">
                <a16:creationId xmlns:a16="http://schemas.microsoft.com/office/drawing/2014/main" id="{7D7D475C-817F-A2D3-51A7-79FE76887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6" t="31332" r="33684" b="27809"/>
          <a:stretch/>
        </p:blipFill>
        <p:spPr bwMode="auto">
          <a:xfrm>
            <a:off x="8200431" y="4250184"/>
            <a:ext cx="936000" cy="10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African Children Boys and Girls Isolated Vector">
            <a:extLst>
              <a:ext uri="{FF2B5EF4-FFF2-40B4-BE49-F238E27FC236}">
                <a16:creationId xmlns:a16="http://schemas.microsoft.com/office/drawing/2014/main" id="{30B1C243-D10C-F76D-2082-6E7D9BD5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7" t="48598" b="13333"/>
          <a:stretch>
            <a:fillRect/>
          </a:stretch>
        </p:blipFill>
        <p:spPr bwMode="auto">
          <a:xfrm>
            <a:off x="8329361" y="5658504"/>
            <a:ext cx="5064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 picture containing outdoor, building, grass, table&#10;&#10;Description automatically generated">
            <a:extLst>
              <a:ext uri="{FF2B5EF4-FFF2-40B4-BE49-F238E27FC236}">
                <a16:creationId xmlns:a16="http://schemas.microsoft.com/office/drawing/2014/main" id="{82BEDBE8-E65A-3CCB-4090-8C28BF13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53" y="3231152"/>
            <a:ext cx="1080000" cy="143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Multi temperature refrigerated truck used Volvo FL6 15 Diesel Carrier">
            <a:extLst>
              <a:ext uri="{FF2B5EF4-FFF2-40B4-BE49-F238E27FC236}">
                <a16:creationId xmlns:a16="http://schemas.microsoft.com/office/drawing/2014/main" id="{215EBAAA-CF8E-066B-B786-7378DED6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5" b="22559"/>
          <a:stretch>
            <a:fillRect/>
          </a:stretch>
        </p:blipFill>
        <p:spPr bwMode="auto">
          <a:xfrm>
            <a:off x="7216378" y="2630944"/>
            <a:ext cx="1443270" cy="86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IV gp120 protein - manufactured by The Native Antigen Company">
            <a:extLst>
              <a:ext uri="{FF2B5EF4-FFF2-40B4-BE49-F238E27FC236}">
                <a16:creationId xmlns:a16="http://schemas.microsoft.com/office/drawing/2014/main" id="{9D3CAD8E-DBCA-E0D1-5ACF-948A75F8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68" y="5120976"/>
            <a:ext cx="89979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eople sitting on a bench looking at a car on a road&#10;&#10;Description automatically generated with low confidence">
            <a:extLst>
              <a:ext uri="{FF2B5EF4-FFF2-40B4-BE49-F238E27FC236}">
                <a16:creationId xmlns:a16="http://schemas.microsoft.com/office/drawing/2014/main" id="{F7C9A28D-6E05-87D5-70FB-3B2CF7BF22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762"/>
          <a:stretch/>
        </p:blipFill>
        <p:spPr>
          <a:xfrm>
            <a:off x="4628012" y="2454638"/>
            <a:ext cx="1800000" cy="7921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785921-013C-67DE-4D0E-AFC234E24A97}"/>
              </a:ext>
            </a:extLst>
          </p:cNvPr>
          <p:cNvSpPr txBox="1"/>
          <p:nvPr/>
        </p:nvSpPr>
        <p:spPr>
          <a:xfrm>
            <a:off x="5175893" y="5540548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Reduced cost</a:t>
            </a:r>
          </a:p>
        </p:txBody>
      </p:sp>
      <p:pic>
        <p:nvPicPr>
          <p:cNvPr id="17" name="Picture 4" descr="2,462 Cartoon Money Bag Stock Photos, Pictures &amp;amp; Royalty-Free Images -  iStock">
            <a:extLst>
              <a:ext uri="{FF2B5EF4-FFF2-40B4-BE49-F238E27FC236}">
                <a16:creationId xmlns:a16="http://schemas.microsoft.com/office/drawing/2014/main" id="{530B97E2-4281-231E-3F03-5258EAD93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 b="20508"/>
          <a:stretch/>
        </p:blipFill>
        <p:spPr bwMode="auto">
          <a:xfrm>
            <a:off x="5440653" y="5855119"/>
            <a:ext cx="908692" cy="5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4C26B75-8417-8094-D961-13D1DCA03D8A}"/>
              </a:ext>
            </a:extLst>
          </p:cNvPr>
          <p:cNvSpPr/>
          <p:nvPr/>
        </p:nvSpPr>
        <p:spPr bwMode="auto">
          <a:xfrm>
            <a:off x="4342187" y="1777834"/>
            <a:ext cx="2356620" cy="1663994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0EA4A7-2315-8DB6-028F-705F824BF4D5}"/>
              </a:ext>
            </a:extLst>
          </p:cNvPr>
          <p:cNvSpPr/>
          <p:nvPr/>
        </p:nvSpPr>
        <p:spPr bwMode="auto">
          <a:xfrm>
            <a:off x="7006125" y="1958307"/>
            <a:ext cx="1871331" cy="1692000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F6892F0-313E-3086-ABFE-874590693876}"/>
              </a:ext>
            </a:extLst>
          </p:cNvPr>
          <p:cNvSpPr/>
          <p:nvPr/>
        </p:nvSpPr>
        <p:spPr bwMode="auto">
          <a:xfrm>
            <a:off x="2628243" y="2621179"/>
            <a:ext cx="1368000" cy="2206201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76C389-6EF6-6EC8-8972-402F24B5F7C2}"/>
              </a:ext>
            </a:extLst>
          </p:cNvPr>
          <p:cNvSpPr/>
          <p:nvPr/>
        </p:nvSpPr>
        <p:spPr bwMode="auto">
          <a:xfrm>
            <a:off x="8062060" y="3874621"/>
            <a:ext cx="1206078" cy="1548000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678EBC-5380-40DD-5938-08CEFD2AE82F}"/>
              </a:ext>
            </a:extLst>
          </p:cNvPr>
          <p:cNvSpPr/>
          <p:nvPr/>
        </p:nvSpPr>
        <p:spPr bwMode="auto">
          <a:xfrm>
            <a:off x="2644673" y="5083928"/>
            <a:ext cx="2124000" cy="936000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E06D0AE-543A-6A14-E8B1-B229B73C835C}"/>
              </a:ext>
            </a:extLst>
          </p:cNvPr>
          <p:cNvSpPr/>
          <p:nvPr/>
        </p:nvSpPr>
        <p:spPr bwMode="auto">
          <a:xfrm>
            <a:off x="7038230" y="5599192"/>
            <a:ext cx="1908000" cy="828000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E9177FF-769C-F802-D47E-31D847F2475A}"/>
              </a:ext>
            </a:extLst>
          </p:cNvPr>
          <p:cNvSpPr/>
          <p:nvPr/>
        </p:nvSpPr>
        <p:spPr bwMode="auto">
          <a:xfrm>
            <a:off x="5080328" y="5458201"/>
            <a:ext cx="1597577" cy="1037314"/>
          </a:xfrm>
          <a:prstGeom prst="roundRect">
            <a:avLst/>
          </a:prstGeom>
          <a:noFill/>
          <a:ln w="285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0C3E77-AB51-2D74-49F7-E9EAB629F5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45" y="3691778"/>
            <a:ext cx="1584000" cy="1239109"/>
          </a:xfrm>
          <a:prstGeom prst="rect">
            <a:avLst/>
          </a:prstGeom>
          <a:noFill/>
        </p:spPr>
      </p:pic>
      <p:pic>
        <p:nvPicPr>
          <p:cNvPr id="26" name="Picture 2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6C55ECF0-8580-E988-712E-CA98F5D63B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104" t="39959" r="23370" b="41217"/>
          <a:stretch/>
        </p:blipFill>
        <p:spPr>
          <a:xfrm>
            <a:off x="6002344" y="4295255"/>
            <a:ext cx="1603846" cy="637405"/>
          </a:xfrm>
          <a:prstGeom prst="rect">
            <a:avLst/>
          </a:prstGeom>
        </p:spPr>
      </p:pic>
      <p:pic>
        <p:nvPicPr>
          <p:cNvPr id="28" name="Picture 2" descr="The Vaccine Innovation Prioritisation Strategy">
            <a:extLst>
              <a:ext uri="{FF2B5EF4-FFF2-40B4-BE49-F238E27FC236}">
                <a16:creationId xmlns:a16="http://schemas.microsoft.com/office/drawing/2014/main" id="{03E40E37-7863-27DF-DD99-835DE2B8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918" y="5877718"/>
            <a:ext cx="1703402" cy="7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C9F990-A310-BAAB-87C5-CFE31B52ABB5}"/>
              </a:ext>
            </a:extLst>
          </p:cNvPr>
          <p:cNvSpPr/>
          <p:nvPr/>
        </p:nvSpPr>
        <p:spPr>
          <a:xfrm rot="21345154">
            <a:off x="2240129" y="3600592"/>
            <a:ext cx="7524430" cy="914400"/>
          </a:xfrm>
          <a:prstGeom prst="roundRect">
            <a:avLst/>
          </a:prstGeom>
          <a:solidFill>
            <a:srgbClr val="30C5E7"/>
          </a:solidFill>
          <a:ln w="28575">
            <a:solidFill>
              <a:srgbClr val="1F5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“Highest priority, transformational innovation for </a:t>
            </a:r>
          </a:p>
          <a:p>
            <a:pPr algn="ctr"/>
            <a:r>
              <a:rPr lang="en-US" sz="2400" b="1" dirty="0"/>
              <a:t>overcoming immunization barriers in LMICs”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CBB39F-C58B-1EEC-9522-5F549E1C3AE2}"/>
              </a:ext>
            </a:extLst>
          </p:cNvPr>
          <p:cNvSpPr/>
          <p:nvPr/>
        </p:nvSpPr>
        <p:spPr>
          <a:xfrm>
            <a:off x="4219363" y="1673417"/>
            <a:ext cx="2601175" cy="18653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E9093E-F42E-18C0-19ED-1E3DE81E8B84}"/>
              </a:ext>
            </a:extLst>
          </p:cNvPr>
          <p:cNvSpPr/>
          <p:nvPr/>
        </p:nvSpPr>
        <p:spPr>
          <a:xfrm>
            <a:off x="6880732" y="1825817"/>
            <a:ext cx="2217290" cy="18653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4470D3-89E3-C982-A661-596D73385A94}"/>
              </a:ext>
            </a:extLst>
          </p:cNvPr>
          <p:cNvSpPr/>
          <p:nvPr/>
        </p:nvSpPr>
        <p:spPr>
          <a:xfrm>
            <a:off x="7768811" y="3773416"/>
            <a:ext cx="1683933" cy="175935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BA2CC2-5848-DC0A-CD3D-16F2EA713821}"/>
              </a:ext>
            </a:extLst>
          </p:cNvPr>
          <p:cNvSpPr/>
          <p:nvPr/>
        </p:nvSpPr>
        <p:spPr>
          <a:xfrm>
            <a:off x="6920175" y="5522358"/>
            <a:ext cx="2216256" cy="103731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8654EF-829E-7D18-D9D6-90A249942A1C}"/>
              </a:ext>
            </a:extLst>
          </p:cNvPr>
          <p:cNvSpPr/>
          <p:nvPr/>
        </p:nvSpPr>
        <p:spPr>
          <a:xfrm>
            <a:off x="4931294" y="5334471"/>
            <a:ext cx="1929854" cy="122454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281C65-497F-2E1A-641B-52D1E9E860BA}"/>
              </a:ext>
            </a:extLst>
          </p:cNvPr>
          <p:cNvSpPr/>
          <p:nvPr/>
        </p:nvSpPr>
        <p:spPr>
          <a:xfrm>
            <a:off x="2526031" y="4984001"/>
            <a:ext cx="2273555" cy="122454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9C7027-97CF-D455-F826-CF47DB197367}"/>
              </a:ext>
            </a:extLst>
          </p:cNvPr>
          <p:cNvSpPr/>
          <p:nvPr/>
        </p:nvSpPr>
        <p:spPr>
          <a:xfrm>
            <a:off x="2496528" y="2497145"/>
            <a:ext cx="1603846" cy="248580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23BF-1494-4866-E4F4-CD6AFE81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Trial design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E7CB09-F5F5-D689-701D-49A939FC6F31}"/>
              </a:ext>
            </a:extLst>
          </p:cNvPr>
          <p:cNvCxnSpPr/>
          <p:nvPr/>
        </p:nvCxnSpPr>
        <p:spPr bwMode="auto">
          <a:xfrm>
            <a:off x="2921666" y="4229018"/>
            <a:ext cx="0" cy="61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AA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5B3EF6-2BED-43B9-F87D-9F67CF445E60}"/>
              </a:ext>
            </a:extLst>
          </p:cNvPr>
          <p:cNvSpPr/>
          <p:nvPr/>
        </p:nvSpPr>
        <p:spPr bwMode="auto">
          <a:xfrm>
            <a:off x="2299007" y="2093386"/>
            <a:ext cx="1260000" cy="768096"/>
          </a:xfrm>
          <a:prstGeom prst="roundRect">
            <a:avLst/>
          </a:prstGeom>
          <a:solidFill>
            <a:srgbClr val="2C2D62"/>
          </a:solidFill>
          <a:ln w="3175" cap="flat" cmpd="sng" algn="ctr">
            <a:solidFill>
              <a:srgbClr val="2C2D6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Adults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n=45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5C3146-A827-9AB4-FA7A-342D48DE81EB}"/>
              </a:ext>
            </a:extLst>
          </p:cNvPr>
          <p:cNvSpPr/>
          <p:nvPr/>
        </p:nvSpPr>
        <p:spPr bwMode="auto">
          <a:xfrm>
            <a:off x="2299007" y="3464414"/>
            <a:ext cx="1260000" cy="768096"/>
          </a:xfrm>
          <a:prstGeom prst="roundRect">
            <a:avLst/>
          </a:prstGeom>
          <a:solidFill>
            <a:srgbClr val="008AAD"/>
          </a:solidFill>
          <a:ln w="3175" cap="flat" cmpd="sng" algn="ctr">
            <a:solidFill>
              <a:srgbClr val="2C2D6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Toddlers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n=120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3F5936-ADED-8EF0-71EF-8B993828C7FA}"/>
              </a:ext>
            </a:extLst>
          </p:cNvPr>
          <p:cNvSpPr/>
          <p:nvPr/>
        </p:nvSpPr>
        <p:spPr bwMode="auto">
          <a:xfrm>
            <a:off x="2299007" y="4845602"/>
            <a:ext cx="1260000" cy="768096"/>
          </a:xfrm>
          <a:prstGeom prst="roundRect">
            <a:avLst/>
          </a:prstGeom>
          <a:solidFill>
            <a:srgbClr val="22B8D1"/>
          </a:solidFill>
          <a:ln w="3175" cap="flat" cmpd="sng" algn="ctr">
            <a:solidFill>
              <a:srgbClr val="2C2D6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Infants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n=120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CB9E94-461F-4E38-5C51-72B8F3A3BE5D}"/>
              </a:ext>
            </a:extLst>
          </p:cNvPr>
          <p:cNvCxnSpPr>
            <a:cxnSpLocks/>
          </p:cNvCxnSpPr>
          <p:nvPr/>
        </p:nvCxnSpPr>
        <p:spPr bwMode="auto">
          <a:xfrm>
            <a:off x="2920298" y="2861482"/>
            <a:ext cx="0" cy="61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C2D6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6B955F-28E7-CA65-8346-2E29F94D9687}"/>
              </a:ext>
            </a:extLst>
          </p:cNvPr>
          <p:cNvCxnSpPr>
            <a:cxnSpLocks/>
          </p:cNvCxnSpPr>
          <p:nvPr/>
        </p:nvCxnSpPr>
        <p:spPr bwMode="auto">
          <a:xfrm>
            <a:off x="2285327" y="3157868"/>
            <a:ext cx="612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94D36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14F5C3-A008-3371-A5CB-F0EC916D7706}"/>
              </a:ext>
            </a:extLst>
          </p:cNvPr>
          <p:cNvSpPr/>
          <p:nvPr/>
        </p:nvSpPr>
        <p:spPr bwMode="auto">
          <a:xfrm>
            <a:off x="1143487" y="2954283"/>
            <a:ext cx="1152000" cy="398800"/>
          </a:xfrm>
          <a:prstGeom prst="roundRect">
            <a:avLst/>
          </a:prstGeom>
          <a:solidFill>
            <a:srgbClr val="E94D36"/>
          </a:solidFill>
          <a:ln w="31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Data Monitoring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dirty="0">
                <a:solidFill>
                  <a:schemeClr val="bg1"/>
                </a:solidFill>
                <a:latin typeface="+mn-lt"/>
              </a:rPr>
              <a:t>Committee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EBB467-C036-3EA0-8C24-543EBB62B2D7}"/>
              </a:ext>
            </a:extLst>
          </p:cNvPr>
          <p:cNvCxnSpPr>
            <a:cxnSpLocks/>
          </p:cNvCxnSpPr>
          <p:nvPr/>
        </p:nvCxnSpPr>
        <p:spPr bwMode="auto">
          <a:xfrm>
            <a:off x="2294036" y="4532991"/>
            <a:ext cx="612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94D36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2C3970-EA7E-A95F-A32A-536333718DA4}"/>
              </a:ext>
            </a:extLst>
          </p:cNvPr>
          <p:cNvSpPr/>
          <p:nvPr/>
        </p:nvSpPr>
        <p:spPr bwMode="auto">
          <a:xfrm>
            <a:off x="1152196" y="4338115"/>
            <a:ext cx="1152000" cy="398800"/>
          </a:xfrm>
          <a:prstGeom prst="roundRect">
            <a:avLst/>
          </a:prstGeom>
          <a:solidFill>
            <a:srgbClr val="E94D36"/>
          </a:solidFill>
          <a:ln w="3175" cap="flat" cmpd="sng" algn="ctr">
            <a:solidFill>
              <a:srgbClr val="102D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Data Monitoring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dirty="0">
                <a:solidFill>
                  <a:schemeClr val="bg1"/>
                </a:solidFill>
                <a:latin typeface="+mn-lt"/>
              </a:rPr>
              <a:t>Committee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5ECDD-9816-3ED5-BB7E-12449B92B92D}"/>
              </a:ext>
            </a:extLst>
          </p:cNvPr>
          <p:cNvSpPr txBox="1"/>
          <p:nvPr/>
        </p:nvSpPr>
        <p:spPr>
          <a:xfrm>
            <a:off x="3726180" y="3553492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AAD"/>
                </a:solidFill>
              </a:rPr>
              <a:t>MRV primed</a:t>
            </a:r>
          </a:p>
          <a:p>
            <a:r>
              <a:rPr lang="en-US" dirty="0">
                <a:solidFill>
                  <a:srgbClr val="008AAD"/>
                </a:solidFill>
              </a:rPr>
              <a:t>15 to 18 months</a:t>
            </a:r>
            <a:endParaRPr lang="en-GB" dirty="0">
              <a:solidFill>
                <a:srgbClr val="008A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119BB-0CC7-4EEF-20FD-832701D344B4}"/>
              </a:ext>
            </a:extLst>
          </p:cNvPr>
          <p:cNvSpPr txBox="1"/>
          <p:nvPr/>
        </p:nvSpPr>
        <p:spPr>
          <a:xfrm>
            <a:off x="3728243" y="4906488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B8D1"/>
                </a:solidFill>
              </a:rPr>
              <a:t>MRV naive</a:t>
            </a:r>
          </a:p>
          <a:p>
            <a:r>
              <a:rPr lang="en-US" dirty="0">
                <a:solidFill>
                  <a:srgbClr val="22B8D1"/>
                </a:solidFill>
              </a:rPr>
              <a:t>9 to 10 months</a:t>
            </a:r>
            <a:endParaRPr lang="en-GB" dirty="0">
              <a:solidFill>
                <a:srgbClr val="22B8D1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80418F5-E221-4B61-DF12-5A9091159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0586"/>
              </p:ext>
            </p:extLst>
          </p:nvPr>
        </p:nvGraphicFramePr>
        <p:xfrm>
          <a:off x="4432814" y="2116668"/>
          <a:ext cx="6906728" cy="34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930">
                  <a:extLst>
                    <a:ext uri="{9D8B030D-6E8A-4147-A177-3AD203B41FA5}">
                      <a16:colId xmlns:a16="http://schemas.microsoft.com/office/drawing/2014/main" val="1721683869"/>
                    </a:ext>
                  </a:extLst>
                </a:gridCol>
                <a:gridCol w="2694399">
                  <a:extLst>
                    <a:ext uri="{9D8B030D-6E8A-4147-A177-3AD203B41FA5}">
                      <a16:colId xmlns:a16="http://schemas.microsoft.com/office/drawing/2014/main" val="170309369"/>
                    </a:ext>
                  </a:extLst>
                </a:gridCol>
                <a:gridCol w="2694399">
                  <a:extLst>
                    <a:ext uri="{9D8B030D-6E8A-4147-A177-3AD203B41FA5}">
                      <a16:colId xmlns:a16="http://schemas.microsoft.com/office/drawing/2014/main" val="3966254215"/>
                    </a:ext>
                  </a:extLst>
                </a:gridCol>
              </a:tblGrid>
              <a:tr h="873000">
                <a:tc>
                  <a:txBody>
                    <a:bodyPr/>
                    <a:lstStyle/>
                    <a:p>
                      <a:endParaRPr lang="en-GB" sz="1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2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FF00"/>
                          </a:solidFill>
                        </a:rPr>
                        <a:t>MRV-MNP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FFFFFF"/>
                          </a:solidFill>
                        </a:rPr>
                        <a:t>Placebo SC injection*</a:t>
                      </a:r>
                      <a:endParaRPr lang="en-GB" sz="2000" b="0" dirty="0">
                        <a:solidFill>
                          <a:srgbClr val="FFFFFF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FF00"/>
                          </a:solidFill>
                        </a:rPr>
                        <a:t>Placebo MNP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FFFFFF"/>
                          </a:solidFill>
                        </a:rPr>
                        <a:t>MRV SC injection</a:t>
                      </a:r>
                      <a:endParaRPr lang="en-GB" sz="2000" b="0" dirty="0">
                        <a:solidFill>
                          <a:srgbClr val="FFFFFF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214603"/>
                  </a:ext>
                </a:extLst>
              </a:tr>
              <a:tr h="873000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Adults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2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N = 30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N = 15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594432"/>
                  </a:ext>
                </a:extLst>
              </a:tr>
              <a:tr h="873000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Toddlers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N = 60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N = 60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06189"/>
                  </a:ext>
                </a:extLst>
              </a:tr>
              <a:tr h="873000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Infants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B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N = 60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1B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FFFF"/>
                          </a:solidFill>
                        </a:rPr>
                        <a:t>N = 60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14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1EFE9D-6D9A-658B-2D1B-8A3CD6D67FEB}"/>
              </a:ext>
            </a:extLst>
          </p:cNvPr>
          <p:cNvSpPr txBox="1"/>
          <p:nvPr/>
        </p:nvSpPr>
        <p:spPr>
          <a:xfrm>
            <a:off x="9233154" y="5618370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*0.9% sodium chloride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A87CE-63E8-7DFC-8286-D72FF896BCF4}"/>
              </a:ext>
            </a:extLst>
          </p:cNvPr>
          <p:cNvSpPr txBox="1"/>
          <p:nvPr/>
        </p:nvSpPr>
        <p:spPr>
          <a:xfrm>
            <a:off x="7784624" y="6251059"/>
            <a:ext cx="398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Adigweme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I, et al.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Trials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2022; 23(1): 775.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FE54-304B-D498-BD50-741EA8F8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lose-up of a pill&#10;&#10;Description automatically generated with low confidence">
            <a:extLst>
              <a:ext uri="{FF2B5EF4-FFF2-40B4-BE49-F238E27FC236}">
                <a16:creationId xmlns:a16="http://schemas.microsoft.com/office/drawing/2014/main" id="{8DD9A444-9912-7E54-403F-28D3B6B67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388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C8961-17E8-499E-D831-A43D39E0C3A3}"/>
              </a:ext>
            </a:extLst>
          </p:cNvPr>
          <p:cNvSpPr txBox="1"/>
          <p:nvPr/>
        </p:nvSpPr>
        <p:spPr>
          <a:xfrm>
            <a:off x="7277100" y="246279"/>
            <a:ext cx="469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</a:rPr>
              <a:t>Serum Institute of India Pvt. Ltd. Measles &amp; Rubella Vaccine</a:t>
            </a:r>
            <a:endParaRPr lang="en-GB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88C0CB-D571-4D76-A60B-D0D985AA6251}"/>
              </a:ext>
            </a:extLst>
          </p:cNvPr>
          <p:cNvCxnSpPr/>
          <p:nvPr/>
        </p:nvCxnSpPr>
        <p:spPr>
          <a:xfrm>
            <a:off x="2477551" y="3976067"/>
            <a:ext cx="6480000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62392C-446F-4608-909F-9A10780E470D}"/>
              </a:ext>
            </a:extLst>
          </p:cNvPr>
          <p:cNvCxnSpPr>
            <a:cxnSpLocks/>
          </p:cNvCxnSpPr>
          <p:nvPr/>
        </p:nvCxnSpPr>
        <p:spPr>
          <a:xfrm>
            <a:off x="2478045" y="3967231"/>
            <a:ext cx="0" cy="756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61622E-6D34-48ED-9F0E-10872A877C6B}"/>
              </a:ext>
            </a:extLst>
          </p:cNvPr>
          <p:cNvCxnSpPr>
            <a:cxnSpLocks/>
          </p:cNvCxnSpPr>
          <p:nvPr/>
        </p:nvCxnSpPr>
        <p:spPr>
          <a:xfrm>
            <a:off x="3907909" y="3981076"/>
            <a:ext cx="0" cy="864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683739-53EC-42E7-8E94-FFD46A5E3675}"/>
              </a:ext>
            </a:extLst>
          </p:cNvPr>
          <p:cNvCxnSpPr>
            <a:cxnSpLocks/>
          </p:cNvCxnSpPr>
          <p:nvPr/>
        </p:nvCxnSpPr>
        <p:spPr>
          <a:xfrm>
            <a:off x="5330179" y="3971897"/>
            <a:ext cx="0" cy="756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218719-2E68-4B95-B133-1357BFD86F73}"/>
              </a:ext>
            </a:extLst>
          </p:cNvPr>
          <p:cNvCxnSpPr>
            <a:cxnSpLocks/>
          </p:cNvCxnSpPr>
          <p:nvPr/>
        </p:nvCxnSpPr>
        <p:spPr>
          <a:xfrm>
            <a:off x="6774385" y="3971897"/>
            <a:ext cx="0" cy="864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49D177-5208-42CE-BFDE-FEF1B9571697}"/>
              </a:ext>
            </a:extLst>
          </p:cNvPr>
          <p:cNvCxnSpPr>
            <a:cxnSpLocks/>
          </p:cNvCxnSpPr>
          <p:nvPr/>
        </p:nvCxnSpPr>
        <p:spPr>
          <a:xfrm>
            <a:off x="8584095" y="3971897"/>
            <a:ext cx="0" cy="828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4D982F-ED1B-4BE2-B337-1089282E3488}"/>
              </a:ext>
            </a:extLst>
          </p:cNvPr>
          <p:cNvCxnSpPr>
            <a:cxnSpLocks/>
          </p:cNvCxnSpPr>
          <p:nvPr/>
        </p:nvCxnSpPr>
        <p:spPr>
          <a:xfrm>
            <a:off x="10070815" y="3967231"/>
            <a:ext cx="0" cy="684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877C28-2AF5-4CD5-B5CC-49F10BD80E71}"/>
              </a:ext>
            </a:extLst>
          </p:cNvPr>
          <p:cNvCxnSpPr/>
          <p:nvPr/>
        </p:nvCxnSpPr>
        <p:spPr>
          <a:xfrm>
            <a:off x="9096856" y="3979240"/>
            <a:ext cx="972000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863C4E-C3AF-4EC8-A376-AA2F257D4B97}"/>
              </a:ext>
            </a:extLst>
          </p:cNvPr>
          <p:cNvCxnSpPr>
            <a:cxnSpLocks/>
          </p:cNvCxnSpPr>
          <p:nvPr/>
        </p:nvCxnSpPr>
        <p:spPr>
          <a:xfrm>
            <a:off x="8957551" y="3884621"/>
            <a:ext cx="0" cy="180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0CD2E6-F631-4469-B745-79BDF758619B}"/>
              </a:ext>
            </a:extLst>
          </p:cNvPr>
          <p:cNvCxnSpPr>
            <a:cxnSpLocks/>
          </p:cNvCxnSpPr>
          <p:nvPr/>
        </p:nvCxnSpPr>
        <p:spPr>
          <a:xfrm>
            <a:off x="9110752" y="3887043"/>
            <a:ext cx="0" cy="18000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E7845A-3614-42FC-8AD6-4803AE3C7FD7}"/>
              </a:ext>
            </a:extLst>
          </p:cNvPr>
          <p:cNvSpPr txBox="1"/>
          <p:nvPr/>
        </p:nvSpPr>
        <p:spPr>
          <a:xfrm flipH="1">
            <a:off x="2250079" y="4731085"/>
            <a:ext cx="455932" cy="307777"/>
          </a:xfrm>
          <a:prstGeom prst="rect">
            <a:avLst/>
          </a:prstGeom>
          <a:solidFill>
            <a:srgbClr val="2C2D6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1726B-6C1D-468C-AA65-F25D9A5D935C}"/>
              </a:ext>
            </a:extLst>
          </p:cNvPr>
          <p:cNvSpPr txBox="1"/>
          <p:nvPr/>
        </p:nvSpPr>
        <p:spPr>
          <a:xfrm flipH="1">
            <a:off x="5112373" y="4735163"/>
            <a:ext cx="455932" cy="307777"/>
          </a:xfrm>
          <a:prstGeom prst="rect">
            <a:avLst/>
          </a:prstGeom>
          <a:solidFill>
            <a:srgbClr val="FBBB1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A34BE-9B30-4408-ABB8-11C424D17D45}"/>
              </a:ext>
            </a:extLst>
          </p:cNvPr>
          <p:cNvSpPr txBox="1"/>
          <p:nvPr/>
        </p:nvSpPr>
        <p:spPr>
          <a:xfrm flipH="1">
            <a:off x="8356130" y="4723473"/>
            <a:ext cx="455932" cy="307777"/>
          </a:xfrm>
          <a:prstGeom prst="rect">
            <a:avLst/>
          </a:prstGeom>
          <a:solidFill>
            <a:srgbClr val="008AAD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D93199-E419-4D88-B863-1B0637D26424}"/>
              </a:ext>
            </a:extLst>
          </p:cNvPr>
          <p:cNvCxnSpPr>
            <a:cxnSpLocks/>
          </p:cNvCxnSpPr>
          <p:nvPr/>
        </p:nvCxnSpPr>
        <p:spPr>
          <a:xfrm>
            <a:off x="2480649" y="2461043"/>
            <a:ext cx="0" cy="158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0A56A3-7ED6-476D-AEB7-08B508F2833B}"/>
              </a:ext>
            </a:extLst>
          </p:cNvPr>
          <p:cNvCxnSpPr>
            <a:cxnSpLocks/>
          </p:cNvCxnSpPr>
          <p:nvPr/>
        </p:nvCxnSpPr>
        <p:spPr>
          <a:xfrm>
            <a:off x="3908952" y="2471679"/>
            <a:ext cx="0" cy="1584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00686E-E468-4E62-BCA7-A3E2B36EA555}"/>
              </a:ext>
            </a:extLst>
          </p:cNvPr>
          <p:cNvCxnSpPr>
            <a:cxnSpLocks/>
          </p:cNvCxnSpPr>
          <p:nvPr/>
        </p:nvCxnSpPr>
        <p:spPr>
          <a:xfrm>
            <a:off x="5333721" y="2167331"/>
            <a:ext cx="0" cy="1872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4D149D-DA90-493D-BE22-C4F91F60B6A6}"/>
              </a:ext>
            </a:extLst>
          </p:cNvPr>
          <p:cNvCxnSpPr>
            <a:cxnSpLocks/>
          </p:cNvCxnSpPr>
          <p:nvPr/>
        </p:nvCxnSpPr>
        <p:spPr>
          <a:xfrm>
            <a:off x="6772663" y="2115471"/>
            <a:ext cx="0" cy="3312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131708-42E1-48E6-BD99-DD920AA34ED3}"/>
              </a:ext>
            </a:extLst>
          </p:cNvPr>
          <p:cNvCxnSpPr>
            <a:cxnSpLocks/>
          </p:cNvCxnSpPr>
          <p:nvPr/>
        </p:nvCxnSpPr>
        <p:spPr>
          <a:xfrm>
            <a:off x="8583739" y="2524849"/>
            <a:ext cx="0" cy="1476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EB71AE-D710-4958-ACA4-283515D35439}"/>
              </a:ext>
            </a:extLst>
          </p:cNvPr>
          <p:cNvCxnSpPr>
            <a:cxnSpLocks/>
          </p:cNvCxnSpPr>
          <p:nvPr/>
        </p:nvCxnSpPr>
        <p:spPr>
          <a:xfrm>
            <a:off x="10068743" y="2395325"/>
            <a:ext cx="0" cy="3456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8A56648B-FFDE-4A4F-96C2-11AA9298F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02520"/>
              </p:ext>
            </p:extLst>
          </p:nvPr>
        </p:nvGraphicFramePr>
        <p:xfrm>
          <a:off x="3264859" y="2105319"/>
          <a:ext cx="12600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30395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1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504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Randomization &amp; Vaccination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1B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4932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FBD73D2-CF2A-47CA-AC79-04CF81B11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79300"/>
              </p:ext>
            </p:extLst>
          </p:nvPr>
        </p:nvGraphicFramePr>
        <p:xfrm>
          <a:off x="4719619" y="2108663"/>
          <a:ext cx="126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30395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2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B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7 safety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B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4932"/>
                  </a:ext>
                </a:extLst>
              </a:tr>
            </a:tbl>
          </a:graphicData>
        </a:graphic>
      </p:graphicFrame>
      <p:graphicFrame>
        <p:nvGraphicFramePr>
          <p:cNvPr id="26" name="Table 24">
            <a:extLst>
              <a:ext uri="{FF2B5EF4-FFF2-40B4-BE49-F238E27FC236}">
                <a16:creationId xmlns:a16="http://schemas.microsoft.com/office/drawing/2014/main" id="{2ECF356B-C2AD-42E8-8C43-D1B98AD4B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10532"/>
              </p:ext>
            </p:extLst>
          </p:nvPr>
        </p:nvGraphicFramePr>
        <p:xfrm>
          <a:off x="6144203" y="2104998"/>
          <a:ext cx="126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30395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3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C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14 safety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C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4932"/>
                  </a:ext>
                </a:extLst>
              </a:tr>
            </a:tbl>
          </a:graphicData>
        </a:graphic>
      </p:graphicFrame>
      <p:graphicFrame>
        <p:nvGraphicFramePr>
          <p:cNvPr id="27" name="Table 24">
            <a:extLst>
              <a:ext uri="{FF2B5EF4-FFF2-40B4-BE49-F238E27FC236}">
                <a16:creationId xmlns:a16="http://schemas.microsoft.com/office/drawing/2014/main" id="{A9E5BD54-1D5C-4426-BBA4-6840A1CC0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151"/>
              </p:ext>
            </p:extLst>
          </p:nvPr>
        </p:nvGraphicFramePr>
        <p:xfrm>
          <a:off x="7951647" y="2106019"/>
          <a:ext cx="12600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30395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4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504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immunogenicity 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4932"/>
                  </a:ext>
                </a:extLst>
              </a:tr>
            </a:tbl>
          </a:graphicData>
        </a:graphic>
      </p:graphicFrame>
      <p:graphicFrame>
        <p:nvGraphicFramePr>
          <p:cNvPr id="28" name="Table 24">
            <a:extLst>
              <a:ext uri="{FF2B5EF4-FFF2-40B4-BE49-F238E27FC236}">
                <a16:creationId xmlns:a16="http://schemas.microsoft.com/office/drawing/2014/main" id="{5B371BCF-3B5B-461D-82EE-99A68970A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34719"/>
              </p:ext>
            </p:extLst>
          </p:nvPr>
        </p:nvGraphicFramePr>
        <p:xfrm>
          <a:off x="9437895" y="2105280"/>
          <a:ext cx="126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30395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5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of study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4932"/>
                  </a:ext>
                </a:extLst>
              </a:tr>
            </a:tbl>
          </a:graphicData>
        </a:graphic>
      </p:graphicFrame>
      <p:graphicFrame>
        <p:nvGraphicFramePr>
          <p:cNvPr id="29" name="Table 24">
            <a:extLst>
              <a:ext uri="{FF2B5EF4-FFF2-40B4-BE49-F238E27FC236}">
                <a16:creationId xmlns:a16="http://schemas.microsoft.com/office/drawing/2014/main" id="{19DE8967-71E5-4B9E-9641-0FBE3D2E6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763417"/>
              </p:ext>
            </p:extLst>
          </p:nvPr>
        </p:nvGraphicFramePr>
        <p:xfrm>
          <a:off x="1852533" y="2105665"/>
          <a:ext cx="126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930395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0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Screening</a:t>
                      </a: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2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493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E448E24-AB5A-4FE6-A7E3-F789D37D03EE}"/>
              </a:ext>
            </a:extLst>
          </p:cNvPr>
          <p:cNvSpPr txBox="1"/>
          <p:nvPr/>
        </p:nvSpPr>
        <p:spPr>
          <a:xfrm flipH="1">
            <a:off x="6547642" y="4731085"/>
            <a:ext cx="455932" cy="307777"/>
          </a:xfrm>
          <a:prstGeom prst="rect">
            <a:avLst/>
          </a:prstGeom>
          <a:solidFill>
            <a:srgbClr val="67C04D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52B37F-F15E-43D3-A29C-1EBA861DD4AB}"/>
              </a:ext>
            </a:extLst>
          </p:cNvPr>
          <p:cNvCxnSpPr>
            <a:cxnSpLocks/>
          </p:cNvCxnSpPr>
          <p:nvPr/>
        </p:nvCxnSpPr>
        <p:spPr>
          <a:xfrm>
            <a:off x="3908520" y="4877183"/>
            <a:ext cx="0" cy="9000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DB13BE2-23D4-4E83-B222-60A2CC9A3BA5}"/>
              </a:ext>
            </a:extLst>
          </p:cNvPr>
          <p:cNvSpPr/>
          <p:nvPr/>
        </p:nvSpPr>
        <p:spPr>
          <a:xfrm>
            <a:off x="3897280" y="5184885"/>
            <a:ext cx="2864753" cy="476895"/>
          </a:xfrm>
          <a:prstGeom prst="rightArrow">
            <a:avLst/>
          </a:prstGeom>
          <a:solidFill>
            <a:srgbClr val="00BED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Solicited events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BE6ADA7-268B-420B-8F2C-A9D65B07E8AF}"/>
              </a:ext>
            </a:extLst>
          </p:cNvPr>
          <p:cNvSpPr/>
          <p:nvPr/>
        </p:nvSpPr>
        <p:spPr>
          <a:xfrm>
            <a:off x="3897332" y="5577191"/>
            <a:ext cx="6160781" cy="47670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Unsolicited adverse events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E53DDA-9560-4AB4-B80D-E48B4EF13191}"/>
              </a:ext>
            </a:extLst>
          </p:cNvPr>
          <p:cNvSpPr txBox="1"/>
          <p:nvPr/>
        </p:nvSpPr>
        <p:spPr>
          <a:xfrm flipH="1">
            <a:off x="9835724" y="4731085"/>
            <a:ext cx="485543" cy="307777"/>
          </a:xfrm>
          <a:prstGeom prst="rect">
            <a:avLst/>
          </a:prstGeom>
          <a:solidFill>
            <a:srgbClr val="FF69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2FDE5B-7FC6-4BE7-B28A-762105E8C570}"/>
              </a:ext>
            </a:extLst>
          </p:cNvPr>
          <p:cNvGrpSpPr/>
          <p:nvPr/>
        </p:nvGrpSpPr>
        <p:grpSpPr>
          <a:xfrm>
            <a:off x="2259641" y="4000855"/>
            <a:ext cx="408129" cy="575319"/>
            <a:chOff x="371165" y="5493617"/>
            <a:chExt cx="408129" cy="575318"/>
          </a:xfrm>
        </p:grpSpPr>
        <p:pic>
          <p:nvPicPr>
            <p:cNvPr id="36" name="Picture 4" descr="http://www.polyvore.com/cgi/img-thing?.out=jpg&amp;size=l&amp;tid=5215328">
              <a:extLst>
                <a:ext uri="{FF2B5EF4-FFF2-40B4-BE49-F238E27FC236}">
                  <a16:creationId xmlns:a16="http://schemas.microsoft.com/office/drawing/2014/main" id="{55171E6C-AF93-40F9-98D1-D1749CC69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7" t="18346" r="28291" b="19862"/>
            <a:stretch>
              <a:fillRect/>
            </a:stretch>
          </p:blipFill>
          <p:spPr bwMode="auto">
            <a:xfrm>
              <a:off x="383294" y="5493617"/>
              <a:ext cx="396000" cy="575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281FBF-C785-4BDD-8886-B74E4D9E6681}"/>
                </a:ext>
              </a:extLst>
            </p:cNvPr>
            <p:cNvSpPr txBox="1"/>
            <p:nvPr/>
          </p:nvSpPr>
          <p:spPr>
            <a:xfrm>
              <a:off x="371165" y="5727519"/>
              <a:ext cx="404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S,I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605356-C0A8-42DB-A67C-68EFB0E58D92}"/>
              </a:ext>
            </a:extLst>
          </p:cNvPr>
          <p:cNvGrpSpPr/>
          <p:nvPr/>
        </p:nvGrpSpPr>
        <p:grpSpPr>
          <a:xfrm>
            <a:off x="5126715" y="4000643"/>
            <a:ext cx="396000" cy="575319"/>
            <a:chOff x="1020193" y="5531804"/>
            <a:chExt cx="396000" cy="575318"/>
          </a:xfrm>
        </p:grpSpPr>
        <p:pic>
          <p:nvPicPr>
            <p:cNvPr id="37" name="Picture 4" descr="http://www.polyvore.com/cgi/img-thing?.out=jpg&amp;size=l&amp;tid=5215328">
              <a:extLst>
                <a:ext uri="{FF2B5EF4-FFF2-40B4-BE49-F238E27FC236}">
                  <a16:creationId xmlns:a16="http://schemas.microsoft.com/office/drawing/2014/main" id="{21119B0B-1F70-4124-B2F8-AAB3778C9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7" t="18346" r="28291" b="19862"/>
            <a:stretch>
              <a:fillRect/>
            </a:stretch>
          </p:blipFill>
          <p:spPr bwMode="auto">
            <a:xfrm>
              <a:off x="1020193" y="5531804"/>
              <a:ext cx="396000" cy="575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18AB7A-3652-453E-8019-0622E83A9E05}"/>
                </a:ext>
              </a:extLst>
            </p:cNvPr>
            <p:cNvSpPr txBox="1"/>
            <p:nvPr/>
          </p:nvSpPr>
          <p:spPr>
            <a:xfrm>
              <a:off x="1067917" y="5765706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87C318C-DF50-4504-BEA6-58C8A119FE1B}"/>
              </a:ext>
            </a:extLst>
          </p:cNvPr>
          <p:cNvSpPr txBox="1"/>
          <p:nvPr/>
        </p:nvSpPr>
        <p:spPr>
          <a:xfrm flipH="1">
            <a:off x="3679943" y="4735240"/>
            <a:ext cx="455932" cy="307777"/>
          </a:xfrm>
          <a:prstGeom prst="rect">
            <a:avLst/>
          </a:prstGeom>
          <a:solidFill>
            <a:srgbClr val="A91B2E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C9EB2F-86C5-407D-BF3F-1BF489C8BBFD}"/>
              </a:ext>
            </a:extLst>
          </p:cNvPr>
          <p:cNvGrpSpPr/>
          <p:nvPr/>
        </p:nvGrpSpPr>
        <p:grpSpPr>
          <a:xfrm>
            <a:off x="8379008" y="3999067"/>
            <a:ext cx="396000" cy="575319"/>
            <a:chOff x="3871864" y="6159278"/>
            <a:chExt cx="396000" cy="575318"/>
          </a:xfrm>
        </p:grpSpPr>
        <p:pic>
          <p:nvPicPr>
            <p:cNvPr id="48" name="Picture 4" descr="http://www.polyvore.com/cgi/img-thing?.out=jpg&amp;size=l&amp;tid=5215328">
              <a:extLst>
                <a:ext uri="{FF2B5EF4-FFF2-40B4-BE49-F238E27FC236}">
                  <a16:creationId xmlns:a16="http://schemas.microsoft.com/office/drawing/2014/main" id="{4BA7E15A-2277-4208-B845-8600E8CCD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7" t="18346" r="28291" b="19862"/>
            <a:stretch>
              <a:fillRect/>
            </a:stretch>
          </p:blipFill>
          <p:spPr bwMode="auto">
            <a:xfrm>
              <a:off x="3871864" y="6159278"/>
              <a:ext cx="396000" cy="575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776476-71A1-4C86-BC48-D526A1921908}"/>
                </a:ext>
              </a:extLst>
            </p:cNvPr>
            <p:cNvSpPr txBox="1"/>
            <p:nvPr/>
          </p:nvSpPr>
          <p:spPr>
            <a:xfrm>
              <a:off x="3954853" y="6383020"/>
              <a:ext cx="234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E6F683-978F-4080-BB5F-7CEB9C19838E}"/>
              </a:ext>
            </a:extLst>
          </p:cNvPr>
          <p:cNvGrpSpPr/>
          <p:nvPr/>
        </p:nvGrpSpPr>
        <p:grpSpPr>
          <a:xfrm>
            <a:off x="9869895" y="3999067"/>
            <a:ext cx="396000" cy="575319"/>
            <a:chOff x="3871864" y="6159278"/>
            <a:chExt cx="396000" cy="575318"/>
          </a:xfrm>
        </p:grpSpPr>
        <p:pic>
          <p:nvPicPr>
            <p:cNvPr id="51" name="Picture 4" descr="http://www.polyvore.com/cgi/img-thing?.out=jpg&amp;size=l&amp;tid=5215328">
              <a:extLst>
                <a:ext uri="{FF2B5EF4-FFF2-40B4-BE49-F238E27FC236}">
                  <a16:creationId xmlns:a16="http://schemas.microsoft.com/office/drawing/2014/main" id="{5E422571-AD9F-4811-9C6D-EA3CED42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7" t="18346" r="28291" b="19862"/>
            <a:stretch>
              <a:fillRect/>
            </a:stretch>
          </p:blipFill>
          <p:spPr bwMode="auto">
            <a:xfrm>
              <a:off x="3871864" y="6159278"/>
              <a:ext cx="396000" cy="575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643B58-97AC-4D92-A761-B882964215F7}"/>
                </a:ext>
              </a:extLst>
            </p:cNvPr>
            <p:cNvSpPr txBox="1"/>
            <p:nvPr/>
          </p:nvSpPr>
          <p:spPr>
            <a:xfrm>
              <a:off x="3954853" y="6383020"/>
              <a:ext cx="234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pic>
        <p:nvPicPr>
          <p:cNvPr id="53" name="Picture 5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BB281A-9F48-4D75-B03E-72D04DCD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59002" r="40786" b="32646"/>
          <a:stretch/>
        </p:blipFill>
        <p:spPr bwMode="auto">
          <a:xfrm>
            <a:off x="3690471" y="3685909"/>
            <a:ext cx="646448" cy="274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8" descr="https://www.colourbox.com/preview/7449486-.jpg">
            <a:extLst>
              <a:ext uri="{FF2B5EF4-FFF2-40B4-BE49-F238E27FC236}">
                <a16:creationId xmlns:a16="http://schemas.microsoft.com/office/drawing/2014/main" id="{8ACD84C9-2535-46F0-A7B8-87DE2ED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935">
            <a:off x="3954383" y="3170815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le 42">
            <a:extLst>
              <a:ext uri="{FF2B5EF4-FFF2-40B4-BE49-F238E27FC236}">
                <a16:creationId xmlns:a16="http://schemas.microsoft.com/office/drawing/2014/main" id="{69D1CDEA-3E1E-3FC7-C9F9-E6102CA2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Trial schedule – toddlers &amp; infants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9DBBCBA-CB40-25F4-67BA-FF41FA5A986F}"/>
              </a:ext>
            </a:extLst>
          </p:cNvPr>
          <p:cNvGrpSpPr/>
          <p:nvPr/>
        </p:nvGrpSpPr>
        <p:grpSpPr>
          <a:xfrm>
            <a:off x="436253" y="6106021"/>
            <a:ext cx="408129" cy="575319"/>
            <a:chOff x="371165" y="5493617"/>
            <a:chExt cx="408129" cy="575318"/>
          </a:xfrm>
        </p:grpSpPr>
        <p:pic>
          <p:nvPicPr>
            <p:cNvPr id="45" name="Picture 4" descr="http://www.polyvore.com/cgi/img-thing?.out=jpg&amp;size=l&amp;tid=5215328">
              <a:extLst>
                <a:ext uri="{FF2B5EF4-FFF2-40B4-BE49-F238E27FC236}">
                  <a16:creationId xmlns:a16="http://schemas.microsoft.com/office/drawing/2014/main" id="{2B92C9FD-8B8B-ABB5-72EA-947EC2B04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7" t="18346" r="28291" b="19862"/>
            <a:stretch>
              <a:fillRect/>
            </a:stretch>
          </p:blipFill>
          <p:spPr bwMode="auto">
            <a:xfrm>
              <a:off x="383294" y="5493617"/>
              <a:ext cx="396000" cy="575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78207B-39FD-B2A3-A6D3-1A9A0A0D6DB9}"/>
                </a:ext>
              </a:extLst>
            </p:cNvPr>
            <p:cNvSpPr txBox="1"/>
            <p:nvPr/>
          </p:nvSpPr>
          <p:spPr>
            <a:xfrm>
              <a:off x="371165" y="5727519"/>
              <a:ext cx="404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S,I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A7079A0-177B-1CF7-BEE0-FBBAAFE02DC8}"/>
              </a:ext>
            </a:extLst>
          </p:cNvPr>
          <p:cNvSpPr txBox="1"/>
          <p:nvPr/>
        </p:nvSpPr>
        <p:spPr>
          <a:xfrm>
            <a:off x="838200" y="6191498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Safety (S) &amp; Immunogenicity (I) </a:t>
            </a:r>
          </a:p>
          <a:p>
            <a:r>
              <a:rPr lang="en-GB" sz="1200" dirty="0"/>
              <a:t>blood sample</a:t>
            </a:r>
          </a:p>
        </p:txBody>
      </p:sp>
    </p:spTree>
    <p:extLst>
      <p:ext uri="{BB962C8B-B14F-4D97-AF65-F5344CB8AC3E}">
        <p14:creationId xmlns:p14="http://schemas.microsoft.com/office/powerpoint/2010/main" val="73278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1F369C-4EB8-9F82-FC93-75D1DE44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7D30F1C-688C-29B3-C819-519CC6D3590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-184150" y="-25400"/>
            <a:ext cx="12376150" cy="6962775"/>
          </a:xfrm>
        </p:spPr>
      </p:pic>
    </p:spTree>
    <p:extLst>
      <p:ext uri="{BB962C8B-B14F-4D97-AF65-F5344CB8AC3E}">
        <p14:creationId xmlns:p14="http://schemas.microsoft.com/office/powerpoint/2010/main" val="134958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EDC4-F995-0C70-A15D-DEB3A27F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Safety endpoints</a:t>
            </a:r>
            <a:endParaRPr lang="en-GB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02E62-BCBC-AD52-4A8B-5D1EAC61F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44500" indent="-444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Solicited local and systemic adverse events - day 0 to 13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Local:  tenderness, redness, swelling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Systemic: fever, vomiting, diarrhoea, irritability, drowsiness, reduced feeding, rash</a:t>
            </a:r>
          </a:p>
          <a:p>
            <a:pPr marL="444500" indent="-4445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Unsolicited adverse events – day 0 to 180</a:t>
            </a:r>
          </a:p>
          <a:p>
            <a:pPr marL="444500" indent="-4445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Safety laboratories</a:t>
            </a:r>
            <a:r>
              <a:rPr lang="en-GB" sz="2600" b="1" dirty="0">
                <a:solidFill>
                  <a:schemeClr val="tx1"/>
                </a:solidFill>
              </a:rPr>
              <a:t> – day 7</a:t>
            </a:r>
          </a:p>
          <a:p>
            <a:pPr marL="444500" indent="-4445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Severity g</a:t>
            </a:r>
            <a:r>
              <a:rPr lang="en-GB" sz="2600" dirty="0">
                <a:solidFill>
                  <a:srgbClr val="2C2D6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raded based on Division of AIDS Tables (V2.1. Jul 2017)</a:t>
            </a:r>
          </a:p>
          <a:p>
            <a:pPr marL="444500" indent="-4445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C2D62"/>
                </a:solidFill>
                <a:ea typeface="Calibri" panose="020F0502020204030204" pitchFamily="34" charset="0"/>
              </a:rPr>
              <a:t>Assessed for relatedness and expectedness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B4454163-BF68-732E-7333-8EACC6A5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488" y="3351616"/>
            <a:ext cx="2061299" cy="2748398"/>
          </a:xfrm>
          <a:prstGeom prst="roundRect">
            <a:avLst/>
          </a:prstGeom>
          <a:ln>
            <a:solidFill>
              <a:srgbClr val="2E2C61"/>
            </a:solidFill>
          </a:ln>
        </p:spPr>
      </p:pic>
    </p:spTree>
    <p:extLst>
      <p:ext uri="{BB962C8B-B14F-4D97-AF65-F5344CB8AC3E}">
        <p14:creationId xmlns:p14="http://schemas.microsoft.com/office/powerpoint/2010/main" val="12477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The_Gambia_LSHTM_powerpoint_basic" id="{80489E84-3F0A-2845-9768-8BFEF6F7D2E5}" vid="{89C70680-DEB5-BC42-B824-107A7C13F29C}"/>
    </a:ext>
  </a:extLst>
</a:theme>
</file>

<file path=ppt/theme/theme2.xml><?xml version="1.0" encoding="utf-8"?>
<a:theme xmlns:a="http://schemas.openxmlformats.org/drawingml/2006/main" name="2_Font and logo master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The_Gambia_LSHTM_powerpoint_basic" id="{80489E84-3F0A-2845-9768-8BFEF6F7D2E5}" vid="{AD64482C-E64F-2C4C-ABD8-DE3E0D224B23}"/>
    </a:ext>
  </a:extLst>
</a:theme>
</file>

<file path=ppt/theme/theme3.xml><?xml version="1.0" encoding="utf-8"?>
<a:theme xmlns:a="http://schemas.openxmlformats.org/drawingml/2006/main" name="1_Font and logo master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The_Gambia_LSHTM_powerpoint_basic" id="{80489E84-3F0A-2845-9768-8BFEF6F7D2E5}" vid="{1D198847-F517-3146-984B-1ED46D11A0CC}"/>
    </a:ext>
  </a:extLst>
</a:theme>
</file>

<file path=ppt/theme/theme4.xml><?xml version="1.0" encoding="utf-8"?>
<a:theme xmlns:a="http://schemas.openxmlformats.org/drawingml/2006/main" name="1_Font and logo master 2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The_Gambia_LSHTM_powerpoint_basic" id="{80489E84-3F0A-2845-9768-8BFEF6F7D2E5}" vid="{77BA11E9-3C5E-E348-91AF-EC6FC9FEDD4A}"/>
    </a:ext>
  </a:extLst>
</a:theme>
</file>

<file path=ppt/theme/theme5.xml><?xml version="1.0" encoding="utf-8"?>
<a:theme xmlns:a="http://schemas.openxmlformats.org/drawingml/2006/main" name="2_Font and logo master 2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The_Gambia_LSHTM_powerpoint_basic" id="{80489E84-3F0A-2845-9768-8BFEF6F7D2E5}" vid="{79816F1C-582D-5C43-9B1A-BDC75099A77A}"/>
    </a:ext>
  </a:extLst>
</a:theme>
</file>

<file path=ppt/theme/theme6.xml><?xml version="1.0" encoding="utf-8"?>
<a:theme xmlns:a="http://schemas.openxmlformats.org/drawingml/2006/main" name="Font master without logo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The_Gambia_LSHTM_powerpoint_basic" id="{80489E84-3F0A-2845-9768-8BFEF6F7D2E5}" vid="{05A45E0B-3A30-4B4C-957A-E7BB9579379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9ecd693c-fdf0-4e8d-9ad6-21311f242c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8A0817BF47A4C9B3693B9F801C8E9" ma:contentTypeVersion="20" ma:contentTypeDescription="Create a new document." ma:contentTypeScope="" ma:versionID="2186312eb4f832ae58df56b8fd7da204">
  <xsd:schema xmlns:xsd="http://www.w3.org/2001/XMLSchema" xmlns:xs="http://www.w3.org/2001/XMLSchema" xmlns:p="http://schemas.microsoft.com/office/2006/metadata/properties" xmlns:ns1="http://schemas.microsoft.com/sharepoint/v3" xmlns:ns3="6f329935-24d6-4e28-bfda-e173fb04e241" xmlns:ns4="9ecd693c-fdf0-4e8d-9ad6-21311f242c16" targetNamespace="http://schemas.microsoft.com/office/2006/metadata/properties" ma:root="true" ma:fieldsID="6eb16e9dd816c0be180fc2fc8ec03150" ns1:_="" ns3:_="" ns4:_="">
    <xsd:import namespace="http://schemas.microsoft.com/sharepoint/v3"/>
    <xsd:import namespace="6f329935-24d6-4e28-bfda-e173fb04e241"/>
    <xsd:import namespace="9ecd693c-fdf0-4e8d-9ad6-21311f242c16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29935-24d6-4e28-bfda-e173fb04e2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d693c-fdf0-4e8d-9ad6-21311f242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4C2E9A-0F0E-449C-A451-79B18E10128F}">
  <ds:schemaRefs>
    <ds:schemaRef ds:uri="http://www.w3.org/XML/1998/namespace"/>
    <ds:schemaRef ds:uri="9ecd693c-fdf0-4e8d-9ad6-21311f242c16"/>
    <ds:schemaRef ds:uri="6f329935-24d6-4e28-bfda-e173fb04e241"/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302D9AF-FF6B-438E-A2CA-C55AC1F751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4B259B-DD75-471D-B3A4-99DE2DED09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329935-24d6-4e28-bfda-e173fb04e241"/>
    <ds:schemaRef ds:uri="9ecd693c-fdf0-4e8d-9ad6-21311f242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MRC_The_Gambia_LSHTM_powerpoint_basic</Template>
  <TotalTime>14641</TotalTime>
  <Words>1328</Words>
  <Application>Microsoft Office PowerPoint</Application>
  <PresentationFormat>Widescreen</PresentationFormat>
  <Paragraphs>362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Aptos</vt:lpstr>
      <vt:lpstr>Arial</vt:lpstr>
      <vt:lpstr>Calibri</vt:lpstr>
      <vt:lpstr>Cambria Math</vt:lpstr>
      <vt:lpstr>Times</vt:lpstr>
      <vt:lpstr>Wingdings</vt:lpstr>
      <vt:lpstr>Font and logo master</vt:lpstr>
      <vt:lpstr>2_Font and logo master</vt:lpstr>
      <vt:lpstr>1_Font and logo master</vt:lpstr>
      <vt:lpstr>1_Font and logo master 2</vt:lpstr>
      <vt:lpstr>2_Font and logo master 2</vt:lpstr>
      <vt:lpstr>Font master without logo</vt:lpstr>
      <vt:lpstr>PowerPoint Presentation</vt:lpstr>
      <vt:lpstr>The Gambia &amp; The MRC Unit</vt:lpstr>
      <vt:lpstr>Measles containing vaccine coverage in West Africa</vt:lpstr>
      <vt:lpstr>Microarray patches</vt:lpstr>
      <vt:lpstr>Trial design</vt:lpstr>
      <vt:lpstr>PowerPoint Presentation</vt:lpstr>
      <vt:lpstr>Trial schedule – toddlers &amp; infants</vt:lpstr>
      <vt:lpstr>PowerPoint Presentation</vt:lpstr>
      <vt:lpstr>Safety endpoints</vt:lpstr>
      <vt:lpstr>Immunogenicity endpoints</vt:lpstr>
      <vt:lpstr>Infant Disposition</vt:lpstr>
      <vt:lpstr>Infant demographics &amp; growth data</vt:lpstr>
      <vt:lpstr>Infant safety</vt:lpstr>
      <vt:lpstr>Infant tenderness </vt:lpstr>
      <vt:lpstr>Infant redness</vt:lpstr>
      <vt:lpstr>Infant swelling</vt:lpstr>
      <vt:lpstr>Infant systemic solicited adverse events</vt:lpstr>
      <vt:lpstr>Infant safety</vt:lpstr>
      <vt:lpstr>Infant unsolicited adverse events</vt:lpstr>
      <vt:lpstr>Infant immune responses</vt:lpstr>
      <vt:lpstr>Infant measles protection (%)</vt:lpstr>
      <vt:lpstr>Infant rubella protection (%)</vt:lpstr>
      <vt:lpstr>Infant measles antibody levels (GMC)</vt:lpstr>
      <vt:lpstr>Infant rubella antibody levels (GMC)</vt:lpstr>
      <vt:lpstr>Infant reverse cumulative distributions</vt:lpstr>
      <vt:lpstr>Toddler results</vt:lpstr>
      <vt:lpstr>Toddler safety</vt:lpstr>
      <vt:lpstr>Toddler antibody levels (GMC)</vt:lpstr>
      <vt:lpstr>Parental perceptions &amp; acceptability</vt:lpstr>
      <vt:lpstr>Parental perceptions &amp; acceptability</vt:lpstr>
      <vt:lpstr>Parental perceptions &amp; acceptability</vt:lpstr>
      <vt:lpstr>Parental perceptions &amp; acceptability</vt:lpstr>
      <vt:lpstr>Parental perceptions &amp; acceptability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Clarke</dc:creator>
  <cp:lastModifiedBy>Noe, James</cp:lastModifiedBy>
  <cp:revision>21</cp:revision>
  <cp:lastPrinted>2023-02-20T10:25:43Z</cp:lastPrinted>
  <dcterms:created xsi:type="dcterms:W3CDTF">2023-02-17T19:28:44Z</dcterms:created>
  <dcterms:modified xsi:type="dcterms:W3CDTF">2024-03-06T11:54:45Z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0x010100E9C8A0817BF47A4C9B3693B9F801C8E9</vt:lpwstr>
  </property>
  <property fmtid="{D5CDD505-2E9C-101B-9397-08002B2CF9AE}" pid="3" name="_dlc_DocIdItemGuid">
    <vt:lpwstr>f12cc001-62dd-440d-a9d0-b637c535cd37</vt:lpwstr>
  </property>
</Properties>
</file>