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handoutMasterIdLst>
    <p:handoutMasterId r:id="rId25"/>
  </p:handoutMasterIdLst>
  <p:sldIdLst>
    <p:sldId id="341" r:id="rId2"/>
    <p:sldId id="344" r:id="rId3"/>
    <p:sldId id="379" r:id="rId4"/>
    <p:sldId id="343" r:id="rId5"/>
    <p:sldId id="375" r:id="rId6"/>
    <p:sldId id="374" r:id="rId7"/>
    <p:sldId id="346" r:id="rId8"/>
    <p:sldId id="364" r:id="rId9"/>
    <p:sldId id="372" r:id="rId10"/>
    <p:sldId id="368" r:id="rId11"/>
    <p:sldId id="369" r:id="rId12"/>
    <p:sldId id="370" r:id="rId13"/>
    <p:sldId id="373" r:id="rId14"/>
    <p:sldId id="371" r:id="rId15"/>
    <p:sldId id="366" r:id="rId16"/>
    <p:sldId id="367" r:id="rId17"/>
    <p:sldId id="353" r:id="rId18"/>
    <p:sldId id="359" r:id="rId19"/>
    <p:sldId id="360" r:id="rId20"/>
    <p:sldId id="349" r:id="rId21"/>
    <p:sldId id="378" r:id="rId22"/>
    <p:sldId id="377" r:id="rId23"/>
  </p:sldIdLst>
  <p:sldSz cx="10693400" cy="7561263"/>
  <p:notesSz cx="6662738" cy="9832975"/>
  <p:defaultTextStyle>
    <a:defPPr>
      <a:defRPr lang="en-GB"/>
    </a:defPPr>
    <a:lvl1pPr algn="l" rtl="1" fontAlgn="base">
      <a:spcBef>
        <a:spcPct val="0"/>
      </a:spcBef>
      <a:spcAft>
        <a:spcPct val="0"/>
      </a:spcAft>
      <a:defRPr sz="3900" b="1" kern="1200">
        <a:solidFill>
          <a:srgbClr val="000066"/>
        </a:solidFill>
        <a:latin typeface="Arial" charset="0"/>
        <a:ea typeface="+mn-ea"/>
        <a:cs typeface="Arial" charset="0"/>
      </a:defRPr>
    </a:lvl1pPr>
    <a:lvl2pPr marL="457200" algn="l" rtl="1" fontAlgn="base">
      <a:spcBef>
        <a:spcPct val="0"/>
      </a:spcBef>
      <a:spcAft>
        <a:spcPct val="0"/>
      </a:spcAft>
      <a:defRPr sz="3900" b="1" kern="1200">
        <a:solidFill>
          <a:srgbClr val="000066"/>
        </a:solidFill>
        <a:latin typeface="Arial" charset="0"/>
        <a:ea typeface="+mn-ea"/>
        <a:cs typeface="Arial" charset="0"/>
      </a:defRPr>
    </a:lvl2pPr>
    <a:lvl3pPr marL="914400" algn="l" rtl="1" fontAlgn="base">
      <a:spcBef>
        <a:spcPct val="0"/>
      </a:spcBef>
      <a:spcAft>
        <a:spcPct val="0"/>
      </a:spcAft>
      <a:defRPr sz="3900" b="1" kern="1200">
        <a:solidFill>
          <a:srgbClr val="000066"/>
        </a:solidFill>
        <a:latin typeface="Arial" charset="0"/>
        <a:ea typeface="+mn-ea"/>
        <a:cs typeface="Arial" charset="0"/>
      </a:defRPr>
    </a:lvl3pPr>
    <a:lvl4pPr marL="1371600" algn="l" rtl="1" fontAlgn="base">
      <a:spcBef>
        <a:spcPct val="0"/>
      </a:spcBef>
      <a:spcAft>
        <a:spcPct val="0"/>
      </a:spcAft>
      <a:defRPr sz="3900" b="1" kern="1200">
        <a:solidFill>
          <a:srgbClr val="000066"/>
        </a:solidFill>
        <a:latin typeface="Arial" charset="0"/>
        <a:ea typeface="+mn-ea"/>
        <a:cs typeface="Arial" charset="0"/>
      </a:defRPr>
    </a:lvl4pPr>
    <a:lvl5pPr marL="1828800" algn="l" rtl="1" fontAlgn="base">
      <a:spcBef>
        <a:spcPct val="0"/>
      </a:spcBef>
      <a:spcAft>
        <a:spcPct val="0"/>
      </a:spcAft>
      <a:defRPr sz="3900" b="1" kern="1200">
        <a:solidFill>
          <a:srgbClr val="000066"/>
        </a:solidFill>
        <a:latin typeface="Arial" charset="0"/>
        <a:ea typeface="+mn-ea"/>
        <a:cs typeface="Arial" charset="0"/>
      </a:defRPr>
    </a:lvl5pPr>
    <a:lvl6pPr marL="2286000" algn="l" defTabSz="914400" rtl="0" eaLnBrk="1" latinLnBrk="0" hangingPunct="1">
      <a:defRPr sz="3900" b="1" kern="1200">
        <a:solidFill>
          <a:srgbClr val="000066"/>
        </a:solidFill>
        <a:latin typeface="Arial" charset="0"/>
        <a:ea typeface="+mn-ea"/>
        <a:cs typeface="Arial" charset="0"/>
      </a:defRPr>
    </a:lvl6pPr>
    <a:lvl7pPr marL="2743200" algn="l" defTabSz="914400" rtl="0" eaLnBrk="1" latinLnBrk="0" hangingPunct="1">
      <a:defRPr sz="3900" b="1" kern="1200">
        <a:solidFill>
          <a:srgbClr val="000066"/>
        </a:solidFill>
        <a:latin typeface="Arial" charset="0"/>
        <a:ea typeface="+mn-ea"/>
        <a:cs typeface="Arial" charset="0"/>
      </a:defRPr>
    </a:lvl7pPr>
    <a:lvl8pPr marL="3200400" algn="l" defTabSz="914400" rtl="0" eaLnBrk="1" latinLnBrk="0" hangingPunct="1">
      <a:defRPr sz="3900" b="1" kern="1200">
        <a:solidFill>
          <a:srgbClr val="000066"/>
        </a:solidFill>
        <a:latin typeface="Arial" charset="0"/>
        <a:ea typeface="+mn-ea"/>
        <a:cs typeface="Arial" charset="0"/>
      </a:defRPr>
    </a:lvl8pPr>
    <a:lvl9pPr marL="3657600" algn="l" defTabSz="914400" rtl="0" eaLnBrk="1" latinLnBrk="0" hangingPunct="1">
      <a:defRPr sz="3900" b="1" kern="1200">
        <a:solidFill>
          <a:srgbClr val="000066"/>
        </a:solidFill>
        <a:latin typeface="Arial" charset="0"/>
        <a:ea typeface="+mn-ea"/>
        <a:cs typeface="Arial" charset="0"/>
      </a:defRPr>
    </a:lvl9pPr>
  </p:defaultTextStyle>
  <p:extLst>
    <p:ext uri="{EFAFB233-063F-42B5-8137-9DF3F51BA10A}">
      <p15:sldGuideLst xmlns:p15="http://schemas.microsoft.com/office/powerpoint/2012/main" xmlns="">
        <p15:guide id="1" orient="horz" pos="2381">
          <p15:clr>
            <a:srgbClr val="A4A3A4"/>
          </p15:clr>
        </p15:guide>
        <p15:guide id="2" pos="3368">
          <p15:clr>
            <a:srgbClr val="A4A3A4"/>
          </p15:clr>
        </p15:guide>
      </p15:sldGuideLst>
    </p:ext>
    <p:ext uri="{2D200454-40CA-4A62-9FC3-DE9A4176ACB9}">
      <p15:notesGuideLst xmlns:p15="http://schemas.microsoft.com/office/powerpoint/2012/main" xmlns="">
        <p15:guide id="1" orient="horz" pos="3097">
          <p15:clr>
            <a:srgbClr val="A4A3A4"/>
          </p15:clr>
        </p15:guide>
        <p15:guide id="2" pos="209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TEL, Minal" initials="patelm" lastIdx="1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7FB8"/>
    <a:srgbClr val="1249C4"/>
    <a:srgbClr val="42A49F"/>
    <a:srgbClr val="EAB200"/>
    <a:srgbClr val="72BBE8"/>
    <a:srgbClr val="CCCCFF"/>
    <a:srgbClr val="CCFF99"/>
    <a:srgbClr val="66FF33"/>
    <a:srgbClr val="96CCEE"/>
    <a:srgbClr val="C4D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88" autoAdjust="0"/>
    <p:restoredTop sz="75477" autoAdjust="0"/>
  </p:normalViewPr>
  <p:slideViewPr>
    <p:cSldViewPr snapToGrid="0">
      <p:cViewPr varScale="1">
        <p:scale>
          <a:sx n="50" d="100"/>
          <a:sy n="50" d="100"/>
        </p:scale>
        <p:origin x="-1260" y="-84"/>
      </p:cViewPr>
      <p:guideLst>
        <p:guide orient="horz" pos="2381"/>
        <p:guide pos="3368"/>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8" d="100"/>
          <a:sy n="68" d="100"/>
        </p:scale>
        <p:origin x="-2898" y="-126"/>
      </p:cViewPr>
      <p:guideLst>
        <p:guide orient="horz" pos="3097"/>
        <p:guide pos="209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r>
              <a:rPr lang="en-GB" altLang="en-US" dirty="0"/>
              <a:t>World Health Organization</a:t>
            </a:r>
          </a:p>
        </p:txBody>
      </p:sp>
      <p:sp>
        <p:nvSpPr>
          <p:cNvPr id="29699" name="Rectangle 3"/>
          <p:cNvSpPr>
            <a:spLocks noGrp="1" noChangeArrowheads="1"/>
          </p:cNvSpPr>
          <p:nvPr>
            <p:ph type="dt" sz="quarter"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fld id="{9900136B-624A-4395-BD47-D8DA5FE71ED2}" type="datetime3">
              <a:rPr lang="en-GB" altLang="en-US"/>
              <a:pPr/>
              <a:t>7 September, 2017</a:t>
            </a:fld>
            <a:endParaRPr lang="en-GB" altLang="en-US" dirty="0"/>
          </a:p>
        </p:txBody>
      </p:sp>
      <p:sp>
        <p:nvSpPr>
          <p:cNvPr id="29700" name="Rectangle 4"/>
          <p:cNvSpPr>
            <a:spLocks noGrp="1" noChangeArrowheads="1"/>
          </p:cNvSpPr>
          <p:nvPr>
            <p:ph type="ftr" sz="quarter" idx="2"/>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GB" altLang="en-US" dirty="0"/>
          </a:p>
        </p:txBody>
      </p:sp>
      <p:sp>
        <p:nvSpPr>
          <p:cNvPr id="29701" name="Rectangle 5"/>
          <p:cNvSpPr>
            <a:spLocks noGrp="1" noChangeArrowheads="1"/>
          </p:cNvSpPr>
          <p:nvPr>
            <p:ph type="sldNum" sz="quarter" idx="3"/>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658184DB-111D-468D-A294-45C9B0B283DC}" type="slidenum">
              <a:rPr lang="en-GB" altLang="en-US"/>
              <a:pPr/>
              <a:t>‹#›</a:t>
            </a:fld>
            <a:endParaRPr lang="en-GB" altLang="en-US" dirty="0"/>
          </a:p>
        </p:txBody>
      </p:sp>
    </p:spTree>
    <p:extLst>
      <p:ext uri="{BB962C8B-B14F-4D97-AF65-F5344CB8AC3E}">
        <p14:creationId xmlns:p14="http://schemas.microsoft.com/office/powerpoint/2010/main" val="2407599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r>
              <a:rPr lang="en-GB" altLang="en-US" dirty="0"/>
              <a:t>World Health Organization</a:t>
            </a:r>
          </a:p>
        </p:txBody>
      </p:sp>
      <p:sp>
        <p:nvSpPr>
          <p:cNvPr id="31747" name="Rectangle 3"/>
          <p:cNvSpPr>
            <a:spLocks noGrp="1" noChangeArrowheads="1"/>
          </p:cNvSpPr>
          <p:nvPr>
            <p:ph type="dt"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fld id="{A9CD7CD5-53D1-406A-AA24-C40F37547A0D}" type="datetime3">
              <a:rPr lang="en-GB" altLang="en-US"/>
              <a:pPr/>
              <a:t>7 September, 2017</a:t>
            </a:fld>
            <a:endParaRPr lang="en-GB" altLang="en-US" dirty="0"/>
          </a:p>
        </p:txBody>
      </p:sp>
      <p:sp>
        <p:nvSpPr>
          <p:cNvPr id="31748" name="Rectangle 4"/>
          <p:cNvSpPr>
            <a:spLocks noGrp="1" noRot="1" noChangeAspect="1" noChangeArrowheads="1" noTextEdit="1"/>
          </p:cNvSpPr>
          <p:nvPr>
            <p:ph type="sldImg" idx="2"/>
          </p:nvPr>
        </p:nvSpPr>
        <p:spPr bwMode="auto">
          <a:xfrm>
            <a:off x="725488" y="738188"/>
            <a:ext cx="5211762" cy="36861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66750" y="4670425"/>
            <a:ext cx="5329238" cy="442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1750" name="Rectangle 6"/>
          <p:cNvSpPr>
            <a:spLocks noGrp="1" noChangeArrowheads="1"/>
          </p:cNvSpPr>
          <p:nvPr>
            <p:ph type="ftr" sz="quarter" idx="4"/>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GB" altLang="en-US" dirty="0"/>
          </a:p>
        </p:txBody>
      </p:sp>
      <p:sp>
        <p:nvSpPr>
          <p:cNvPr id="31751" name="Rectangle 7"/>
          <p:cNvSpPr>
            <a:spLocks noGrp="1" noChangeArrowheads="1"/>
          </p:cNvSpPr>
          <p:nvPr>
            <p:ph type="sldNum" sz="quarter" idx="5"/>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5339257C-FC9B-4FA5-9D65-A01A9131C10A}" type="slidenum">
              <a:rPr lang="en-GB" altLang="en-US"/>
              <a:pPr/>
              <a:t>‹#›</a:t>
            </a:fld>
            <a:endParaRPr lang="en-GB" altLang="en-US" dirty="0"/>
          </a:p>
        </p:txBody>
      </p:sp>
    </p:spTree>
    <p:extLst>
      <p:ext uri="{BB962C8B-B14F-4D97-AF65-F5344CB8AC3E}">
        <p14:creationId xmlns:p14="http://schemas.microsoft.com/office/powerpoint/2010/main" val="3796186402"/>
      </p:ext>
    </p:extLst>
  </p:cSld>
  <p:clrMap bg1="lt1" tx1="dk1" bg2="lt2" tx2="dk2" accent1="accent1" accent2="accent2" accent3="accent3" accent4="accent4" accent5="accent5" accent6="accent6" hlink="hlink" folHlink="folHlink"/>
  <p:hf ftr="0"/>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25488" y="738188"/>
            <a:ext cx="5211762" cy="3686175"/>
          </a:xfrm>
        </p:spPr>
      </p:sp>
      <p:sp>
        <p:nvSpPr>
          <p:cNvPr id="3" name="Notes Placeholder 2"/>
          <p:cNvSpPr>
            <a:spLocks noGrp="1"/>
          </p:cNvSpPr>
          <p:nvPr>
            <p:ph type="body" idx="1"/>
          </p:nvPr>
        </p:nvSpPr>
        <p:spPr/>
        <p:txBody>
          <a:bodyPr/>
          <a:lstStyle/>
          <a:p>
            <a:pPr algn="l" rtl="0"/>
            <a:endParaRPr lang="en-GB" dirty="0"/>
          </a:p>
        </p:txBody>
      </p:sp>
      <p:sp>
        <p:nvSpPr>
          <p:cNvPr id="4" name="Slide Number Placeholder 3"/>
          <p:cNvSpPr>
            <a:spLocks noGrp="1"/>
          </p:cNvSpPr>
          <p:nvPr>
            <p:ph type="sldNum" sz="quarter" idx="10"/>
          </p:nvPr>
        </p:nvSpPr>
        <p:spPr/>
        <p:txBody>
          <a:bodyPr/>
          <a:lstStyle/>
          <a:p>
            <a:fld id="{AA2286F5-813B-4A26-9590-A2AE8058C681}" type="slidenum">
              <a:rPr lang="en-GB">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22853705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17</a:t>
            </a:fld>
            <a:endParaRPr lang="en-GB" altLang="en-US" dirty="0"/>
          </a:p>
        </p:txBody>
      </p:sp>
    </p:spTree>
    <p:extLst>
      <p:ext uri="{BB962C8B-B14F-4D97-AF65-F5344CB8AC3E}">
        <p14:creationId xmlns:p14="http://schemas.microsoft.com/office/powerpoint/2010/main" val="1560876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sz="1200" b="0" i="0" u="none" strike="noStrike" kern="1200" baseline="0" dirty="0" smtClean="0">
              <a:solidFill>
                <a:schemeClr val="tx1"/>
              </a:solidFill>
              <a:latin typeface="Arial" charset="0"/>
              <a:ea typeface="+mn-ea"/>
              <a:cs typeface="Arial" charset="0"/>
            </a:endParaRPr>
          </a:p>
          <a:p>
            <a:pPr algn="l" rtl="0"/>
            <a:endParaRPr lang="en-US" sz="1200" b="0" i="0" u="none" strike="noStrike" kern="1200" baseline="0" dirty="0" smtClean="0">
              <a:solidFill>
                <a:schemeClr val="tx1"/>
              </a:solidFill>
              <a:latin typeface="Arial" charset="0"/>
              <a:ea typeface="+mn-ea"/>
              <a:cs typeface="Arial" charset="0"/>
            </a:endParaRPr>
          </a:p>
          <a:p>
            <a:pPr algn="l" rtl="0"/>
            <a:r>
              <a:rPr lang="en-US" sz="1200" b="0" i="0" u="none" strike="noStrike" kern="1200" baseline="0" dirty="0" smtClean="0">
                <a:solidFill>
                  <a:schemeClr val="tx1"/>
                </a:solidFill>
                <a:latin typeface="Arial" charset="0"/>
                <a:ea typeface="+mn-ea"/>
                <a:cs typeface="Arial" charset="0"/>
              </a:rPr>
              <a:t>India: from NVC report. The proportion of surveillance units reporting Measles and Rubella data to the national level and on time increased between 2011 and 2014, but has shown decline in the next two years i.e. 2015 and 2016. The surveillance of AFP and MR are based on the same format. This overall decline is owing to the transition of the surveillance system from the National Polio Surveillance Project to the state and district authorities.</a:t>
            </a:r>
          </a:p>
          <a:p>
            <a:pPr algn="l" rtl="0"/>
            <a:endParaRPr lang="en-US" sz="1200" b="0" i="0" u="none" strike="noStrike" kern="1200" baseline="0" dirty="0" smtClean="0">
              <a:solidFill>
                <a:schemeClr val="tx1"/>
              </a:solidFill>
              <a:latin typeface="Arial" charset="0"/>
              <a:ea typeface="+mn-ea"/>
              <a:cs typeface="Arial" charset="0"/>
            </a:endParaRPr>
          </a:p>
          <a:p>
            <a:pPr algn="l" rtl="0"/>
            <a:r>
              <a:rPr lang="en-US" sz="1200" b="0" i="0" u="none" strike="noStrike" kern="1200" baseline="0" dirty="0" smtClean="0">
                <a:solidFill>
                  <a:schemeClr val="tx1"/>
                </a:solidFill>
                <a:latin typeface="Arial" charset="0"/>
                <a:ea typeface="+mn-ea"/>
                <a:cs typeface="Arial" charset="0"/>
              </a:rPr>
              <a:t>Thailand: joint strategic plan to maintain polio free status and eliminate measles: </a:t>
            </a:r>
            <a:r>
              <a:rPr lang="en-GB" sz="1200" kern="1200" dirty="0" smtClean="0">
                <a:solidFill>
                  <a:schemeClr val="tx1"/>
                </a:solidFill>
                <a:effectLst/>
                <a:latin typeface="Arial" charset="0"/>
                <a:ea typeface="+mn-ea"/>
                <a:cs typeface="Arial" charset="0"/>
              </a:rPr>
              <a:t>strengthen quality of disease surveillance, increase vaccination coverage and enhance capacity of laboratories </a:t>
            </a:r>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18</a:t>
            </a:fld>
            <a:endParaRPr lang="en-GB" altLang="en-US" dirty="0"/>
          </a:p>
        </p:txBody>
      </p:sp>
    </p:spTree>
    <p:extLst>
      <p:ext uri="{BB962C8B-B14F-4D97-AF65-F5344CB8AC3E}">
        <p14:creationId xmlns:p14="http://schemas.microsoft.com/office/powerpoint/2010/main" val="3171882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sz="1200" b="0" i="0" u="none" strike="noStrike" kern="1200" baseline="0" dirty="0" smtClean="0">
                <a:solidFill>
                  <a:schemeClr val="tx1"/>
                </a:solidFill>
                <a:latin typeface="Arial" charset="0"/>
                <a:ea typeface="+mn-ea"/>
                <a:cs typeface="Arial" charset="0"/>
              </a:rPr>
              <a:t>The 16 countries with 95% of polio</a:t>
            </a:r>
          </a:p>
          <a:p>
            <a:pPr algn="l" rtl="0"/>
            <a:r>
              <a:rPr lang="en-US" sz="1200" b="0" i="0" u="none" strike="noStrike" kern="1200" baseline="0" dirty="0" smtClean="0">
                <a:solidFill>
                  <a:schemeClr val="tx1"/>
                </a:solidFill>
                <a:latin typeface="Arial" charset="0"/>
                <a:ea typeface="+mn-ea"/>
                <a:cs typeface="Arial" charset="0"/>
              </a:rPr>
              <a:t>assets and infrastructure are Afghanistan, Angola, Bangladesh,</a:t>
            </a:r>
          </a:p>
          <a:p>
            <a:pPr algn="l" rtl="0"/>
            <a:r>
              <a:rPr lang="en-US" sz="1200" b="0" i="0" u="none" strike="noStrike" kern="1200" baseline="0" dirty="0" smtClean="0">
                <a:solidFill>
                  <a:schemeClr val="tx1"/>
                </a:solidFill>
                <a:latin typeface="Arial" charset="0"/>
                <a:ea typeface="+mn-ea"/>
                <a:cs typeface="Arial" charset="0"/>
              </a:rPr>
              <a:t>Cameroon, Chad, the Democratic Republic of the Congo</a:t>
            </a:r>
          </a:p>
          <a:p>
            <a:pPr algn="l" rtl="0"/>
            <a:r>
              <a:rPr lang="en-US" sz="1200" b="0" i="0" u="none" strike="noStrike" kern="1200" baseline="0" dirty="0" smtClean="0">
                <a:solidFill>
                  <a:schemeClr val="tx1"/>
                </a:solidFill>
                <a:latin typeface="Arial" charset="0"/>
                <a:ea typeface="+mn-ea"/>
                <a:cs typeface="Arial" charset="0"/>
              </a:rPr>
              <a:t>(DRC), Ethiopia, India, Indonesia, Myanmar, Nepal, Nigeria,</a:t>
            </a:r>
          </a:p>
          <a:p>
            <a:pPr algn="l" rtl="0"/>
            <a:r>
              <a:rPr lang="en-US" sz="1200" b="0" i="0" u="none" strike="noStrike" kern="1200" baseline="0" dirty="0" smtClean="0">
                <a:solidFill>
                  <a:schemeClr val="tx1"/>
                </a:solidFill>
                <a:latin typeface="Arial" charset="0"/>
                <a:ea typeface="+mn-ea"/>
                <a:cs typeface="Arial" charset="0"/>
              </a:rPr>
              <a:t>Pakistan, Somalia, Sudan, and South Sudan. </a:t>
            </a:r>
          </a:p>
          <a:p>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19</a:t>
            </a:fld>
            <a:endParaRPr lang="en-GB" altLang="en-US" dirty="0"/>
          </a:p>
        </p:txBody>
      </p:sp>
    </p:spTree>
    <p:extLst>
      <p:ext uri="{BB962C8B-B14F-4D97-AF65-F5344CB8AC3E}">
        <p14:creationId xmlns:p14="http://schemas.microsoft.com/office/powerpoint/2010/main" val="4420883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sz="1200" b="0" i="0" u="none" strike="noStrike" kern="1200" baseline="0" dirty="0" smtClean="0">
                <a:solidFill>
                  <a:schemeClr val="tx1"/>
                </a:solidFill>
                <a:latin typeface="Arial" charset="0"/>
                <a:ea typeface="+mn-ea"/>
                <a:cs typeface="Arial" charset="0"/>
              </a:rPr>
              <a:t>Not as vertical as previously accused</a:t>
            </a:r>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21</a:t>
            </a:fld>
            <a:endParaRPr lang="en-GB" altLang="en-US" dirty="0"/>
          </a:p>
        </p:txBody>
      </p:sp>
    </p:spTree>
    <p:extLst>
      <p:ext uri="{BB962C8B-B14F-4D97-AF65-F5344CB8AC3E}">
        <p14:creationId xmlns:p14="http://schemas.microsoft.com/office/powerpoint/2010/main" val="2449518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sz="1200" b="0" i="0" u="none" strike="noStrike" kern="1200" baseline="0" dirty="0" smtClean="0">
                <a:solidFill>
                  <a:schemeClr val="tx1"/>
                </a:solidFill>
                <a:latin typeface="Arial" charset="0"/>
                <a:ea typeface="+mn-ea"/>
                <a:cs typeface="Arial" charset="0"/>
              </a:rPr>
              <a:t>Not as vertical as previously accused</a:t>
            </a:r>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3</a:t>
            </a:fld>
            <a:endParaRPr lang="en-GB" altLang="en-US" dirty="0"/>
          </a:p>
        </p:txBody>
      </p:sp>
    </p:spTree>
    <p:extLst>
      <p:ext uri="{BB962C8B-B14F-4D97-AF65-F5344CB8AC3E}">
        <p14:creationId xmlns:p14="http://schemas.microsoft.com/office/powerpoint/2010/main" val="2449518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4</a:t>
            </a:fld>
            <a:endParaRPr lang="en-GB" altLang="en-US" dirty="0"/>
          </a:p>
        </p:txBody>
      </p:sp>
    </p:spTree>
    <p:extLst>
      <p:ext uri="{BB962C8B-B14F-4D97-AF65-F5344CB8AC3E}">
        <p14:creationId xmlns:p14="http://schemas.microsoft.com/office/powerpoint/2010/main" val="3134876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sz="1200" b="0" i="0" u="none" strike="noStrike" kern="1200" baseline="0" dirty="0" smtClean="0">
                <a:solidFill>
                  <a:schemeClr val="tx1"/>
                </a:solidFill>
                <a:latin typeface="Arial" charset="0"/>
                <a:ea typeface="+mn-ea"/>
                <a:cs typeface="Arial" charset="0"/>
              </a:rPr>
              <a:t>One such initiative, the Global Health Security Agenda (GHSA) pursues a multilateral and multisectoral approach to strengthen both the global capacity and nations’ capacities to prevent, detect, and respond to human and animal infectious diseases threats [18], in order to achieve the goals of the International Health Regulations (IHR) (2005), a framework for the containment of global public health risks (to which all WHO member states are committed). GHSA is composed of 11 lines of effort (so-called “action packages”) in support of tangible, measurable steps required to prevent outbreaks, detect threats in real time, and rapidly respond to infectious</a:t>
            </a:r>
          </a:p>
          <a:p>
            <a:pPr algn="l" rtl="0"/>
            <a:r>
              <a:rPr lang="en-US" sz="1200" b="0" i="0" u="none" strike="noStrike" kern="1200" baseline="0" dirty="0" smtClean="0">
                <a:solidFill>
                  <a:schemeClr val="tx1"/>
                </a:solidFill>
                <a:latin typeface="Arial" charset="0"/>
                <a:ea typeface="+mn-ea"/>
                <a:cs typeface="Arial" charset="0"/>
              </a:rPr>
              <a:t>disease threats. Two of these 11 action packages are relevant to this discussion, “Real-Time Surveillance and Reporting” and “Immunization,” both highlight the critical importance of strong disease surveillance (including VPD surveillance) to the success of GHSA. GHSA strives to strengthen national surveillance systems that are able to detect events of significance for public health. By 2012, fewer than 20% of countries were prepared to respond to health threats, as indicated by having met</a:t>
            </a:r>
          </a:p>
          <a:p>
            <a:pPr algn="l" rtl="0"/>
            <a:r>
              <a:rPr lang="en-US" sz="1200" b="0" i="0" u="none" strike="noStrike" kern="1200" baseline="0" dirty="0" smtClean="0">
                <a:solidFill>
                  <a:schemeClr val="tx1"/>
                </a:solidFill>
                <a:latin typeface="Arial" charset="0"/>
                <a:ea typeface="+mn-ea"/>
                <a:cs typeface="Arial" charset="0"/>
              </a:rPr>
              <a:t>IHR goals. By 2014, about 30% of countries were fully prepared to detect and respond to an outbreak [19]</a:t>
            </a:r>
            <a:endParaRPr lang="en-US" dirty="0" smtClean="0"/>
          </a:p>
          <a:p>
            <a:endParaRPr lang="en-US" b="1"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5</a:t>
            </a:fld>
            <a:endParaRPr lang="en-GB" altLang="en-US" dirty="0"/>
          </a:p>
        </p:txBody>
      </p:sp>
    </p:spTree>
    <p:extLst>
      <p:ext uri="{BB962C8B-B14F-4D97-AF65-F5344CB8AC3E}">
        <p14:creationId xmlns:p14="http://schemas.microsoft.com/office/powerpoint/2010/main" val="583087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u="none" strike="noStrike" kern="1200" baseline="0" dirty="0" smtClean="0">
                <a:solidFill>
                  <a:schemeClr val="tx1"/>
                </a:solidFill>
                <a:latin typeface="Arial" charset="0"/>
                <a:ea typeface="+mn-ea"/>
                <a:cs typeface="Arial" charset="0"/>
              </a:rPr>
              <a:t>Nsubuga P, McDonnell S, Perkins B, et al. Polio eradication initiative in Africa: influence</a:t>
            </a:r>
          </a:p>
          <a:p>
            <a:pPr algn="l"/>
            <a:r>
              <a:rPr lang="en-US" sz="1200" b="0" i="0" u="none" strike="noStrike" kern="1200" baseline="0" dirty="0" smtClean="0">
                <a:solidFill>
                  <a:schemeClr val="tx1"/>
                </a:solidFill>
                <a:latin typeface="Arial" charset="0"/>
                <a:ea typeface="+mn-ea"/>
                <a:cs typeface="Arial" charset="0"/>
              </a:rPr>
              <a:t>on other infectious disease surveillance development. BMC Pub Health </a:t>
            </a:r>
            <a:r>
              <a:rPr lang="en-US" sz="1200" b="1" i="0" u="none" strike="noStrike" kern="1200" baseline="0" dirty="0" smtClean="0">
                <a:solidFill>
                  <a:schemeClr val="tx1"/>
                </a:solidFill>
                <a:latin typeface="Arial" charset="0"/>
                <a:ea typeface="+mn-ea"/>
                <a:cs typeface="Arial" charset="0"/>
              </a:rPr>
              <a:t>2002</a:t>
            </a:r>
            <a:r>
              <a:rPr lang="en-US" sz="1200" b="0" i="0" u="none" strike="noStrike" kern="1200" baseline="0" dirty="0" smtClean="0">
                <a:solidFill>
                  <a:schemeClr val="tx1"/>
                </a:solidFill>
                <a:latin typeface="Arial" charset="0"/>
                <a:ea typeface="+mn-ea"/>
                <a:cs typeface="Arial" charset="0"/>
              </a:rPr>
              <a:t>;</a:t>
            </a:r>
          </a:p>
          <a:p>
            <a:pPr algn="l"/>
            <a:r>
              <a:rPr lang="en-US" sz="1200" b="0" i="0" u="none" strike="noStrike" kern="1200" baseline="0" dirty="0" smtClean="0">
                <a:solidFill>
                  <a:schemeClr val="tx1"/>
                </a:solidFill>
                <a:latin typeface="Arial" charset="0"/>
                <a:ea typeface="+mn-ea"/>
                <a:cs typeface="Arial" charset="0"/>
              </a:rPr>
              <a:t>2:27–32. http://www.biomedcentral.com/1471–2458/2/27. Accessed day mo yr</a:t>
            </a:r>
          </a:p>
          <a:p>
            <a:pPr algn="l"/>
            <a:endParaRPr lang="en-US" sz="1200" b="0" i="0" u="none" strike="noStrike" kern="1200" baseline="0" dirty="0" smtClean="0">
              <a:solidFill>
                <a:schemeClr val="tx1"/>
              </a:solidFill>
              <a:latin typeface="Arial" charset="0"/>
              <a:ea typeface="+mn-ea"/>
              <a:cs typeface="Arial" charset="0"/>
            </a:endParaRPr>
          </a:p>
          <a:p>
            <a:pPr algn="l"/>
            <a:r>
              <a:rPr lang="en-US" sz="1200" b="0" i="0" u="none" strike="noStrike" kern="1200" baseline="0" dirty="0" smtClean="0">
                <a:solidFill>
                  <a:schemeClr val="tx1"/>
                </a:solidFill>
                <a:latin typeface="Arial" charset="0"/>
                <a:ea typeface="+mn-ea"/>
                <a:cs typeface="Arial" charset="0"/>
              </a:rPr>
              <a:t>According to a survey of staff in the WHO African Region</a:t>
            </a:r>
          </a:p>
          <a:p>
            <a:pPr algn="l"/>
            <a:r>
              <a:rPr lang="en-US" sz="1200" b="0" i="0" u="none" strike="noStrike" kern="1200" baseline="0" dirty="0" smtClean="0">
                <a:solidFill>
                  <a:schemeClr val="tx1"/>
                </a:solidFill>
                <a:latin typeface="Arial" charset="0"/>
                <a:ea typeface="+mn-ea"/>
                <a:cs typeface="Arial" charset="0"/>
              </a:rPr>
              <a:t>office and personnel in ministries of health of member states</a:t>
            </a:r>
          </a:p>
          <a:p>
            <a:pPr algn="l"/>
            <a:r>
              <a:rPr lang="en-US" sz="1200" b="0" i="0" u="none" strike="noStrike" kern="1200" baseline="0" dirty="0" smtClean="0">
                <a:solidFill>
                  <a:schemeClr val="tx1"/>
                </a:solidFill>
                <a:latin typeface="Arial" charset="0"/>
                <a:ea typeface="+mn-ea"/>
                <a:cs typeface="Arial" charset="0"/>
              </a:rPr>
              <a:t>in the region conducted in 2000, 26 (81%) of the 32 countries</a:t>
            </a:r>
          </a:p>
          <a:p>
            <a:pPr algn="l"/>
            <a:r>
              <a:rPr lang="en-US" sz="1200" b="0" i="0" u="none" strike="noStrike" kern="1200" baseline="0" dirty="0" smtClean="0">
                <a:solidFill>
                  <a:schemeClr val="tx1"/>
                </a:solidFill>
                <a:latin typeface="Arial" charset="0"/>
                <a:ea typeface="+mn-ea"/>
                <a:cs typeface="Arial" charset="0"/>
              </a:rPr>
              <a:t>who participated reported using AFP surveillance resources</a:t>
            </a:r>
          </a:p>
          <a:p>
            <a:pPr algn="l"/>
            <a:r>
              <a:rPr lang="en-US" sz="1200" b="0" i="0" u="none" strike="noStrike" kern="1200" baseline="0" dirty="0" smtClean="0">
                <a:solidFill>
                  <a:schemeClr val="tx1"/>
                </a:solidFill>
                <a:latin typeface="Arial" charset="0"/>
                <a:ea typeface="+mn-ea"/>
                <a:cs typeface="Arial" charset="0"/>
              </a:rPr>
              <a:t>for the surveillance of other infectious diseases, including</a:t>
            </a:r>
          </a:p>
          <a:p>
            <a:pPr algn="l"/>
            <a:r>
              <a:rPr lang="en-US" sz="1200" b="0" i="0" u="none" strike="noStrike" kern="1200" baseline="0" dirty="0" smtClean="0">
                <a:solidFill>
                  <a:schemeClr val="tx1"/>
                </a:solidFill>
                <a:latin typeface="Arial" charset="0"/>
                <a:ea typeface="+mn-ea"/>
                <a:cs typeface="Arial" charset="0"/>
              </a:rPr>
              <a:t>measles, neonatal tetanus, cholera, meningitis, and yellow</a:t>
            </a:r>
          </a:p>
          <a:p>
            <a:pPr algn="l"/>
            <a:r>
              <a:rPr lang="en-US" sz="1200" b="0" i="0" u="none" strike="noStrike" kern="1200" baseline="0" dirty="0" smtClean="0">
                <a:solidFill>
                  <a:schemeClr val="tx1"/>
                </a:solidFill>
                <a:latin typeface="Arial" charset="0"/>
                <a:ea typeface="+mn-ea"/>
                <a:cs typeface="Arial" charset="0"/>
              </a:rPr>
              <a:t>fever [5]. As of the end of 2003, 131 (66%) of 198 countries</a:t>
            </a:r>
          </a:p>
          <a:p>
            <a:pPr algn="l"/>
            <a:r>
              <a:rPr lang="en-US" sz="1200" b="0" i="0" u="none" strike="noStrike" kern="1200" baseline="0" dirty="0" smtClean="0">
                <a:solidFill>
                  <a:schemeClr val="tx1"/>
                </a:solidFill>
                <a:latin typeface="Arial" charset="0"/>
                <a:ea typeface="+mn-ea"/>
                <a:cs typeface="Arial" charset="0"/>
              </a:rPr>
              <a:t>globally had adapted their AFP surveillance systems for surveillance</a:t>
            </a:r>
          </a:p>
          <a:p>
            <a:pPr algn="l"/>
            <a:r>
              <a:rPr lang="en-US" sz="1200" b="0" i="0" u="none" strike="noStrike" kern="1200" baseline="0" dirty="0" smtClean="0">
                <a:solidFill>
                  <a:schemeClr val="tx1"/>
                </a:solidFill>
                <a:latin typeface="Arial" charset="0"/>
                <a:ea typeface="+mn-ea"/>
                <a:cs typeface="Arial" charset="0"/>
              </a:rPr>
              <a:t>of measles and other VPDs, such as yellow fever</a:t>
            </a:r>
          </a:p>
          <a:p>
            <a:pPr algn="l"/>
            <a:r>
              <a:rPr lang="en-US" sz="1200" b="0" i="0" u="none" strike="noStrike" kern="1200" baseline="0" dirty="0" smtClean="0">
                <a:solidFill>
                  <a:schemeClr val="tx1"/>
                </a:solidFill>
                <a:latin typeface="Arial" charset="0"/>
                <a:ea typeface="+mn-ea"/>
                <a:cs typeface="Arial" charset="0"/>
              </a:rPr>
              <a:t>[6]. This trend has continued so that currently, the majority</a:t>
            </a:r>
          </a:p>
          <a:p>
            <a:pPr algn="l"/>
            <a:r>
              <a:rPr lang="en-US" sz="1200" b="0" i="0" u="none" strike="noStrike" kern="1200" baseline="0" dirty="0" smtClean="0">
                <a:solidFill>
                  <a:schemeClr val="tx1"/>
                </a:solidFill>
                <a:latin typeface="Arial" charset="0"/>
                <a:ea typeface="+mn-ea"/>
                <a:cs typeface="Arial" charset="0"/>
              </a:rPr>
              <a:t>of countries are conducting AFP surveillance in conjunction</a:t>
            </a:r>
          </a:p>
          <a:p>
            <a:pPr algn="l"/>
            <a:r>
              <a:rPr lang="en-US" sz="1200" b="0" i="0" u="none" strike="noStrike" kern="1200" baseline="0" dirty="0" smtClean="0">
                <a:solidFill>
                  <a:schemeClr val="tx1"/>
                </a:solidFill>
                <a:latin typeface="Arial" charset="0"/>
                <a:ea typeface="+mn-ea"/>
                <a:cs typeface="Arial" charset="0"/>
              </a:rPr>
              <a:t>with at least some other VPDs. Surveillance for additional</a:t>
            </a:r>
          </a:p>
          <a:p>
            <a:pPr algn="l"/>
            <a:r>
              <a:rPr lang="en-US" sz="1200" b="0" i="0" u="none" strike="noStrike" kern="1200" baseline="0" dirty="0" smtClean="0">
                <a:solidFill>
                  <a:schemeClr val="tx1"/>
                </a:solidFill>
                <a:latin typeface="Arial" charset="0"/>
                <a:ea typeface="+mn-ea"/>
                <a:cs typeface="Arial" charset="0"/>
              </a:rPr>
              <a:t>VPDs has been added, depending on a country’s immunization</a:t>
            </a:r>
          </a:p>
          <a:p>
            <a:pPr algn="l"/>
            <a:r>
              <a:rPr lang="en-US" sz="1200" b="0" i="0" u="none" strike="noStrike" kern="1200" baseline="0" dirty="0" smtClean="0">
                <a:solidFill>
                  <a:schemeClr val="tx1"/>
                </a:solidFill>
                <a:latin typeface="Arial" charset="0"/>
                <a:ea typeface="+mn-ea"/>
                <a:cs typeface="Arial" charset="0"/>
              </a:rPr>
              <a:t>schedule and disease burden, including surveillance for</a:t>
            </a:r>
          </a:p>
          <a:p>
            <a:pPr algn="l"/>
            <a:r>
              <a:rPr lang="en-US" sz="1200" b="0" i="0" u="none" strike="noStrike" kern="1200" baseline="0" dirty="0" smtClean="0">
                <a:solidFill>
                  <a:schemeClr val="tx1"/>
                </a:solidFill>
                <a:latin typeface="Arial" charset="0"/>
                <a:ea typeface="+mn-ea"/>
                <a:cs typeface="Arial" charset="0"/>
              </a:rPr>
              <a:t>meningitis and encephalitis to track Japanese encephalitis and</a:t>
            </a:r>
          </a:p>
          <a:p>
            <a:pPr algn="l"/>
            <a:r>
              <a:rPr lang="en-US" sz="1200" b="0" i="0" u="none" strike="noStrike" kern="1200" baseline="0" dirty="0" smtClean="0">
                <a:solidFill>
                  <a:schemeClr val="tx1"/>
                </a:solidFill>
                <a:latin typeface="Arial" charset="0"/>
                <a:ea typeface="+mn-ea"/>
                <a:cs typeface="Arial" charset="0"/>
              </a:rPr>
              <a:t>bacterial meningitis [7].</a:t>
            </a:r>
          </a:p>
          <a:p>
            <a:pPr algn="l"/>
            <a:r>
              <a:rPr lang="en-US" sz="1200" b="0" i="0" u="none" strike="noStrike" kern="1200" baseline="0" dirty="0" smtClean="0">
                <a:solidFill>
                  <a:schemeClr val="tx1"/>
                </a:solidFill>
                <a:latin typeface="Arial" charset="0"/>
                <a:ea typeface="+mn-ea"/>
                <a:cs typeface="Arial" charset="0"/>
              </a:rPr>
              <a:t>Centers for Disease Control and Prevention. Acute flaccid paralysis surveillance</a:t>
            </a:r>
          </a:p>
          <a:p>
            <a:pPr algn="l"/>
            <a:r>
              <a:rPr lang="en-US" sz="1200" b="0" i="0" u="none" strike="noStrike" kern="1200" baseline="0" dirty="0" smtClean="0">
                <a:solidFill>
                  <a:schemeClr val="tx1"/>
                </a:solidFill>
                <a:latin typeface="Arial" charset="0"/>
                <a:ea typeface="+mn-ea"/>
                <a:cs typeface="Arial" charset="0"/>
              </a:rPr>
              <a:t>systems for expansion to other diseases, 2003–2004. Morb Mortal Wkly Rep </a:t>
            </a:r>
            <a:r>
              <a:rPr lang="en-US" sz="1200" b="1" i="0" u="none" strike="noStrike" kern="1200" baseline="0" dirty="0" smtClean="0">
                <a:solidFill>
                  <a:schemeClr val="tx1"/>
                </a:solidFill>
                <a:latin typeface="Arial" charset="0"/>
                <a:ea typeface="+mn-ea"/>
                <a:cs typeface="Arial" charset="0"/>
              </a:rPr>
              <a:t>2004</a:t>
            </a:r>
            <a:r>
              <a:rPr lang="en-US" sz="1200" b="0" i="0" u="none" strike="noStrike" kern="1200" baseline="0" dirty="0" smtClean="0">
                <a:solidFill>
                  <a:schemeClr val="tx1"/>
                </a:solidFill>
                <a:latin typeface="Arial" charset="0"/>
                <a:ea typeface="+mn-ea"/>
                <a:cs typeface="Arial" charset="0"/>
              </a:rPr>
              <a:t>;</a:t>
            </a:r>
          </a:p>
          <a:p>
            <a:pPr algn="l"/>
            <a:r>
              <a:rPr lang="en-US" sz="1200" b="0" i="0" u="none" strike="noStrike" kern="1200" baseline="0" dirty="0" smtClean="0">
                <a:solidFill>
                  <a:schemeClr val="tx1"/>
                </a:solidFill>
                <a:latin typeface="Arial" charset="0"/>
                <a:ea typeface="+mn-ea"/>
                <a:cs typeface="Arial" charset="0"/>
              </a:rPr>
              <a:t>53:1113–6. Centers for Disease Control and Prevention. Expanding poliomyelitis and measles</a:t>
            </a:r>
          </a:p>
          <a:p>
            <a:pPr algn="l"/>
            <a:r>
              <a:rPr lang="en-US" sz="1200" b="0" i="0" u="none" strike="noStrike" kern="1200" baseline="0" dirty="0" smtClean="0">
                <a:solidFill>
                  <a:schemeClr val="tx1"/>
                </a:solidFill>
                <a:latin typeface="Arial" charset="0"/>
                <a:ea typeface="+mn-ea"/>
                <a:cs typeface="Arial" charset="0"/>
              </a:rPr>
              <a:t>surveillance networks to establish surveillance for acute meningitis and encephalitis</a:t>
            </a:r>
          </a:p>
          <a:p>
            <a:pPr algn="l"/>
            <a:r>
              <a:rPr lang="en-US" sz="1200" b="0" i="0" u="none" strike="noStrike" kern="1200" baseline="0" dirty="0" smtClean="0">
                <a:solidFill>
                  <a:schemeClr val="tx1"/>
                </a:solidFill>
                <a:latin typeface="Arial" charset="0"/>
                <a:ea typeface="+mn-ea"/>
                <a:cs typeface="Arial" charset="0"/>
              </a:rPr>
              <a:t>syndromes—Bangladesh, China and India, 2006–2008. Morb Mortal Wkly Rep</a:t>
            </a:r>
          </a:p>
          <a:p>
            <a:pPr algn="l"/>
            <a:r>
              <a:rPr lang="en-US" sz="1200" b="1" i="0" u="none" strike="noStrike" kern="1200" baseline="0" dirty="0" smtClean="0">
                <a:solidFill>
                  <a:schemeClr val="tx1"/>
                </a:solidFill>
                <a:latin typeface="Arial" charset="0"/>
                <a:ea typeface="+mn-ea"/>
                <a:cs typeface="Arial" charset="0"/>
              </a:rPr>
              <a:t>2012</a:t>
            </a:r>
            <a:r>
              <a:rPr lang="en-US" sz="1200" b="0" i="0" u="none" strike="noStrike" kern="1200" baseline="0" dirty="0" smtClean="0">
                <a:solidFill>
                  <a:schemeClr val="tx1"/>
                </a:solidFill>
                <a:latin typeface="Arial" charset="0"/>
                <a:ea typeface="+mn-ea"/>
                <a:cs typeface="Arial" charset="0"/>
              </a:rPr>
              <a:t>; 61:1008–11.</a:t>
            </a:r>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7</a:t>
            </a:fld>
            <a:endParaRPr lang="en-GB" altLang="en-US" dirty="0"/>
          </a:p>
        </p:txBody>
      </p:sp>
    </p:spTree>
    <p:extLst>
      <p:ext uri="{BB962C8B-B14F-4D97-AF65-F5344CB8AC3E}">
        <p14:creationId xmlns:p14="http://schemas.microsoft.com/office/powerpoint/2010/main" val="3776926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8</a:t>
            </a:fld>
            <a:endParaRPr lang="en-GB" altLang="en-US" dirty="0"/>
          </a:p>
        </p:txBody>
      </p:sp>
    </p:spTree>
    <p:extLst>
      <p:ext uri="{BB962C8B-B14F-4D97-AF65-F5344CB8AC3E}">
        <p14:creationId xmlns:p14="http://schemas.microsoft.com/office/powerpoint/2010/main" val="3776926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dirty="0" smtClean="0"/>
              <a:t>Africa tB (new) incidence</a:t>
            </a:r>
            <a:r>
              <a:rPr lang="en-US" baseline="0" dirty="0" smtClean="0"/>
              <a:t> in 2015: 275 cases/100k/year, HIV 272/100K</a:t>
            </a:r>
          </a:p>
          <a:p>
            <a:pPr algn="l" rtl="0"/>
            <a:r>
              <a:rPr lang="en-US" baseline="0" dirty="0" smtClean="0"/>
              <a:t>SEARO tb incidence in 2015: 246 cases/yr, HIV 16/yr</a:t>
            </a:r>
          </a:p>
          <a:p>
            <a:pPr algn="l" rtl="0"/>
            <a:endParaRPr lang="en-US" baseline="0" dirty="0" smtClean="0"/>
          </a:p>
          <a:p>
            <a:pPr algn="l" rtl="0"/>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13</a:t>
            </a:fld>
            <a:endParaRPr lang="en-GB" altLang="en-US" dirty="0"/>
          </a:p>
        </p:txBody>
      </p:sp>
    </p:spTree>
    <p:extLst>
      <p:ext uri="{BB962C8B-B14F-4D97-AF65-F5344CB8AC3E}">
        <p14:creationId xmlns:p14="http://schemas.microsoft.com/office/powerpoint/2010/main" val="2144871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sz="1200" b="0" i="0" u="none" strike="noStrike" kern="1200" baseline="0" dirty="0" smtClean="0">
                <a:solidFill>
                  <a:schemeClr val="tx1"/>
                </a:solidFill>
                <a:latin typeface="Arial" charset="0"/>
                <a:ea typeface="+mn-ea"/>
                <a:cs typeface="Arial" charset="0"/>
              </a:rPr>
              <a:t>Nsubuga P, McDonnell S, Perkins B, et al. Polio eradication initiative in Africa: influence on other infectious disease surveillance development. BMC Pub Health </a:t>
            </a:r>
            <a:r>
              <a:rPr lang="en-US" sz="1200" b="1" i="0" u="none" strike="noStrike" kern="1200" baseline="0" dirty="0" smtClean="0">
                <a:solidFill>
                  <a:schemeClr val="tx1"/>
                </a:solidFill>
                <a:latin typeface="Arial" charset="0"/>
                <a:ea typeface="+mn-ea"/>
                <a:cs typeface="Arial" charset="0"/>
              </a:rPr>
              <a:t>2002</a:t>
            </a:r>
            <a:r>
              <a:rPr lang="en-US" sz="1200" b="0" i="0" u="none" strike="noStrike" kern="1200" baseline="0" dirty="0" smtClean="0">
                <a:solidFill>
                  <a:schemeClr val="tx1"/>
                </a:solidFill>
                <a:latin typeface="Arial" charset="0"/>
                <a:ea typeface="+mn-ea"/>
                <a:cs typeface="Arial" charset="0"/>
              </a:rPr>
              <a:t>;</a:t>
            </a:r>
          </a:p>
          <a:p>
            <a:pPr algn="l" rtl="0"/>
            <a:r>
              <a:rPr lang="en-US" sz="1200" b="0" i="0" u="none" strike="noStrike" kern="1200" baseline="0" dirty="0" smtClean="0">
                <a:solidFill>
                  <a:schemeClr val="tx1"/>
                </a:solidFill>
                <a:latin typeface="Arial" charset="0"/>
                <a:ea typeface="+mn-ea"/>
                <a:cs typeface="Arial" charset="0"/>
              </a:rPr>
              <a:t>2:27–32. http://www.biomedcentral.com/1471–2458/2/27. </a:t>
            </a:r>
          </a:p>
          <a:p>
            <a:pPr algn="l" rtl="0"/>
            <a:endParaRPr lang="en-US" sz="1200" b="0" i="0" u="none" strike="noStrike" kern="1200" baseline="0" dirty="0" smtClean="0">
              <a:solidFill>
                <a:schemeClr val="tx1"/>
              </a:solidFill>
              <a:latin typeface="Arial" charset="0"/>
              <a:ea typeface="+mn-ea"/>
              <a:cs typeface="Arial" charset="0"/>
            </a:endParaRPr>
          </a:p>
          <a:p>
            <a:pPr algn="l" rtl="0"/>
            <a:r>
              <a:rPr lang="en-US" sz="1200" b="0" i="0" u="none" strike="noStrike" kern="1200" baseline="0" dirty="0" smtClean="0">
                <a:solidFill>
                  <a:schemeClr val="tx1"/>
                </a:solidFill>
                <a:latin typeface="Arial" charset="0"/>
                <a:ea typeface="+mn-ea"/>
                <a:cs typeface="Arial" charset="0"/>
              </a:rPr>
              <a:t>According to a survey of staff in the WHO African Region office and personnel in ministries of health of member states in the region conducted in 2000, 26 (81%) of the 32 countries who participated reported using AFP surveillance resources for the surveillance of other infectious diseases, including measles, neonatal tetanus, cholera, meningitis, and yellow fever [5]. </a:t>
            </a:r>
            <a:r>
              <a:rPr lang="en-US" sz="1200" b="0" i="0" u="none" strike="noStrike" kern="1200" baseline="0" dirty="0" smtClean="0">
                <a:solidFill>
                  <a:srgbClr val="FF0000"/>
                </a:solidFill>
                <a:latin typeface="Arial" charset="0"/>
                <a:ea typeface="+mn-ea"/>
                <a:cs typeface="Arial" charset="0"/>
              </a:rPr>
              <a:t>As of the end of 2003, 131 (66%) of 198 countries globally had adapted their AFP surveillance systems for surveillance</a:t>
            </a:r>
          </a:p>
          <a:p>
            <a:pPr algn="l" rtl="0"/>
            <a:r>
              <a:rPr lang="en-US" sz="1200" b="0" i="0" u="none" strike="noStrike" kern="1200" baseline="0" dirty="0" smtClean="0">
                <a:solidFill>
                  <a:srgbClr val="FF0000"/>
                </a:solidFill>
                <a:latin typeface="Arial" charset="0"/>
                <a:ea typeface="+mn-ea"/>
                <a:cs typeface="Arial" charset="0"/>
              </a:rPr>
              <a:t>of measles and other VPDs, such as yellow fever </a:t>
            </a:r>
            <a:r>
              <a:rPr lang="en-US" sz="1200" b="0" i="0" u="none" strike="noStrike" kern="1200" baseline="0" dirty="0" smtClean="0">
                <a:solidFill>
                  <a:schemeClr val="tx1"/>
                </a:solidFill>
                <a:latin typeface="Arial" charset="0"/>
                <a:ea typeface="+mn-ea"/>
                <a:cs typeface="Arial" charset="0"/>
              </a:rPr>
              <a:t>[6]. This trend has continued so that currently, the majority of countries are conducting AFP surveillance in conjunction with at least some other VPDs. Surveillance for additional VPDs has been added, depending on a country’s immunization schedule and disease burden, including surveillance for meningitis and encephalitis to track Japanese encephalitis and bacterial meningitis [7].</a:t>
            </a:r>
          </a:p>
          <a:p>
            <a:pPr algn="l" rtl="0"/>
            <a:r>
              <a:rPr lang="en-US" sz="1200" b="0" i="0" u="none" strike="noStrike" kern="1200" baseline="0" dirty="0" smtClean="0">
                <a:solidFill>
                  <a:schemeClr val="tx1"/>
                </a:solidFill>
                <a:latin typeface="Arial" charset="0"/>
                <a:ea typeface="+mn-ea"/>
                <a:cs typeface="Arial" charset="0"/>
              </a:rPr>
              <a:t>Centers for Disease Control and Prevention. Acute flaccid paralysis surveillance systems for expansion to other diseases, 2003–2004. Morb Mortal Wkly Rep </a:t>
            </a:r>
            <a:r>
              <a:rPr lang="en-US" sz="1200" b="1" i="0" u="none" strike="noStrike" kern="1200" baseline="0" dirty="0" smtClean="0">
                <a:solidFill>
                  <a:schemeClr val="tx1"/>
                </a:solidFill>
                <a:latin typeface="Arial" charset="0"/>
                <a:ea typeface="+mn-ea"/>
                <a:cs typeface="Arial" charset="0"/>
              </a:rPr>
              <a:t>2004</a:t>
            </a:r>
            <a:r>
              <a:rPr lang="en-US" sz="1200" b="0" i="0" u="none" strike="noStrike" kern="1200" baseline="0" dirty="0" smtClean="0">
                <a:solidFill>
                  <a:schemeClr val="tx1"/>
                </a:solidFill>
                <a:latin typeface="Arial" charset="0"/>
                <a:ea typeface="+mn-ea"/>
                <a:cs typeface="Arial" charset="0"/>
              </a:rPr>
              <a:t>;</a:t>
            </a:r>
          </a:p>
          <a:p>
            <a:pPr algn="l" rtl="0"/>
            <a:r>
              <a:rPr lang="en-US" sz="1200" b="0" i="0" u="none" strike="noStrike" kern="1200" baseline="0" dirty="0" smtClean="0">
                <a:solidFill>
                  <a:schemeClr val="tx1"/>
                </a:solidFill>
                <a:latin typeface="Arial" charset="0"/>
                <a:ea typeface="+mn-ea"/>
                <a:cs typeface="Arial" charset="0"/>
              </a:rPr>
              <a:t>53:1113–6. Centers for Disease Control and Prevention. Expanding poliomyelitis and measles surveillance networks to establish surveillance for acute meningitis and encephalitis syndromes—Bangladesh, China and India, 2006–2008. Morb Mortal Wkly Rep </a:t>
            </a:r>
            <a:r>
              <a:rPr lang="en-US" sz="1200" b="1" i="0" u="none" strike="noStrike" kern="1200" baseline="0" dirty="0" smtClean="0">
                <a:solidFill>
                  <a:schemeClr val="tx1"/>
                </a:solidFill>
                <a:latin typeface="Arial" charset="0"/>
                <a:ea typeface="+mn-ea"/>
                <a:cs typeface="Arial" charset="0"/>
              </a:rPr>
              <a:t>2012</a:t>
            </a:r>
            <a:r>
              <a:rPr lang="en-US" sz="1200" b="0" i="0" u="none" strike="noStrike" kern="1200" baseline="0" dirty="0" smtClean="0">
                <a:solidFill>
                  <a:schemeClr val="tx1"/>
                </a:solidFill>
                <a:latin typeface="Arial" charset="0"/>
                <a:ea typeface="+mn-ea"/>
                <a:cs typeface="Arial" charset="0"/>
              </a:rPr>
              <a:t>; 61:1008–11.</a:t>
            </a:r>
          </a:p>
          <a:p>
            <a:pPr algn="l" rtl="0"/>
            <a:endParaRPr lang="en-US" sz="1200" b="0" i="0" u="none" strike="noStrike" kern="1200" baseline="0" dirty="0" smtClean="0">
              <a:solidFill>
                <a:schemeClr val="tx1"/>
              </a:solidFill>
              <a:latin typeface="Arial" charset="0"/>
              <a:ea typeface="+mn-ea"/>
              <a:cs typeface="Arial"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i="0" u="none" strike="noStrike" kern="1200" baseline="0" dirty="0" smtClean="0">
                <a:solidFill>
                  <a:schemeClr val="tx1"/>
                </a:solidFill>
                <a:latin typeface="Arial" charset="0"/>
                <a:ea typeface="+mn-ea"/>
                <a:cs typeface="Arial" charset="0"/>
              </a:rPr>
              <a:t>investigated by government officers, as opposed to WHO surveillance officers, increased from 35% in 2009 to 79% in 2014 [12].</a:t>
            </a:r>
          </a:p>
          <a:p>
            <a:pPr algn="l" rtl="0"/>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15</a:t>
            </a:fld>
            <a:endParaRPr lang="en-GB" altLang="en-US" dirty="0"/>
          </a:p>
        </p:txBody>
      </p:sp>
    </p:spTree>
    <p:extLst>
      <p:ext uri="{BB962C8B-B14F-4D97-AF65-F5344CB8AC3E}">
        <p14:creationId xmlns:p14="http://schemas.microsoft.com/office/powerpoint/2010/main" val="3776926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sz="1200" b="0" i="0" u="none" strike="noStrike" kern="1200" baseline="0" dirty="0" smtClean="0">
              <a:solidFill>
                <a:schemeClr val="tx1"/>
              </a:solidFill>
              <a:latin typeface="Arial" charset="0"/>
              <a:ea typeface="+mn-ea"/>
              <a:cs typeface="Arial" charset="0"/>
            </a:endParaRPr>
          </a:p>
          <a:p>
            <a:pPr algn="l" rtl="0"/>
            <a:endParaRPr lang="en-US" sz="1200" b="0" i="0" u="none" strike="noStrike" kern="1200" baseline="0" dirty="0" smtClean="0">
              <a:solidFill>
                <a:schemeClr val="tx1"/>
              </a:solidFill>
              <a:latin typeface="Arial" charset="0"/>
              <a:ea typeface="+mn-ea"/>
              <a:cs typeface="Arial" charset="0"/>
            </a:endParaRPr>
          </a:p>
          <a:p>
            <a:pPr algn="l" rtl="0"/>
            <a:r>
              <a:rPr lang="en-US" dirty="0" smtClean="0"/>
              <a:t>In Nepal, WHO’s Immunization Preventable Diseases (IPD) Network that is largely financed from polio resources has a staff of 61, situated in the central level and 11 district offices, and who support all 75 districts in the country. On a weekly basis this network actively monitors priority sites, and receives reports on various VPDs from 800 surveillance sites, and 1,100 informers. This is the only active surveillance network in the whole country</a:t>
            </a:r>
            <a:endParaRPr lang="en-US" dirty="0"/>
          </a:p>
        </p:txBody>
      </p:sp>
      <p:sp>
        <p:nvSpPr>
          <p:cNvPr id="4" name="Header Placeholder 3"/>
          <p:cNvSpPr>
            <a:spLocks noGrp="1"/>
          </p:cNvSpPr>
          <p:nvPr>
            <p:ph type="hdr" sz="quarter" idx="10"/>
          </p:nvPr>
        </p:nvSpPr>
        <p:spPr/>
        <p:txBody>
          <a:bodyPr/>
          <a:lstStyle/>
          <a:p>
            <a:r>
              <a:rPr lang="en-GB" altLang="en-US" dirty="0" smtClean="0"/>
              <a:t>World Health Organization</a:t>
            </a:r>
            <a:endParaRPr lang="en-GB" altLang="en-US" dirty="0"/>
          </a:p>
        </p:txBody>
      </p:sp>
      <p:sp>
        <p:nvSpPr>
          <p:cNvPr id="5" name="Date Placeholder 4"/>
          <p:cNvSpPr>
            <a:spLocks noGrp="1"/>
          </p:cNvSpPr>
          <p:nvPr>
            <p:ph type="dt" idx="11"/>
          </p:nvPr>
        </p:nvSpPr>
        <p:spPr/>
        <p:txBody>
          <a:bodyPr/>
          <a:lstStyle/>
          <a:p>
            <a:fld id="{A9CD7CD5-53D1-406A-AA24-C40F37547A0D}" type="datetime3">
              <a:rPr lang="en-GB" altLang="en-US" smtClean="0"/>
              <a:pPr/>
              <a:t>7 September, 2017</a:t>
            </a:fld>
            <a:endParaRPr lang="en-GB" altLang="en-US" dirty="0"/>
          </a:p>
        </p:txBody>
      </p:sp>
      <p:sp>
        <p:nvSpPr>
          <p:cNvPr id="6" name="Slide Number Placeholder 5"/>
          <p:cNvSpPr>
            <a:spLocks noGrp="1"/>
          </p:cNvSpPr>
          <p:nvPr>
            <p:ph type="sldNum" sz="quarter" idx="12"/>
          </p:nvPr>
        </p:nvSpPr>
        <p:spPr/>
        <p:txBody>
          <a:bodyPr/>
          <a:lstStyle/>
          <a:p>
            <a:fld id="{5339257C-FC9B-4FA5-9D65-A01A9131C10A}" type="slidenum">
              <a:rPr lang="en-GB" altLang="en-US" smtClean="0"/>
              <a:pPr/>
              <a:t>16</a:t>
            </a:fld>
            <a:endParaRPr lang="en-GB" altLang="en-US" dirty="0"/>
          </a:p>
        </p:txBody>
      </p:sp>
    </p:spTree>
    <p:extLst>
      <p:ext uri="{BB962C8B-B14F-4D97-AF65-F5344CB8AC3E}">
        <p14:creationId xmlns:p14="http://schemas.microsoft.com/office/powerpoint/2010/main" val="3776926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E7FB8"/>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64104268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0050" y="0"/>
            <a:ext cx="2673350" cy="66071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0" y="0"/>
            <a:ext cx="7867650" cy="6607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13365002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2005" y="2348893"/>
            <a:ext cx="9089390" cy="1620771"/>
          </a:xfrm>
        </p:spPr>
        <p:txBody>
          <a:bodyPr/>
          <a:lstStyle/>
          <a:p>
            <a:r>
              <a:rPr lang="en-US" smtClean="0"/>
              <a:t>Click to edit Master title style</a:t>
            </a:r>
            <a:endParaRPr lang="en-GB"/>
          </a:p>
        </p:txBody>
      </p:sp>
      <p:sp>
        <p:nvSpPr>
          <p:cNvPr id="3" name="Subtitle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dirty="0" smtClean="0"/>
              <a:t>Click to edit Master subtitle style</a:t>
            </a:r>
            <a:endParaRPr lang="en-GB" dirty="0"/>
          </a:p>
        </p:txBody>
      </p:sp>
      <p:sp>
        <p:nvSpPr>
          <p:cNvPr id="5" name="Footer Placeholder 4"/>
          <p:cNvSpPr>
            <a:spLocks noGrp="1"/>
          </p:cNvSpPr>
          <p:nvPr>
            <p:ph type="ftr" sz="quarter" idx="11"/>
          </p:nvPr>
        </p:nvSpPr>
        <p:spPr>
          <a:xfrm>
            <a:off x="3653579" y="7008171"/>
            <a:ext cx="3386243" cy="402567"/>
          </a:xfrm>
          <a:prstGeom prst="rect">
            <a:avLst/>
          </a:prstGeom>
        </p:spPr>
        <p:txBody>
          <a:bodyPr lIns="104306" tIns="52153" rIns="104306" bIns="52153"/>
          <a:lstStyle/>
          <a:p>
            <a:pPr defTabSz="521246"/>
            <a:endParaRPr lang="fr-CH" dirty="0">
              <a:solidFill>
                <a:srgbClr val="636463">
                  <a:tint val="75000"/>
                </a:srgbClr>
              </a:solidFill>
            </a:endParaRPr>
          </a:p>
        </p:txBody>
      </p:sp>
      <p:sp>
        <p:nvSpPr>
          <p:cNvPr id="6" name="Slide Number Placeholder 5"/>
          <p:cNvSpPr>
            <a:spLocks noGrp="1"/>
          </p:cNvSpPr>
          <p:nvPr>
            <p:ph type="sldNum" sz="quarter" idx="12"/>
          </p:nvPr>
        </p:nvSpPr>
        <p:spPr>
          <a:xfrm>
            <a:off x="7872981" y="7080418"/>
            <a:ext cx="2495127" cy="402567"/>
          </a:xfrm>
          <a:prstGeom prst="rect">
            <a:avLst/>
          </a:prstGeom>
        </p:spPr>
        <p:txBody>
          <a:bodyPr lIns="104306" tIns="52153" rIns="104306" bIns="52153"/>
          <a:lstStyle/>
          <a:p>
            <a:pPr defTabSz="521246"/>
            <a:fld id="{EAC9EF76-D347-4DE5-8542-F97088302A87}" type="slidenum">
              <a:rPr lang="fr-CH" smtClean="0">
                <a:solidFill>
                  <a:srgbClr val="636463">
                    <a:tint val="75000"/>
                  </a:srgbClr>
                </a:solidFill>
              </a:rPr>
              <a:pPr defTabSz="521246"/>
              <a:t>‹#›</a:t>
            </a:fld>
            <a:endParaRPr lang="fr-CH" dirty="0">
              <a:solidFill>
                <a:srgbClr val="636463">
                  <a:tint val="75000"/>
                </a:srgbClr>
              </a:solidFill>
            </a:endParaRPr>
          </a:p>
        </p:txBody>
      </p:sp>
    </p:spTree>
    <p:extLst>
      <p:ext uri="{BB962C8B-B14F-4D97-AF65-F5344CB8AC3E}">
        <p14:creationId xmlns:p14="http://schemas.microsoft.com/office/powerpoint/2010/main" val="2646852140"/>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01013574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90025" cy="15017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434931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17525"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41950"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0008162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3425" cy="1260475"/>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836148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0473727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78274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7900" cy="1281113"/>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2982897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2725"/>
            <a:ext cx="6416675" cy="625475"/>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3630897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bwMode="auto">
          <a:xfrm>
            <a:off x="0" y="0"/>
            <a:ext cx="10693400" cy="13652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GB" altLang="en-US" smtClean="0"/>
              <a:t>Click to edit Master title style</a:t>
            </a:r>
          </a:p>
        </p:txBody>
      </p:sp>
      <p:sp>
        <p:nvSpPr>
          <p:cNvPr id="7172" name="Rectangle 4"/>
          <p:cNvSpPr>
            <a:spLocks noGrp="1" noChangeArrowheads="1"/>
          </p:cNvSpPr>
          <p:nvPr>
            <p:ph type="body" idx="1"/>
          </p:nvPr>
        </p:nvSpPr>
        <p:spPr bwMode="auto">
          <a:xfrm>
            <a:off x="517525" y="1522413"/>
            <a:ext cx="9696450" cy="508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p:txBody>
      </p:sp>
      <p:sp>
        <p:nvSpPr>
          <p:cNvPr id="7174" name="Line 6"/>
          <p:cNvSpPr>
            <a:spLocks noChangeShapeType="1"/>
          </p:cNvSpPr>
          <p:nvPr/>
        </p:nvSpPr>
        <p:spPr bwMode="auto">
          <a:xfrm>
            <a:off x="0" y="1374775"/>
            <a:ext cx="10693400" cy="0"/>
          </a:xfrm>
          <a:prstGeom prst="line">
            <a:avLst/>
          </a:prstGeom>
          <a:noFill/>
          <a:ln w="38100">
            <a:solidFill>
              <a:srgbClr val="1E7FB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1593903" algn="ctr" rotWithShape="0">
                    <a:schemeClr val="bg2"/>
                  </a:outerShdw>
                </a:effectLst>
              </a14:hiddenEffects>
            </a:ext>
          </a:extLst>
        </p:spPr>
        <p:txBody>
          <a:bodyPr/>
          <a:lstStyle/>
          <a:p>
            <a:endParaRPr lang="en-GB" dirty="0"/>
          </a:p>
        </p:txBody>
      </p:sp>
      <p:sp>
        <p:nvSpPr>
          <p:cNvPr id="7180" name="Rectangle 12"/>
          <p:cNvSpPr>
            <a:spLocks noChangeArrowheads="1"/>
          </p:cNvSpPr>
          <p:nvPr/>
        </p:nvSpPr>
        <p:spPr bwMode="auto">
          <a:xfrm>
            <a:off x="1588" y="6632575"/>
            <a:ext cx="10693400" cy="928688"/>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7181" name="Rectangle 13"/>
          <p:cNvSpPr>
            <a:spLocks noChangeArrowheads="1"/>
          </p:cNvSpPr>
          <p:nvPr/>
        </p:nvSpPr>
        <p:spPr bwMode="auto">
          <a:xfrm>
            <a:off x="1084263" y="7085013"/>
            <a:ext cx="496728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gn="r" defTabSz="1042988">
              <a:defRPr>
                <a:solidFill>
                  <a:schemeClr val="tx1"/>
                </a:solidFill>
                <a:latin typeface="Arial" charset="0"/>
                <a:cs typeface="Arial" charset="0"/>
              </a:defRPr>
            </a:lvl1pPr>
            <a:lvl2pPr marL="520700" algn="r" defTabSz="1042988">
              <a:defRPr>
                <a:solidFill>
                  <a:schemeClr val="tx1"/>
                </a:solidFill>
                <a:latin typeface="Arial" charset="0"/>
                <a:cs typeface="Arial" charset="0"/>
              </a:defRPr>
            </a:lvl2pPr>
            <a:lvl3pPr marL="1042988" algn="r" defTabSz="1042988">
              <a:defRPr>
                <a:solidFill>
                  <a:schemeClr val="tx1"/>
                </a:solidFill>
                <a:latin typeface="Arial" charset="0"/>
                <a:cs typeface="Arial" charset="0"/>
              </a:defRPr>
            </a:lvl3pPr>
            <a:lvl4pPr marL="1563688" algn="r" defTabSz="1042988">
              <a:defRPr>
                <a:solidFill>
                  <a:schemeClr val="tx1"/>
                </a:solidFill>
                <a:latin typeface="Arial" charset="0"/>
                <a:cs typeface="Arial" charset="0"/>
              </a:defRPr>
            </a:lvl4pPr>
            <a:lvl5pPr marL="2085975" algn="r" defTabSz="1042988">
              <a:defRPr>
                <a:solidFill>
                  <a:schemeClr val="tx1"/>
                </a:solidFill>
                <a:latin typeface="Arial" charset="0"/>
                <a:cs typeface="Arial" charset="0"/>
              </a:defRPr>
            </a:lvl5pPr>
            <a:lvl6pPr marL="2543175" algn="r" defTabSz="1042988" rtl="1" fontAlgn="base">
              <a:spcBef>
                <a:spcPct val="0"/>
              </a:spcBef>
              <a:spcAft>
                <a:spcPct val="0"/>
              </a:spcAft>
              <a:defRPr>
                <a:solidFill>
                  <a:schemeClr val="tx1"/>
                </a:solidFill>
                <a:latin typeface="Arial" charset="0"/>
                <a:cs typeface="Arial" charset="0"/>
              </a:defRPr>
            </a:lvl6pPr>
            <a:lvl7pPr marL="3000375" algn="r" defTabSz="1042988" rtl="1" fontAlgn="base">
              <a:spcBef>
                <a:spcPct val="0"/>
              </a:spcBef>
              <a:spcAft>
                <a:spcPct val="0"/>
              </a:spcAft>
              <a:defRPr>
                <a:solidFill>
                  <a:schemeClr val="tx1"/>
                </a:solidFill>
                <a:latin typeface="Arial" charset="0"/>
                <a:cs typeface="Arial" charset="0"/>
              </a:defRPr>
            </a:lvl7pPr>
            <a:lvl8pPr marL="3457575" algn="r" defTabSz="1042988" rtl="1" fontAlgn="base">
              <a:spcBef>
                <a:spcPct val="0"/>
              </a:spcBef>
              <a:spcAft>
                <a:spcPct val="0"/>
              </a:spcAft>
              <a:defRPr>
                <a:solidFill>
                  <a:schemeClr val="tx1"/>
                </a:solidFill>
                <a:latin typeface="Arial" charset="0"/>
                <a:cs typeface="Arial" charset="0"/>
              </a:defRPr>
            </a:lvl8pPr>
            <a:lvl9pPr marL="3914775" algn="r" defTabSz="1042988" rtl="1" fontAlgn="base">
              <a:spcBef>
                <a:spcPct val="0"/>
              </a:spcBef>
              <a:spcAft>
                <a:spcPct val="0"/>
              </a:spcAft>
              <a:defRPr>
                <a:solidFill>
                  <a:schemeClr val="tx1"/>
                </a:solidFill>
                <a:latin typeface="Arial" charset="0"/>
                <a:cs typeface="Arial" charset="0"/>
              </a:defRPr>
            </a:lvl9pPr>
          </a:lstStyle>
          <a:p>
            <a:pPr algn="l" rtl="0"/>
            <a:r>
              <a:rPr lang="en-GB" altLang="en-US" sz="1400" dirty="0" smtClean="0">
                <a:solidFill>
                  <a:srgbClr val="96CCEE"/>
                </a:solidFill>
                <a:latin typeface="Arial Narrow" pitchFamily="34" charset="0"/>
              </a:rPr>
              <a:t>TIMB</a:t>
            </a:r>
            <a:endParaRPr lang="en-GB" altLang="en-US" sz="1400" dirty="0">
              <a:solidFill>
                <a:srgbClr val="96CCEE"/>
              </a:solidFill>
              <a:latin typeface="Arial Narrow" pitchFamily="34" charset="0"/>
            </a:endParaRPr>
          </a:p>
        </p:txBody>
      </p:sp>
      <p:sp>
        <p:nvSpPr>
          <p:cNvPr id="7182" name="Rectangle 14"/>
          <p:cNvSpPr>
            <a:spLocks noChangeArrowheads="1"/>
          </p:cNvSpPr>
          <p:nvPr/>
        </p:nvSpPr>
        <p:spPr bwMode="auto">
          <a:xfrm>
            <a:off x="420688" y="7054850"/>
            <a:ext cx="415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gn="r" defTabSz="1042988">
              <a:defRPr>
                <a:solidFill>
                  <a:schemeClr val="tx1"/>
                </a:solidFill>
                <a:latin typeface="Arial" charset="0"/>
                <a:cs typeface="Arial" charset="0"/>
              </a:defRPr>
            </a:lvl1pPr>
            <a:lvl2pPr marL="520700" algn="r" defTabSz="1042988">
              <a:defRPr>
                <a:solidFill>
                  <a:schemeClr val="tx1"/>
                </a:solidFill>
                <a:latin typeface="Arial" charset="0"/>
                <a:cs typeface="Arial" charset="0"/>
              </a:defRPr>
            </a:lvl2pPr>
            <a:lvl3pPr marL="1042988" algn="r" defTabSz="1042988">
              <a:defRPr>
                <a:solidFill>
                  <a:schemeClr val="tx1"/>
                </a:solidFill>
                <a:latin typeface="Arial" charset="0"/>
                <a:cs typeface="Arial" charset="0"/>
              </a:defRPr>
            </a:lvl3pPr>
            <a:lvl4pPr marL="1563688" algn="r" defTabSz="1042988">
              <a:defRPr>
                <a:solidFill>
                  <a:schemeClr val="tx1"/>
                </a:solidFill>
                <a:latin typeface="Arial" charset="0"/>
                <a:cs typeface="Arial" charset="0"/>
              </a:defRPr>
            </a:lvl4pPr>
            <a:lvl5pPr marL="2085975" algn="r" defTabSz="1042988">
              <a:defRPr>
                <a:solidFill>
                  <a:schemeClr val="tx1"/>
                </a:solidFill>
                <a:latin typeface="Arial" charset="0"/>
                <a:cs typeface="Arial" charset="0"/>
              </a:defRPr>
            </a:lvl5pPr>
            <a:lvl6pPr marL="2543175" algn="r" defTabSz="1042988" rtl="1" fontAlgn="base">
              <a:spcBef>
                <a:spcPct val="0"/>
              </a:spcBef>
              <a:spcAft>
                <a:spcPct val="0"/>
              </a:spcAft>
              <a:defRPr>
                <a:solidFill>
                  <a:schemeClr val="tx1"/>
                </a:solidFill>
                <a:latin typeface="Arial" charset="0"/>
                <a:cs typeface="Arial" charset="0"/>
              </a:defRPr>
            </a:lvl6pPr>
            <a:lvl7pPr marL="3000375" algn="r" defTabSz="1042988" rtl="1" fontAlgn="base">
              <a:spcBef>
                <a:spcPct val="0"/>
              </a:spcBef>
              <a:spcAft>
                <a:spcPct val="0"/>
              </a:spcAft>
              <a:defRPr>
                <a:solidFill>
                  <a:schemeClr val="tx1"/>
                </a:solidFill>
                <a:latin typeface="Arial" charset="0"/>
                <a:cs typeface="Arial" charset="0"/>
              </a:defRPr>
            </a:lvl7pPr>
            <a:lvl8pPr marL="3457575" algn="r" defTabSz="1042988" rtl="1" fontAlgn="base">
              <a:spcBef>
                <a:spcPct val="0"/>
              </a:spcBef>
              <a:spcAft>
                <a:spcPct val="0"/>
              </a:spcAft>
              <a:defRPr>
                <a:solidFill>
                  <a:schemeClr val="tx1"/>
                </a:solidFill>
                <a:latin typeface="Arial" charset="0"/>
                <a:cs typeface="Arial" charset="0"/>
              </a:defRPr>
            </a:lvl8pPr>
            <a:lvl9pPr marL="3914775" algn="r" defTabSz="1042988" rtl="1" fontAlgn="base">
              <a:spcBef>
                <a:spcPct val="0"/>
              </a:spcBef>
              <a:spcAft>
                <a:spcPct val="0"/>
              </a:spcAft>
              <a:defRPr>
                <a:solidFill>
                  <a:schemeClr val="tx1"/>
                </a:solidFill>
                <a:latin typeface="Arial" charset="0"/>
                <a:cs typeface="Arial" charset="0"/>
              </a:defRPr>
            </a:lvl9pPr>
          </a:lstStyle>
          <a:p>
            <a:pPr rtl="0"/>
            <a:fld id="{62732A46-4ECE-43B5-AF18-E7F7E9D993B2}" type="slidenum">
              <a:rPr lang="ar-SA" altLang="en-US" sz="1700">
                <a:solidFill>
                  <a:srgbClr val="72BBE8"/>
                </a:solidFill>
                <a:latin typeface="Arial Narrow" pitchFamily="34" charset="0"/>
              </a:rPr>
              <a:pPr rtl="0"/>
              <a:t>‹#›</a:t>
            </a:fld>
            <a:r>
              <a:rPr lang="en-GB" altLang="en-US" sz="1700" dirty="0">
                <a:solidFill>
                  <a:srgbClr val="72BBE8"/>
                </a:solidFill>
                <a:latin typeface="Arial Narrow" pitchFamily="34" charset="0"/>
              </a:rPr>
              <a:t> </a:t>
            </a:r>
            <a:r>
              <a:rPr lang="en-US" altLang="en-US" sz="2400" baseline="14000" dirty="0">
                <a:solidFill>
                  <a:schemeClr val="bg1"/>
                </a:solidFill>
                <a:latin typeface="Arial Narrow" pitchFamily="34" charset="0"/>
              </a:rPr>
              <a:t>|</a:t>
            </a:r>
          </a:p>
        </p:txBody>
      </p:sp>
      <p:pic>
        <p:nvPicPr>
          <p:cNvPr id="7185" name="Picture 17" descr="WHO-EN-white-H"/>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521575" y="6659563"/>
            <a:ext cx="2581275" cy="79057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defTabSz="1042988" rtl="0" fontAlgn="base">
        <a:spcBef>
          <a:spcPct val="0"/>
        </a:spcBef>
        <a:spcAft>
          <a:spcPct val="0"/>
        </a:spcAft>
        <a:defRPr sz="4000" b="1">
          <a:solidFill>
            <a:srgbClr val="000066"/>
          </a:solidFill>
          <a:latin typeface="+mj-lt"/>
          <a:ea typeface="+mj-ea"/>
          <a:cs typeface="+mj-cs"/>
        </a:defRPr>
      </a:lvl1pPr>
      <a:lvl2pPr algn="ctr" defTabSz="1042988" rtl="0" fontAlgn="base">
        <a:spcBef>
          <a:spcPct val="0"/>
        </a:spcBef>
        <a:spcAft>
          <a:spcPct val="0"/>
        </a:spcAft>
        <a:defRPr sz="4000" b="1">
          <a:solidFill>
            <a:srgbClr val="000066"/>
          </a:solidFill>
          <a:latin typeface="Arial" charset="0"/>
          <a:cs typeface="Arial" charset="0"/>
        </a:defRPr>
      </a:lvl2pPr>
      <a:lvl3pPr algn="ctr" defTabSz="1042988" rtl="0" fontAlgn="base">
        <a:spcBef>
          <a:spcPct val="0"/>
        </a:spcBef>
        <a:spcAft>
          <a:spcPct val="0"/>
        </a:spcAft>
        <a:defRPr sz="4000" b="1">
          <a:solidFill>
            <a:srgbClr val="000066"/>
          </a:solidFill>
          <a:latin typeface="Arial" charset="0"/>
          <a:cs typeface="Arial" charset="0"/>
        </a:defRPr>
      </a:lvl3pPr>
      <a:lvl4pPr algn="ctr" defTabSz="1042988" rtl="0" fontAlgn="base">
        <a:spcBef>
          <a:spcPct val="0"/>
        </a:spcBef>
        <a:spcAft>
          <a:spcPct val="0"/>
        </a:spcAft>
        <a:defRPr sz="4000" b="1">
          <a:solidFill>
            <a:srgbClr val="000066"/>
          </a:solidFill>
          <a:latin typeface="Arial" charset="0"/>
          <a:cs typeface="Arial" charset="0"/>
        </a:defRPr>
      </a:lvl4pPr>
      <a:lvl5pPr algn="ctr" defTabSz="1042988" rtl="0" fontAlgn="base">
        <a:spcBef>
          <a:spcPct val="0"/>
        </a:spcBef>
        <a:spcAft>
          <a:spcPct val="0"/>
        </a:spcAft>
        <a:defRPr sz="4000" b="1">
          <a:solidFill>
            <a:srgbClr val="000066"/>
          </a:solidFill>
          <a:latin typeface="Arial" charset="0"/>
          <a:cs typeface="Arial" charset="0"/>
        </a:defRPr>
      </a:lvl5pPr>
      <a:lvl6pPr marL="457200" algn="ctr" defTabSz="1042988" rtl="0" fontAlgn="base">
        <a:spcBef>
          <a:spcPct val="0"/>
        </a:spcBef>
        <a:spcAft>
          <a:spcPct val="0"/>
        </a:spcAft>
        <a:defRPr sz="4000" b="1">
          <a:solidFill>
            <a:srgbClr val="000066"/>
          </a:solidFill>
          <a:latin typeface="Arial" charset="0"/>
          <a:cs typeface="Arial" charset="0"/>
        </a:defRPr>
      </a:lvl6pPr>
      <a:lvl7pPr marL="914400" algn="ctr" defTabSz="1042988" rtl="0" fontAlgn="base">
        <a:spcBef>
          <a:spcPct val="0"/>
        </a:spcBef>
        <a:spcAft>
          <a:spcPct val="0"/>
        </a:spcAft>
        <a:defRPr sz="4000" b="1">
          <a:solidFill>
            <a:srgbClr val="000066"/>
          </a:solidFill>
          <a:latin typeface="Arial" charset="0"/>
          <a:cs typeface="Arial" charset="0"/>
        </a:defRPr>
      </a:lvl7pPr>
      <a:lvl8pPr marL="1371600" algn="ctr" defTabSz="1042988" rtl="0" fontAlgn="base">
        <a:spcBef>
          <a:spcPct val="0"/>
        </a:spcBef>
        <a:spcAft>
          <a:spcPct val="0"/>
        </a:spcAft>
        <a:defRPr sz="4000" b="1">
          <a:solidFill>
            <a:srgbClr val="000066"/>
          </a:solidFill>
          <a:latin typeface="Arial" charset="0"/>
          <a:cs typeface="Arial" charset="0"/>
        </a:defRPr>
      </a:lvl8pPr>
      <a:lvl9pPr marL="1828800" algn="ctr" defTabSz="1042988" rtl="0" fontAlgn="base">
        <a:spcBef>
          <a:spcPct val="0"/>
        </a:spcBef>
        <a:spcAft>
          <a:spcPct val="0"/>
        </a:spcAft>
        <a:defRPr sz="4000" b="1">
          <a:solidFill>
            <a:srgbClr val="000066"/>
          </a:solidFill>
          <a:latin typeface="Arial" charset="0"/>
          <a:cs typeface="Arial" charset="0"/>
        </a:defRPr>
      </a:lvl9pPr>
    </p:titleStyle>
    <p:bodyStyle>
      <a:lvl1pPr marL="390525" indent="-390525" algn="l" defTabSz="1042988" rtl="0" fontAlgn="base">
        <a:spcBef>
          <a:spcPct val="80000"/>
        </a:spcBef>
        <a:spcAft>
          <a:spcPct val="0"/>
        </a:spcAft>
        <a:buClr>
          <a:srgbClr val="1E7FB8"/>
        </a:buClr>
        <a:buFont typeface="Wingdings" pitchFamily="2" charset="2"/>
        <a:buChar char="l"/>
        <a:defRPr sz="2800">
          <a:solidFill>
            <a:srgbClr val="000066"/>
          </a:solidFill>
          <a:latin typeface="+mn-lt"/>
          <a:ea typeface="+mn-ea"/>
          <a:cs typeface="+mn-cs"/>
        </a:defRPr>
      </a:lvl1pPr>
      <a:lvl2pPr marL="919163" indent="-322263" algn="l" defTabSz="1042988" rtl="0" fontAlgn="base">
        <a:spcBef>
          <a:spcPct val="20000"/>
        </a:spcBef>
        <a:spcAft>
          <a:spcPct val="0"/>
        </a:spcAft>
        <a:buClr>
          <a:srgbClr val="1E7FB8"/>
        </a:buClr>
        <a:buFont typeface="Arial" charset="0"/>
        <a:buChar char="–"/>
        <a:defRPr sz="2400">
          <a:solidFill>
            <a:srgbClr val="000066"/>
          </a:solidFill>
          <a:latin typeface="+mn-lt"/>
          <a:cs typeface="+mn-cs"/>
        </a:defRPr>
      </a:lvl2pPr>
      <a:lvl3pPr marL="1433513" indent="-307975" algn="l" defTabSz="1042988" rtl="0" fontAlgn="base">
        <a:spcBef>
          <a:spcPct val="20000"/>
        </a:spcBef>
        <a:spcAft>
          <a:spcPct val="0"/>
        </a:spcAft>
        <a:buClr>
          <a:srgbClr val="1E7FB8"/>
        </a:buClr>
        <a:buChar char="•"/>
        <a:defRPr sz="2400">
          <a:solidFill>
            <a:srgbClr val="000066"/>
          </a:solidFill>
          <a:latin typeface="Arial Narrow" pitchFamily="34" charset="0"/>
          <a:cs typeface="+mn-cs"/>
        </a:defRPr>
      </a:lvl3pPr>
      <a:lvl4pPr marL="1898650" indent="-258763" algn="l" defTabSz="1042988" rtl="0" fontAlgn="base">
        <a:spcBef>
          <a:spcPct val="20000"/>
        </a:spcBef>
        <a:spcAft>
          <a:spcPct val="0"/>
        </a:spcAft>
        <a:buClr>
          <a:srgbClr val="1E7FB8"/>
        </a:buClr>
        <a:buChar char="–"/>
        <a:defRPr sz="2400">
          <a:solidFill>
            <a:srgbClr val="000066"/>
          </a:solidFill>
          <a:latin typeface="Arial Narrow" pitchFamily="34" charset="0"/>
          <a:cs typeface="+mn-cs"/>
        </a:defRPr>
      </a:lvl4pPr>
      <a:lvl5pPr marL="2268538" indent="-165100" algn="r" defTabSz="1042988" rtl="1" fontAlgn="base">
        <a:spcBef>
          <a:spcPct val="20000"/>
        </a:spcBef>
        <a:spcAft>
          <a:spcPct val="0"/>
        </a:spcAft>
        <a:buChar char="»"/>
        <a:defRPr sz="2300">
          <a:solidFill>
            <a:srgbClr val="000066"/>
          </a:solidFill>
          <a:latin typeface="+mn-lt"/>
          <a:cs typeface="+mn-cs"/>
        </a:defRPr>
      </a:lvl5pPr>
      <a:lvl6pPr marL="2725738" indent="-165100" algn="r" defTabSz="1042988" rtl="1" fontAlgn="base">
        <a:spcBef>
          <a:spcPct val="20000"/>
        </a:spcBef>
        <a:spcAft>
          <a:spcPct val="0"/>
        </a:spcAft>
        <a:buChar char="»"/>
        <a:defRPr sz="2300">
          <a:solidFill>
            <a:srgbClr val="000066"/>
          </a:solidFill>
          <a:latin typeface="+mn-lt"/>
          <a:cs typeface="+mn-cs"/>
        </a:defRPr>
      </a:lvl6pPr>
      <a:lvl7pPr marL="3182938" indent="-165100" algn="r" defTabSz="1042988" rtl="1" fontAlgn="base">
        <a:spcBef>
          <a:spcPct val="20000"/>
        </a:spcBef>
        <a:spcAft>
          <a:spcPct val="0"/>
        </a:spcAft>
        <a:buChar char="»"/>
        <a:defRPr sz="2300">
          <a:solidFill>
            <a:srgbClr val="000066"/>
          </a:solidFill>
          <a:latin typeface="+mn-lt"/>
          <a:cs typeface="+mn-cs"/>
        </a:defRPr>
      </a:lvl7pPr>
      <a:lvl8pPr marL="3640138" indent="-165100" algn="r" defTabSz="1042988" rtl="1" fontAlgn="base">
        <a:spcBef>
          <a:spcPct val="20000"/>
        </a:spcBef>
        <a:spcAft>
          <a:spcPct val="0"/>
        </a:spcAft>
        <a:buChar char="»"/>
        <a:defRPr sz="2300">
          <a:solidFill>
            <a:srgbClr val="000066"/>
          </a:solidFill>
          <a:latin typeface="+mn-lt"/>
          <a:cs typeface="+mn-cs"/>
        </a:defRPr>
      </a:lvl8pPr>
      <a:lvl9pPr marL="4097338" indent="-165100" algn="r" defTabSz="1042988" rtl="1" fontAlgn="base">
        <a:spcBef>
          <a:spcPct val="20000"/>
        </a:spcBef>
        <a:spcAft>
          <a:spcPct val="0"/>
        </a:spcAft>
        <a:buChar char="»"/>
        <a:defRPr sz="23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png"/><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pn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spcBef>
                <a:spcPts val="0"/>
              </a:spcBef>
            </a:pPr>
            <a:r>
              <a:rPr lang="en-GB" sz="4600" dirty="0" smtClean="0">
                <a:solidFill>
                  <a:srgbClr val="002060"/>
                </a:solidFill>
              </a:rPr>
              <a:t>Vaccine-Preventable Disease Surveillance: </a:t>
            </a:r>
            <a:br>
              <a:rPr lang="en-GB" sz="4600" dirty="0" smtClean="0">
                <a:solidFill>
                  <a:srgbClr val="002060"/>
                </a:solidFill>
              </a:rPr>
            </a:br>
            <a:r>
              <a:rPr lang="en-GB" sz="4600" dirty="0" smtClean="0">
                <a:solidFill>
                  <a:srgbClr val="002060"/>
                </a:solidFill>
              </a:rPr>
              <a:t>Why is it important? </a:t>
            </a:r>
            <a:r>
              <a:rPr lang="en-GB" sz="4600" dirty="0">
                <a:solidFill>
                  <a:srgbClr val="002060"/>
                </a:solidFill>
              </a:rPr>
              <a:t/>
            </a:r>
            <a:br>
              <a:rPr lang="en-GB" sz="4600" dirty="0">
                <a:solidFill>
                  <a:srgbClr val="002060"/>
                </a:solidFill>
              </a:rPr>
            </a:br>
            <a:r>
              <a:rPr lang="en-GB" dirty="0" smtClean="0"/>
              <a:t/>
            </a:r>
            <a:br>
              <a:rPr lang="en-GB" dirty="0" smtClean="0"/>
            </a:br>
            <a:endParaRPr lang="en-GB" dirty="0"/>
          </a:p>
        </p:txBody>
      </p:sp>
      <p:sp>
        <p:nvSpPr>
          <p:cNvPr id="3" name="Subtitle 2"/>
          <p:cNvSpPr>
            <a:spLocks noGrp="1"/>
          </p:cNvSpPr>
          <p:nvPr>
            <p:ph type="subTitle" idx="1"/>
          </p:nvPr>
        </p:nvSpPr>
        <p:spPr/>
        <p:txBody>
          <a:bodyPr>
            <a:normAutofit fontScale="85000" lnSpcReduction="10000"/>
          </a:bodyPr>
          <a:lstStyle/>
          <a:p>
            <a:r>
              <a:rPr lang="en-GB" sz="2500" dirty="0" smtClean="0">
                <a:solidFill>
                  <a:schemeClr val="tx1"/>
                </a:solidFill>
              </a:rPr>
              <a:t>Measles &amp; Rubella Initiative Partners Meeting </a:t>
            </a:r>
          </a:p>
          <a:p>
            <a:r>
              <a:rPr lang="en-GB" sz="2500" dirty="0" smtClean="0">
                <a:solidFill>
                  <a:schemeClr val="tx1"/>
                </a:solidFill>
              </a:rPr>
              <a:t>Washington DC, 7 September 2017  </a:t>
            </a:r>
            <a:endParaRPr lang="en-GB" sz="2500" dirty="0">
              <a:solidFill>
                <a:schemeClr val="tx1"/>
              </a:solidFill>
            </a:endParaRPr>
          </a:p>
          <a:p>
            <a:r>
              <a:rPr lang="en-GB" sz="2500" dirty="0" smtClean="0">
                <a:solidFill>
                  <a:schemeClr val="tx1"/>
                </a:solidFill>
              </a:rPr>
              <a:t>Katrina Kretsinger, MD, MA</a:t>
            </a:r>
          </a:p>
          <a:p>
            <a:r>
              <a:rPr lang="en-GB" sz="2500" dirty="0" smtClean="0">
                <a:solidFill>
                  <a:schemeClr val="tx1"/>
                </a:solidFill>
              </a:rPr>
              <a:t>WHO</a:t>
            </a:r>
            <a:r>
              <a:rPr lang="en-GB" sz="2500" dirty="0">
                <a:solidFill>
                  <a:schemeClr val="tx1"/>
                </a:solidFill>
              </a:rPr>
              <a:t>, IVB/EPI</a:t>
            </a:r>
          </a:p>
          <a:p>
            <a:endParaRPr lang="en-GB"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41302015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Hypothetical: 100,000 person catchment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73796" y="1522413"/>
            <a:ext cx="2783907" cy="5084762"/>
          </a:xfrm>
        </p:spPr>
      </p:pic>
      <p:sp>
        <p:nvSpPr>
          <p:cNvPr id="5" name="TextBox 4"/>
          <p:cNvSpPr txBox="1"/>
          <p:nvPr/>
        </p:nvSpPr>
        <p:spPr>
          <a:xfrm>
            <a:off x="6650182" y="1600200"/>
            <a:ext cx="3699163" cy="523220"/>
          </a:xfrm>
          <a:prstGeom prst="rect">
            <a:avLst/>
          </a:prstGeom>
          <a:noFill/>
        </p:spPr>
        <p:txBody>
          <a:bodyPr wrap="square" rtlCol="0">
            <a:spAutoFit/>
          </a:bodyPr>
          <a:lstStyle/>
          <a:p>
            <a:r>
              <a:rPr lang="en-US" sz="2800" dirty="0" smtClean="0"/>
              <a:t>AFP: 2 cases/year </a:t>
            </a:r>
            <a:endParaRPr lang="en-US" sz="2800" dirty="0"/>
          </a:p>
        </p:txBody>
      </p:sp>
      <p:sp>
        <p:nvSpPr>
          <p:cNvPr id="6" name="TextBox 5"/>
          <p:cNvSpPr txBox="1"/>
          <p:nvPr/>
        </p:nvSpPr>
        <p:spPr>
          <a:xfrm>
            <a:off x="5133109" y="1600200"/>
            <a:ext cx="685800" cy="338554"/>
          </a:xfrm>
          <a:prstGeom prst="rect">
            <a:avLst/>
          </a:prstGeom>
          <a:noFill/>
        </p:spPr>
        <p:txBody>
          <a:bodyPr wrap="square" rtlCol="0">
            <a:spAutoFit/>
          </a:bodyPr>
          <a:lstStyle/>
          <a:p>
            <a:r>
              <a:rPr lang="en-US" sz="1600" dirty="0" smtClean="0">
                <a:solidFill>
                  <a:schemeClr val="bg1"/>
                </a:solidFill>
              </a:rPr>
              <a:t>Polio</a:t>
            </a:r>
            <a:endParaRPr lang="en-US" sz="1600" dirty="0">
              <a:solidFill>
                <a:schemeClr val="bg1"/>
              </a:solidFill>
            </a:endParaRPr>
          </a:p>
        </p:txBody>
      </p:sp>
    </p:spTree>
    <p:extLst>
      <p:ext uri="{BB962C8B-B14F-4D97-AF65-F5344CB8AC3E}">
        <p14:creationId xmlns:p14="http://schemas.microsoft.com/office/powerpoint/2010/main" val="28696771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Hypothetical: 100,000 person catchment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73796" y="1522413"/>
            <a:ext cx="2783907" cy="5084762"/>
          </a:xfrm>
        </p:spPr>
      </p:pic>
      <p:sp>
        <p:nvSpPr>
          <p:cNvPr id="5" name="TextBox 4"/>
          <p:cNvSpPr txBox="1"/>
          <p:nvPr/>
        </p:nvSpPr>
        <p:spPr>
          <a:xfrm>
            <a:off x="5133109" y="1600200"/>
            <a:ext cx="685800" cy="338554"/>
          </a:xfrm>
          <a:prstGeom prst="rect">
            <a:avLst/>
          </a:prstGeom>
          <a:noFill/>
        </p:spPr>
        <p:txBody>
          <a:bodyPr wrap="square" rtlCol="0">
            <a:spAutoFit/>
          </a:bodyPr>
          <a:lstStyle/>
          <a:p>
            <a:r>
              <a:rPr lang="en-US" sz="1600" dirty="0" smtClean="0">
                <a:solidFill>
                  <a:schemeClr val="bg1"/>
                </a:solidFill>
              </a:rPr>
              <a:t>Polio</a:t>
            </a:r>
            <a:endParaRPr lang="en-US" sz="1600" dirty="0">
              <a:solidFill>
                <a:schemeClr val="bg1"/>
              </a:solidFill>
            </a:endParaRPr>
          </a:p>
        </p:txBody>
      </p:sp>
      <p:sp>
        <p:nvSpPr>
          <p:cNvPr id="6" name="TextBox 5"/>
          <p:cNvSpPr txBox="1"/>
          <p:nvPr/>
        </p:nvSpPr>
        <p:spPr>
          <a:xfrm>
            <a:off x="7294418" y="2597727"/>
            <a:ext cx="3398982" cy="2677656"/>
          </a:xfrm>
          <a:prstGeom prst="rect">
            <a:avLst/>
          </a:prstGeom>
          <a:noFill/>
        </p:spPr>
        <p:txBody>
          <a:bodyPr wrap="square" rtlCol="0">
            <a:spAutoFit/>
          </a:bodyPr>
          <a:lstStyle/>
          <a:p>
            <a:pPr rtl="0"/>
            <a:r>
              <a:rPr lang="en-US" sz="2800" dirty="0" smtClean="0"/>
              <a:t>Suspect Measles/Rubella:</a:t>
            </a:r>
          </a:p>
          <a:p>
            <a:pPr rtl="0"/>
            <a:endParaRPr lang="en-US" sz="2800" dirty="0" smtClean="0"/>
          </a:p>
          <a:p>
            <a:pPr rtl="0"/>
            <a:r>
              <a:rPr lang="en-US" sz="2800" dirty="0" smtClean="0"/>
              <a:t>Range 2-100s of cases/year</a:t>
            </a:r>
          </a:p>
          <a:p>
            <a:endParaRPr lang="en-US" sz="2800" dirty="0"/>
          </a:p>
        </p:txBody>
      </p:sp>
      <p:sp>
        <p:nvSpPr>
          <p:cNvPr id="7" name="TextBox 6"/>
          <p:cNvSpPr txBox="1"/>
          <p:nvPr/>
        </p:nvSpPr>
        <p:spPr>
          <a:xfrm>
            <a:off x="5476009" y="2923079"/>
            <a:ext cx="685800" cy="338554"/>
          </a:xfrm>
          <a:prstGeom prst="rect">
            <a:avLst/>
          </a:prstGeom>
          <a:noFill/>
        </p:spPr>
        <p:txBody>
          <a:bodyPr wrap="square" rtlCol="0">
            <a:spAutoFit/>
          </a:bodyPr>
          <a:lstStyle/>
          <a:p>
            <a:r>
              <a:rPr lang="en-US" sz="1600" dirty="0" smtClean="0">
                <a:solidFill>
                  <a:schemeClr val="bg1"/>
                </a:solidFill>
              </a:rPr>
              <a:t>M/R</a:t>
            </a:r>
            <a:endParaRPr lang="en-US" sz="1600" dirty="0">
              <a:solidFill>
                <a:schemeClr val="bg1"/>
              </a:solidFill>
            </a:endParaRPr>
          </a:p>
        </p:txBody>
      </p:sp>
    </p:spTree>
    <p:extLst>
      <p:ext uri="{BB962C8B-B14F-4D97-AF65-F5344CB8AC3E}">
        <p14:creationId xmlns:p14="http://schemas.microsoft.com/office/powerpoint/2010/main" val="1980131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Hypothetical: 100,000 person catchment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73796" y="1522413"/>
            <a:ext cx="2783907" cy="5084762"/>
          </a:xfrm>
        </p:spPr>
      </p:pic>
      <p:sp>
        <p:nvSpPr>
          <p:cNvPr id="5" name="TextBox 4"/>
          <p:cNvSpPr txBox="1"/>
          <p:nvPr/>
        </p:nvSpPr>
        <p:spPr>
          <a:xfrm>
            <a:off x="5133109" y="1600200"/>
            <a:ext cx="685800" cy="338554"/>
          </a:xfrm>
          <a:prstGeom prst="rect">
            <a:avLst/>
          </a:prstGeom>
          <a:noFill/>
        </p:spPr>
        <p:txBody>
          <a:bodyPr wrap="square" rtlCol="0">
            <a:spAutoFit/>
          </a:bodyPr>
          <a:lstStyle/>
          <a:p>
            <a:r>
              <a:rPr lang="en-US" sz="1600" dirty="0" smtClean="0">
                <a:solidFill>
                  <a:schemeClr val="bg1"/>
                </a:solidFill>
              </a:rPr>
              <a:t>Polio</a:t>
            </a:r>
            <a:endParaRPr lang="en-US" sz="1600" dirty="0">
              <a:solidFill>
                <a:schemeClr val="bg1"/>
              </a:solidFill>
            </a:endParaRPr>
          </a:p>
        </p:txBody>
      </p:sp>
      <p:sp>
        <p:nvSpPr>
          <p:cNvPr id="6" name="TextBox 5"/>
          <p:cNvSpPr txBox="1"/>
          <p:nvPr/>
        </p:nvSpPr>
        <p:spPr>
          <a:xfrm>
            <a:off x="0" y="1938754"/>
            <a:ext cx="5143500" cy="3970318"/>
          </a:xfrm>
          <a:prstGeom prst="rect">
            <a:avLst/>
          </a:prstGeom>
          <a:noFill/>
        </p:spPr>
        <p:txBody>
          <a:bodyPr wrap="square" rtlCol="0">
            <a:spAutoFit/>
          </a:bodyPr>
          <a:lstStyle/>
          <a:p>
            <a:r>
              <a:rPr lang="en-US" sz="2800" dirty="0" smtClean="0"/>
              <a:t>Other VPDs:</a:t>
            </a:r>
          </a:p>
          <a:p>
            <a:r>
              <a:rPr lang="en-US" sz="2800" dirty="0" smtClean="0"/>
              <a:t>Neonatal tetanus</a:t>
            </a:r>
          </a:p>
          <a:p>
            <a:r>
              <a:rPr lang="en-US" sz="2800" dirty="0" smtClean="0"/>
              <a:t>Meningitis</a:t>
            </a:r>
          </a:p>
          <a:p>
            <a:r>
              <a:rPr lang="en-US" sz="2800" dirty="0" smtClean="0"/>
              <a:t>Acute encephalitis syndrome</a:t>
            </a:r>
          </a:p>
          <a:p>
            <a:r>
              <a:rPr lang="en-US" sz="2800" dirty="0" smtClean="0"/>
              <a:t>Diphtheria</a:t>
            </a:r>
          </a:p>
          <a:p>
            <a:r>
              <a:rPr lang="en-US" sz="2800" dirty="0" smtClean="0"/>
              <a:t>Cholera</a:t>
            </a:r>
          </a:p>
          <a:p>
            <a:r>
              <a:rPr lang="en-US" sz="2800" dirty="0" smtClean="0"/>
              <a:t>Yellow Fever</a:t>
            </a:r>
          </a:p>
          <a:p>
            <a:r>
              <a:rPr lang="en-US" sz="2800" dirty="0" smtClean="0"/>
              <a:t>Pertussis</a:t>
            </a:r>
          </a:p>
          <a:p>
            <a:r>
              <a:rPr lang="en-US" sz="2800" dirty="0" smtClean="0"/>
              <a:t>…and so on</a:t>
            </a:r>
            <a:endParaRPr lang="en-US" sz="2800" dirty="0"/>
          </a:p>
        </p:txBody>
      </p:sp>
      <p:sp>
        <p:nvSpPr>
          <p:cNvPr id="7" name="TextBox 6"/>
          <p:cNvSpPr txBox="1"/>
          <p:nvPr/>
        </p:nvSpPr>
        <p:spPr>
          <a:xfrm>
            <a:off x="5476009" y="2923079"/>
            <a:ext cx="685800" cy="338554"/>
          </a:xfrm>
          <a:prstGeom prst="rect">
            <a:avLst/>
          </a:prstGeom>
          <a:noFill/>
        </p:spPr>
        <p:txBody>
          <a:bodyPr wrap="square" rtlCol="0">
            <a:spAutoFit/>
          </a:bodyPr>
          <a:lstStyle/>
          <a:p>
            <a:r>
              <a:rPr lang="en-US" sz="1600" dirty="0" smtClean="0">
                <a:solidFill>
                  <a:schemeClr val="bg1"/>
                </a:solidFill>
              </a:rPr>
              <a:t>M/R</a:t>
            </a:r>
            <a:endParaRPr lang="en-US" sz="1600" dirty="0">
              <a:solidFill>
                <a:schemeClr val="bg1"/>
              </a:solidFill>
            </a:endParaRPr>
          </a:p>
        </p:txBody>
      </p:sp>
      <p:sp>
        <p:nvSpPr>
          <p:cNvPr id="8" name="TextBox 7"/>
          <p:cNvSpPr txBox="1"/>
          <p:nvPr/>
        </p:nvSpPr>
        <p:spPr>
          <a:xfrm>
            <a:off x="4952998" y="4112897"/>
            <a:ext cx="865909" cy="584775"/>
          </a:xfrm>
          <a:prstGeom prst="rect">
            <a:avLst/>
          </a:prstGeom>
          <a:noFill/>
        </p:spPr>
        <p:txBody>
          <a:bodyPr wrap="square" rtlCol="0">
            <a:spAutoFit/>
          </a:bodyPr>
          <a:lstStyle/>
          <a:p>
            <a:r>
              <a:rPr lang="en-US" sz="1600" dirty="0" smtClean="0">
                <a:solidFill>
                  <a:schemeClr val="bg1"/>
                </a:solidFill>
              </a:rPr>
              <a:t>Other VPDs</a:t>
            </a:r>
            <a:endParaRPr lang="en-US" sz="1600" dirty="0">
              <a:solidFill>
                <a:schemeClr val="bg1"/>
              </a:solidFill>
            </a:endParaRPr>
          </a:p>
        </p:txBody>
      </p:sp>
    </p:spTree>
    <p:extLst>
      <p:ext uri="{BB962C8B-B14F-4D97-AF65-F5344CB8AC3E}">
        <p14:creationId xmlns:p14="http://schemas.microsoft.com/office/powerpoint/2010/main" val="26381344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Hypothetical: 100,000 person catchment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973796" y="1522413"/>
            <a:ext cx="2783907" cy="5084762"/>
          </a:xfrm>
        </p:spPr>
      </p:pic>
      <p:sp>
        <p:nvSpPr>
          <p:cNvPr id="5" name="TextBox 4"/>
          <p:cNvSpPr txBox="1"/>
          <p:nvPr/>
        </p:nvSpPr>
        <p:spPr>
          <a:xfrm>
            <a:off x="5133109" y="1600200"/>
            <a:ext cx="685800" cy="338554"/>
          </a:xfrm>
          <a:prstGeom prst="rect">
            <a:avLst/>
          </a:prstGeom>
          <a:noFill/>
        </p:spPr>
        <p:txBody>
          <a:bodyPr wrap="square" rtlCol="0">
            <a:spAutoFit/>
          </a:bodyPr>
          <a:lstStyle/>
          <a:p>
            <a:r>
              <a:rPr lang="en-US" sz="1600" dirty="0" smtClean="0">
                <a:solidFill>
                  <a:schemeClr val="bg1"/>
                </a:solidFill>
              </a:rPr>
              <a:t>Polio</a:t>
            </a:r>
            <a:endParaRPr lang="en-US" sz="1600" dirty="0">
              <a:solidFill>
                <a:schemeClr val="bg1"/>
              </a:solidFill>
            </a:endParaRPr>
          </a:p>
        </p:txBody>
      </p:sp>
      <p:sp>
        <p:nvSpPr>
          <p:cNvPr id="7" name="TextBox 6"/>
          <p:cNvSpPr txBox="1"/>
          <p:nvPr/>
        </p:nvSpPr>
        <p:spPr>
          <a:xfrm>
            <a:off x="5476009" y="2923079"/>
            <a:ext cx="685800" cy="338554"/>
          </a:xfrm>
          <a:prstGeom prst="rect">
            <a:avLst/>
          </a:prstGeom>
          <a:noFill/>
        </p:spPr>
        <p:txBody>
          <a:bodyPr wrap="square" rtlCol="0">
            <a:spAutoFit/>
          </a:bodyPr>
          <a:lstStyle/>
          <a:p>
            <a:r>
              <a:rPr lang="en-US" sz="1600" dirty="0" smtClean="0">
                <a:solidFill>
                  <a:schemeClr val="bg1"/>
                </a:solidFill>
              </a:rPr>
              <a:t>M/R</a:t>
            </a:r>
            <a:endParaRPr lang="en-US" sz="1600" dirty="0">
              <a:solidFill>
                <a:schemeClr val="bg1"/>
              </a:solidFill>
            </a:endParaRPr>
          </a:p>
        </p:txBody>
      </p:sp>
      <p:sp>
        <p:nvSpPr>
          <p:cNvPr id="8" name="TextBox 7"/>
          <p:cNvSpPr txBox="1"/>
          <p:nvPr/>
        </p:nvSpPr>
        <p:spPr>
          <a:xfrm>
            <a:off x="4952998" y="4112897"/>
            <a:ext cx="865909" cy="584775"/>
          </a:xfrm>
          <a:prstGeom prst="rect">
            <a:avLst/>
          </a:prstGeom>
          <a:noFill/>
        </p:spPr>
        <p:txBody>
          <a:bodyPr wrap="square" rtlCol="0">
            <a:spAutoFit/>
          </a:bodyPr>
          <a:lstStyle/>
          <a:p>
            <a:r>
              <a:rPr lang="en-US" sz="1600" dirty="0" smtClean="0">
                <a:solidFill>
                  <a:schemeClr val="bg1"/>
                </a:solidFill>
              </a:rPr>
              <a:t>Other VPDs</a:t>
            </a:r>
            <a:endParaRPr lang="en-US" sz="1600" dirty="0">
              <a:solidFill>
                <a:schemeClr val="bg1"/>
              </a:solidFill>
            </a:endParaRPr>
          </a:p>
        </p:txBody>
      </p:sp>
      <p:sp>
        <p:nvSpPr>
          <p:cNvPr id="9" name="TextBox 8"/>
          <p:cNvSpPr txBox="1"/>
          <p:nvPr/>
        </p:nvSpPr>
        <p:spPr>
          <a:xfrm>
            <a:off x="6691745" y="1938754"/>
            <a:ext cx="4001655" cy="4832092"/>
          </a:xfrm>
          <a:prstGeom prst="rect">
            <a:avLst/>
          </a:prstGeom>
          <a:noFill/>
        </p:spPr>
        <p:txBody>
          <a:bodyPr wrap="square" rtlCol="0">
            <a:spAutoFit/>
          </a:bodyPr>
          <a:lstStyle/>
          <a:p>
            <a:pPr rtl="0"/>
            <a:r>
              <a:rPr lang="en-US" sz="2800" dirty="0" smtClean="0"/>
              <a:t>Other Communicable Diseases:</a:t>
            </a:r>
          </a:p>
          <a:p>
            <a:pPr rtl="0"/>
            <a:r>
              <a:rPr lang="en-US" sz="2800" dirty="0" smtClean="0"/>
              <a:t>Bloody diarrhea </a:t>
            </a:r>
          </a:p>
          <a:p>
            <a:pPr rtl="0"/>
            <a:r>
              <a:rPr lang="en-US" sz="2800" dirty="0" smtClean="0"/>
              <a:t>Neglected tropical dzs</a:t>
            </a:r>
          </a:p>
          <a:p>
            <a:pPr rtl="0"/>
            <a:r>
              <a:rPr lang="en-US" sz="2800" dirty="0" smtClean="0"/>
              <a:t>Dengue</a:t>
            </a:r>
          </a:p>
          <a:p>
            <a:pPr rtl="0"/>
            <a:r>
              <a:rPr lang="en-US" sz="2800" dirty="0" smtClean="0"/>
              <a:t>Rabies</a:t>
            </a:r>
          </a:p>
          <a:p>
            <a:pPr rtl="0"/>
            <a:r>
              <a:rPr lang="en-US" sz="2800" dirty="0" smtClean="0"/>
              <a:t>Malaria</a:t>
            </a:r>
          </a:p>
          <a:p>
            <a:pPr rtl="0"/>
            <a:r>
              <a:rPr lang="en-US" sz="2800" dirty="0" smtClean="0"/>
              <a:t>Tb</a:t>
            </a:r>
          </a:p>
          <a:p>
            <a:pPr rtl="0"/>
            <a:r>
              <a:rPr lang="en-US" sz="2800" dirty="0" smtClean="0"/>
              <a:t>HIV  </a:t>
            </a:r>
          </a:p>
          <a:p>
            <a:pPr rtl="0"/>
            <a:r>
              <a:rPr lang="en-US" sz="2800" dirty="0" smtClean="0"/>
              <a:t>….and so on</a:t>
            </a:r>
          </a:p>
          <a:p>
            <a:endParaRPr lang="en-US" sz="2800" dirty="0"/>
          </a:p>
        </p:txBody>
      </p:sp>
      <p:sp>
        <p:nvSpPr>
          <p:cNvPr id="10" name="TextBox 9"/>
          <p:cNvSpPr txBox="1"/>
          <p:nvPr/>
        </p:nvSpPr>
        <p:spPr>
          <a:xfrm>
            <a:off x="5548745" y="4528395"/>
            <a:ext cx="865909" cy="338554"/>
          </a:xfrm>
          <a:prstGeom prst="rect">
            <a:avLst/>
          </a:prstGeom>
          <a:noFill/>
        </p:spPr>
        <p:txBody>
          <a:bodyPr wrap="square" rtlCol="0">
            <a:spAutoFit/>
          </a:bodyPr>
          <a:lstStyle/>
          <a:p>
            <a:r>
              <a:rPr lang="en-US" sz="1600" dirty="0" smtClean="0">
                <a:solidFill>
                  <a:schemeClr val="tx1"/>
                </a:solidFill>
              </a:rPr>
              <a:t>Other </a:t>
            </a:r>
            <a:endParaRPr lang="en-US" sz="1600" dirty="0">
              <a:solidFill>
                <a:schemeClr val="tx1"/>
              </a:solidFill>
            </a:endParaRPr>
          </a:p>
        </p:txBody>
      </p:sp>
    </p:spTree>
    <p:extLst>
      <p:ext uri="{BB962C8B-B14F-4D97-AF65-F5344CB8AC3E}">
        <p14:creationId xmlns:p14="http://schemas.microsoft.com/office/powerpoint/2010/main" val="17991201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Hypothetical: 100,000 person catchment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73796" y="1522413"/>
            <a:ext cx="2783907" cy="5084762"/>
          </a:xfrm>
        </p:spPr>
      </p:pic>
      <p:sp>
        <p:nvSpPr>
          <p:cNvPr id="5" name="TextBox 4"/>
          <p:cNvSpPr txBox="1"/>
          <p:nvPr/>
        </p:nvSpPr>
        <p:spPr>
          <a:xfrm>
            <a:off x="5133109" y="1600200"/>
            <a:ext cx="685800" cy="338554"/>
          </a:xfrm>
          <a:prstGeom prst="rect">
            <a:avLst/>
          </a:prstGeom>
          <a:noFill/>
        </p:spPr>
        <p:txBody>
          <a:bodyPr wrap="square" rtlCol="0">
            <a:spAutoFit/>
          </a:bodyPr>
          <a:lstStyle/>
          <a:p>
            <a:r>
              <a:rPr lang="en-US" sz="1600" dirty="0" smtClean="0">
                <a:solidFill>
                  <a:schemeClr val="bg1"/>
                </a:solidFill>
              </a:rPr>
              <a:t>Polio</a:t>
            </a:r>
            <a:endParaRPr lang="en-US" sz="1600" dirty="0">
              <a:solidFill>
                <a:schemeClr val="bg1"/>
              </a:solidFill>
            </a:endParaRPr>
          </a:p>
        </p:txBody>
      </p:sp>
      <p:sp>
        <p:nvSpPr>
          <p:cNvPr id="7" name="TextBox 6"/>
          <p:cNvSpPr txBox="1"/>
          <p:nvPr/>
        </p:nvSpPr>
        <p:spPr>
          <a:xfrm>
            <a:off x="5476009" y="2923079"/>
            <a:ext cx="685800" cy="338554"/>
          </a:xfrm>
          <a:prstGeom prst="rect">
            <a:avLst/>
          </a:prstGeom>
          <a:noFill/>
        </p:spPr>
        <p:txBody>
          <a:bodyPr wrap="square" rtlCol="0">
            <a:spAutoFit/>
          </a:bodyPr>
          <a:lstStyle/>
          <a:p>
            <a:r>
              <a:rPr lang="en-US" sz="1600" dirty="0" smtClean="0">
                <a:solidFill>
                  <a:schemeClr val="bg1"/>
                </a:solidFill>
              </a:rPr>
              <a:t>M/R</a:t>
            </a:r>
            <a:endParaRPr lang="en-US" sz="1600" dirty="0">
              <a:solidFill>
                <a:schemeClr val="bg1"/>
              </a:solidFill>
            </a:endParaRPr>
          </a:p>
        </p:txBody>
      </p:sp>
      <p:sp>
        <p:nvSpPr>
          <p:cNvPr id="8" name="TextBox 7"/>
          <p:cNvSpPr txBox="1"/>
          <p:nvPr/>
        </p:nvSpPr>
        <p:spPr>
          <a:xfrm>
            <a:off x="4952998" y="4112897"/>
            <a:ext cx="865909" cy="584775"/>
          </a:xfrm>
          <a:prstGeom prst="rect">
            <a:avLst/>
          </a:prstGeom>
          <a:noFill/>
        </p:spPr>
        <p:txBody>
          <a:bodyPr wrap="square" rtlCol="0">
            <a:spAutoFit/>
          </a:bodyPr>
          <a:lstStyle/>
          <a:p>
            <a:r>
              <a:rPr lang="en-US" sz="1600" dirty="0" smtClean="0">
                <a:solidFill>
                  <a:schemeClr val="bg1"/>
                </a:solidFill>
              </a:rPr>
              <a:t>Other VPDs</a:t>
            </a:r>
            <a:endParaRPr lang="en-US" sz="1600" dirty="0">
              <a:solidFill>
                <a:schemeClr val="bg1"/>
              </a:solidFill>
            </a:endParaRPr>
          </a:p>
        </p:txBody>
      </p:sp>
      <p:sp>
        <p:nvSpPr>
          <p:cNvPr id="9" name="TextBox 8"/>
          <p:cNvSpPr txBox="1"/>
          <p:nvPr/>
        </p:nvSpPr>
        <p:spPr>
          <a:xfrm>
            <a:off x="374070" y="3021224"/>
            <a:ext cx="4001655" cy="1815882"/>
          </a:xfrm>
          <a:prstGeom prst="rect">
            <a:avLst/>
          </a:prstGeom>
          <a:noFill/>
        </p:spPr>
        <p:txBody>
          <a:bodyPr wrap="square" rtlCol="0">
            <a:spAutoFit/>
          </a:bodyPr>
          <a:lstStyle/>
          <a:p>
            <a:pPr algn="ctr" rtl="0"/>
            <a:r>
              <a:rPr lang="en-US" sz="2800" dirty="0" smtClean="0">
                <a:solidFill>
                  <a:schemeClr val="tx1"/>
                </a:solidFill>
              </a:rPr>
              <a:t>Does many jobs-</a:t>
            </a:r>
            <a:r>
              <a:rPr lang="en-US" sz="2800" dirty="0" smtClean="0">
                <a:solidFill>
                  <a:srgbClr val="FF0000"/>
                </a:solidFill>
              </a:rPr>
              <a:t>paid for by polio!</a:t>
            </a:r>
            <a:endParaRPr lang="en-US" sz="2800" dirty="0" smtClean="0">
              <a:solidFill>
                <a:schemeClr val="tx1"/>
              </a:solidFill>
            </a:endParaRPr>
          </a:p>
          <a:p>
            <a:pPr marL="457200" indent="-457200" algn="ctr" rtl="0">
              <a:buFont typeface="Arial" panose="020B0604020202020204" pitchFamily="34" charset="0"/>
              <a:buChar char="•"/>
            </a:pPr>
            <a:endParaRPr lang="en-US" sz="2800" dirty="0" smtClean="0">
              <a:solidFill>
                <a:schemeClr val="tx1"/>
              </a:solidFill>
            </a:endParaRPr>
          </a:p>
          <a:p>
            <a:pPr algn="ctr"/>
            <a:endParaRPr lang="en-US" sz="2800" dirty="0">
              <a:solidFill>
                <a:schemeClr val="tx1"/>
              </a:solidFill>
            </a:endParaRPr>
          </a:p>
        </p:txBody>
      </p:sp>
      <p:sp>
        <p:nvSpPr>
          <p:cNvPr id="10" name="TextBox 9"/>
          <p:cNvSpPr txBox="1"/>
          <p:nvPr/>
        </p:nvSpPr>
        <p:spPr>
          <a:xfrm>
            <a:off x="5548745" y="4528395"/>
            <a:ext cx="865909" cy="338554"/>
          </a:xfrm>
          <a:prstGeom prst="rect">
            <a:avLst/>
          </a:prstGeom>
          <a:noFill/>
        </p:spPr>
        <p:txBody>
          <a:bodyPr wrap="square" rtlCol="0">
            <a:spAutoFit/>
          </a:bodyPr>
          <a:lstStyle/>
          <a:p>
            <a:r>
              <a:rPr lang="en-US" sz="1600" dirty="0" smtClean="0">
                <a:solidFill>
                  <a:schemeClr val="tx1"/>
                </a:solidFill>
              </a:rPr>
              <a:t>Other </a:t>
            </a:r>
            <a:endParaRPr lang="en-US" sz="1600" dirty="0">
              <a:solidFill>
                <a:schemeClr val="tx1"/>
              </a:solidFill>
            </a:endParaRPr>
          </a:p>
        </p:txBody>
      </p:sp>
      <p:sp>
        <p:nvSpPr>
          <p:cNvPr id="11" name="Rectangle 10"/>
          <p:cNvSpPr/>
          <p:nvPr/>
        </p:nvSpPr>
        <p:spPr>
          <a:xfrm>
            <a:off x="6650182" y="2150434"/>
            <a:ext cx="4043218" cy="3108543"/>
          </a:xfrm>
          <a:prstGeom prst="rect">
            <a:avLst/>
          </a:prstGeom>
        </p:spPr>
        <p:txBody>
          <a:bodyPr wrap="square">
            <a:spAutoFit/>
          </a:bodyPr>
          <a:lstStyle/>
          <a:p>
            <a:pPr rtl="0"/>
            <a:r>
              <a:rPr lang="en-US" sz="2800" dirty="0">
                <a:solidFill>
                  <a:schemeClr val="tx1"/>
                </a:solidFill>
              </a:rPr>
              <a:t>Trained  by polio in</a:t>
            </a:r>
          </a:p>
          <a:p>
            <a:pPr marL="457200" indent="-457200" rtl="0">
              <a:buFont typeface="Arial" panose="020B0604020202020204" pitchFamily="34" charset="0"/>
              <a:buChar char="•"/>
            </a:pPr>
            <a:r>
              <a:rPr lang="en-US" sz="2800" dirty="0">
                <a:solidFill>
                  <a:schemeClr val="tx1"/>
                </a:solidFill>
              </a:rPr>
              <a:t>Surveillance</a:t>
            </a:r>
          </a:p>
          <a:p>
            <a:pPr marL="457200" indent="-457200" rtl="0">
              <a:buFont typeface="Arial" panose="020B0604020202020204" pitchFamily="34" charset="0"/>
              <a:buChar char="•"/>
            </a:pPr>
            <a:r>
              <a:rPr lang="en-US" sz="2800" dirty="0">
                <a:solidFill>
                  <a:schemeClr val="tx1"/>
                </a:solidFill>
              </a:rPr>
              <a:t>Outbreak Investigation</a:t>
            </a:r>
          </a:p>
          <a:p>
            <a:pPr marL="457200" indent="-457200" rtl="0">
              <a:buFont typeface="Arial" panose="020B0604020202020204" pitchFamily="34" charset="0"/>
              <a:buChar char="•"/>
            </a:pPr>
            <a:r>
              <a:rPr lang="en-US" sz="2800" dirty="0">
                <a:solidFill>
                  <a:schemeClr val="tx1"/>
                </a:solidFill>
              </a:rPr>
              <a:t>Data management, </a:t>
            </a:r>
            <a:r>
              <a:rPr lang="en-US" sz="2800" dirty="0" smtClean="0">
                <a:solidFill>
                  <a:schemeClr val="tx1"/>
                </a:solidFill>
              </a:rPr>
              <a:t>analysis, use</a:t>
            </a:r>
            <a:endParaRPr lang="en-US" sz="2800" dirty="0">
              <a:solidFill>
                <a:schemeClr val="tx1"/>
              </a:solidFill>
            </a:endParaRPr>
          </a:p>
          <a:p>
            <a:pPr marL="457200" indent="-457200" rtl="0">
              <a:buFont typeface="Arial" panose="020B0604020202020204" pitchFamily="34" charset="0"/>
              <a:buChar char="•"/>
            </a:pPr>
            <a:r>
              <a:rPr lang="en-US" sz="2800" dirty="0">
                <a:solidFill>
                  <a:schemeClr val="tx1"/>
                </a:solidFill>
              </a:rPr>
              <a:t>Outbreak response</a:t>
            </a:r>
          </a:p>
        </p:txBody>
      </p:sp>
    </p:spTree>
    <p:extLst>
      <p:ext uri="{BB962C8B-B14F-4D97-AF65-F5344CB8AC3E}">
        <p14:creationId xmlns:p14="http://schemas.microsoft.com/office/powerpoint/2010/main" val="370603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7670451" y="4239433"/>
            <a:ext cx="3061048" cy="830997"/>
          </a:xfrm>
          <a:prstGeom prst="rect">
            <a:avLst/>
          </a:prstGeom>
          <a:noFill/>
        </p:spPr>
        <p:txBody>
          <a:bodyPr wrap="square" rtlCol="0">
            <a:spAutoFit/>
          </a:bodyPr>
          <a:lstStyle/>
          <a:p>
            <a:pPr algn="ctr" rtl="0"/>
            <a:r>
              <a:rPr lang="en-US" sz="1600" dirty="0" smtClean="0"/>
              <a:t>Enter data</a:t>
            </a:r>
          </a:p>
          <a:p>
            <a:pPr algn="ctr" rtl="0"/>
            <a:r>
              <a:rPr lang="en-US" sz="1600" dirty="0" smtClean="0"/>
              <a:t>Analyze data</a:t>
            </a:r>
          </a:p>
          <a:p>
            <a:pPr algn="ctr" rtl="0"/>
            <a:r>
              <a:rPr lang="en-US" sz="1600" dirty="0" smtClean="0"/>
              <a:t>Respond to data</a:t>
            </a:r>
          </a:p>
        </p:txBody>
      </p:sp>
      <p:sp>
        <p:nvSpPr>
          <p:cNvPr id="17" name="TextBox 16"/>
          <p:cNvSpPr txBox="1"/>
          <p:nvPr/>
        </p:nvSpPr>
        <p:spPr>
          <a:xfrm>
            <a:off x="7741170" y="2321929"/>
            <a:ext cx="2562744" cy="584775"/>
          </a:xfrm>
          <a:prstGeom prst="rect">
            <a:avLst/>
          </a:prstGeom>
          <a:noFill/>
        </p:spPr>
        <p:txBody>
          <a:bodyPr wrap="square" rtlCol="0">
            <a:spAutoFit/>
          </a:bodyPr>
          <a:lstStyle/>
          <a:p>
            <a:pPr algn="ctr" rtl="0"/>
            <a:r>
              <a:rPr lang="en-US" sz="1600" dirty="0" smtClean="0"/>
              <a:t>Sample sent to WHO accredited lab</a:t>
            </a:r>
          </a:p>
        </p:txBody>
      </p:sp>
      <p:sp>
        <p:nvSpPr>
          <p:cNvPr id="2" name="Title 1"/>
          <p:cNvSpPr>
            <a:spLocks noGrp="1"/>
          </p:cNvSpPr>
          <p:nvPr>
            <p:ph type="title"/>
          </p:nvPr>
        </p:nvSpPr>
        <p:spPr/>
        <p:txBody>
          <a:bodyPr/>
          <a:lstStyle/>
          <a:p>
            <a:r>
              <a:rPr lang="en-US" dirty="0" smtClean="0"/>
              <a:t>So What Does Polio Pay For?</a:t>
            </a:r>
            <a:endParaRPr lang="en-US" dirty="0"/>
          </a:p>
        </p:txBody>
      </p:sp>
      <p:pic>
        <p:nvPicPr>
          <p:cNvPr id="252930" name="Picture 2" descr="C:\Users\patelm\Downloads\DetectivewithMagnifyingGlass-800px.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287381" y="1585314"/>
            <a:ext cx="1391867" cy="254222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7343" y="3949459"/>
            <a:ext cx="2092960" cy="584775"/>
          </a:xfrm>
          <a:prstGeom prst="rect">
            <a:avLst/>
          </a:prstGeom>
          <a:noFill/>
        </p:spPr>
        <p:txBody>
          <a:bodyPr wrap="square" rtlCol="0">
            <a:spAutoFit/>
          </a:bodyPr>
          <a:lstStyle/>
          <a:p>
            <a:pPr algn="ctr"/>
            <a:r>
              <a:rPr lang="en-US" sz="1600" dirty="0" smtClean="0"/>
              <a:t>Person develops an illness</a:t>
            </a:r>
            <a:endParaRPr lang="en-US" sz="1600" dirty="0"/>
          </a:p>
        </p:txBody>
      </p:sp>
      <p:sp>
        <p:nvSpPr>
          <p:cNvPr id="10" name="TextBox 9"/>
          <p:cNvSpPr txBox="1"/>
          <p:nvPr/>
        </p:nvSpPr>
        <p:spPr>
          <a:xfrm>
            <a:off x="2661619" y="3883761"/>
            <a:ext cx="2092960" cy="830997"/>
          </a:xfrm>
          <a:prstGeom prst="rect">
            <a:avLst/>
          </a:prstGeom>
          <a:noFill/>
        </p:spPr>
        <p:txBody>
          <a:bodyPr wrap="square" rtlCol="0">
            <a:spAutoFit/>
          </a:bodyPr>
          <a:lstStyle/>
          <a:p>
            <a:pPr algn="ctr" rtl="0"/>
            <a:r>
              <a:rPr lang="en-US" sz="1600" dirty="0" smtClean="0"/>
              <a:t>Clinician suspects  VPD under surveillance</a:t>
            </a:r>
            <a:endParaRPr lang="en-US" sz="1600" dirty="0"/>
          </a:p>
        </p:txBody>
      </p:sp>
      <p:sp>
        <p:nvSpPr>
          <p:cNvPr id="14" name="TextBox 13"/>
          <p:cNvSpPr txBox="1"/>
          <p:nvPr/>
        </p:nvSpPr>
        <p:spPr>
          <a:xfrm>
            <a:off x="4936834" y="4241846"/>
            <a:ext cx="2092960" cy="584775"/>
          </a:xfrm>
          <a:prstGeom prst="rect">
            <a:avLst/>
          </a:prstGeom>
          <a:noFill/>
        </p:spPr>
        <p:txBody>
          <a:bodyPr wrap="square" rtlCol="0">
            <a:spAutoFit/>
          </a:bodyPr>
          <a:lstStyle/>
          <a:p>
            <a:pPr algn="ctr" rtl="0"/>
            <a:r>
              <a:rPr lang="en-US" sz="1600" dirty="0" smtClean="0"/>
              <a:t>Local Surveillance Officer</a:t>
            </a:r>
          </a:p>
        </p:txBody>
      </p:sp>
      <p:sp>
        <p:nvSpPr>
          <p:cNvPr id="39" name="TextBox 38"/>
          <p:cNvSpPr txBox="1"/>
          <p:nvPr/>
        </p:nvSpPr>
        <p:spPr>
          <a:xfrm>
            <a:off x="3160384" y="6006185"/>
            <a:ext cx="2230816" cy="584775"/>
          </a:xfrm>
          <a:prstGeom prst="rect">
            <a:avLst/>
          </a:prstGeom>
          <a:noFill/>
        </p:spPr>
        <p:txBody>
          <a:bodyPr wrap="square" rtlCol="0">
            <a:spAutoFit/>
          </a:bodyPr>
          <a:lstStyle/>
          <a:p>
            <a:pPr algn="ctr" rtl="0"/>
            <a:r>
              <a:rPr lang="en-US" sz="1600" dirty="0" smtClean="0"/>
              <a:t>Investigate case</a:t>
            </a:r>
          </a:p>
          <a:p>
            <a:pPr algn="ctr" rtl="0"/>
            <a:r>
              <a:rPr lang="en-US" sz="1600" dirty="0" smtClean="0"/>
              <a:t>Collect sample</a:t>
            </a:r>
          </a:p>
        </p:txBody>
      </p:sp>
      <p:sp>
        <p:nvSpPr>
          <p:cNvPr id="43" name="TextBox 42"/>
          <p:cNvSpPr txBox="1"/>
          <p:nvPr/>
        </p:nvSpPr>
        <p:spPr>
          <a:xfrm>
            <a:off x="8438157" y="6031619"/>
            <a:ext cx="2092960" cy="584775"/>
          </a:xfrm>
          <a:prstGeom prst="rect">
            <a:avLst/>
          </a:prstGeom>
          <a:noFill/>
        </p:spPr>
        <p:txBody>
          <a:bodyPr wrap="square" rtlCol="0">
            <a:spAutoFit/>
          </a:bodyPr>
          <a:lstStyle/>
          <a:p>
            <a:pPr algn="ctr" rtl="0"/>
            <a:r>
              <a:rPr lang="en-US" sz="1600" dirty="0" smtClean="0"/>
              <a:t>Report findings to next level</a:t>
            </a:r>
          </a:p>
        </p:txBody>
      </p:sp>
      <p:pic>
        <p:nvPicPr>
          <p:cNvPr id="1026" name="Picture 2" descr="C:\Users\patelm\Downloads\sick-person-clip-art-6IFfar-clipart.jpg"/>
          <p:cNvPicPr>
            <a:picLocks noChangeAspect="1" noChangeArrowheads="1"/>
          </p:cNvPicPr>
          <p:nvPr/>
        </p:nvPicPr>
        <p:blipFill rotWithShape="1">
          <a:blip r:embed="rId4">
            <a:extLst>
              <a:ext uri="{28A0092B-C50C-407E-A947-70E740481C1C}">
                <a14:useLocalDpi xmlns:a14="http://schemas.microsoft.com/office/drawing/2010/main" val="0"/>
              </a:ext>
            </a:extLst>
          </a:blip>
          <a:srcRect l="24845" r="6779" b="23354"/>
          <a:stretch/>
        </p:blipFill>
        <p:spPr bwMode="auto">
          <a:xfrm>
            <a:off x="181715" y="1463054"/>
            <a:ext cx="1884217" cy="221770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patelm\Downloads\modal-title-doctor-clipart-free-300_300.jpg"/>
          <p:cNvPicPr>
            <a:picLocks noChangeAspect="1" noChangeArrowheads="1"/>
          </p:cNvPicPr>
          <p:nvPr/>
        </p:nvPicPr>
        <p:blipFill rotWithShape="1">
          <a:blip r:embed="rId5">
            <a:extLst>
              <a:ext uri="{28A0092B-C50C-407E-A947-70E740481C1C}">
                <a14:useLocalDpi xmlns:a14="http://schemas.microsoft.com/office/drawing/2010/main" val="0"/>
              </a:ext>
            </a:extLst>
          </a:blip>
          <a:srcRect l="25705" r="25694"/>
          <a:stretch/>
        </p:blipFill>
        <p:spPr bwMode="auto">
          <a:xfrm>
            <a:off x="3173034" y="1559579"/>
            <a:ext cx="1070131" cy="2201837"/>
          </a:xfrm>
          <a:prstGeom prst="rect">
            <a:avLst/>
          </a:prstGeom>
          <a:noFill/>
          <a:extLst>
            <a:ext uri="{909E8E84-426E-40DD-AFC4-6F175D3DCCD1}">
              <a14:hiddenFill xmlns:a14="http://schemas.microsoft.com/office/drawing/2010/main">
                <a:solidFill>
                  <a:srgbClr val="FFFFFF"/>
                </a:solidFill>
              </a14:hiddenFill>
            </a:ext>
          </a:extLst>
        </p:spPr>
      </p:pic>
      <p:sp>
        <p:nvSpPr>
          <p:cNvPr id="28" name="Right Arrow 27"/>
          <p:cNvSpPr/>
          <p:nvPr/>
        </p:nvSpPr>
        <p:spPr bwMode="auto">
          <a:xfrm>
            <a:off x="4182087" y="2571908"/>
            <a:ext cx="1144983" cy="410422"/>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41" name="Right Arrow 40"/>
          <p:cNvSpPr/>
          <p:nvPr/>
        </p:nvSpPr>
        <p:spPr bwMode="auto">
          <a:xfrm>
            <a:off x="2170305" y="2546840"/>
            <a:ext cx="990080" cy="435490"/>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1029" name="Picture 5" descr="Image result for motorcycle rider clipar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611252" y="4764944"/>
            <a:ext cx="1350843" cy="1021729"/>
          </a:xfrm>
          <a:prstGeom prst="rect">
            <a:avLst/>
          </a:prstGeom>
          <a:noFill/>
          <a:extLst>
            <a:ext uri="{909E8E84-426E-40DD-AFC4-6F175D3DCCD1}">
              <a14:hiddenFill xmlns:a14="http://schemas.microsoft.com/office/drawing/2010/main">
                <a:solidFill>
                  <a:srgbClr val="FFFFFF"/>
                </a:solidFill>
              </a14:hiddenFill>
            </a:ext>
          </a:extLst>
        </p:spPr>
      </p:pic>
      <p:sp>
        <p:nvSpPr>
          <p:cNvPr id="25" name="U-Turn Arrow 24"/>
          <p:cNvSpPr/>
          <p:nvPr/>
        </p:nvSpPr>
        <p:spPr bwMode="auto">
          <a:xfrm flipH="1" flipV="1">
            <a:off x="1282464" y="5307986"/>
            <a:ext cx="4515663" cy="681830"/>
          </a:xfrm>
          <a:prstGeom prst="utur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42" name="Right Arrow 41"/>
          <p:cNvSpPr/>
          <p:nvPr/>
        </p:nvSpPr>
        <p:spPr bwMode="auto">
          <a:xfrm rot="20992959">
            <a:off x="6699981" y="1846440"/>
            <a:ext cx="949735" cy="320133"/>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1031" name="Picture 7" descr="Blood sample"/>
          <p:cNvPicPr>
            <a:picLocks noChangeAspect="1" noChangeArrowheads="1"/>
          </p:cNvPicPr>
          <p:nvPr/>
        </p:nvPicPr>
        <p:blipFill rotWithShape="1">
          <a:blip r:embed="rId7">
            <a:extLst>
              <a:ext uri="{28A0092B-C50C-407E-A947-70E740481C1C}">
                <a14:useLocalDpi xmlns:a14="http://schemas.microsoft.com/office/drawing/2010/main" val="0"/>
              </a:ext>
            </a:extLst>
          </a:blip>
          <a:srcRect l="33632" t="9444" r="32736" b="8853"/>
          <a:stretch/>
        </p:blipFill>
        <p:spPr bwMode="auto">
          <a:xfrm>
            <a:off x="7671653" y="1032899"/>
            <a:ext cx="640686" cy="1393371"/>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Image result for ambulance clipar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8061887" y="946750"/>
            <a:ext cx="1921310" cy="1450804"/>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Image result for computer clipart"/>
          <p:cNvPicPr>
            <a:picLocks noChangeAspect="1" noChangeArrowheads="1"/>
          </p:cNvPicPr>
          <p:nvPr/>
        </p:nvPicPr>
        <p:blipFill rotWithShape="1">
          <a:blip r:embed="rId9">
            <a:extLst>
              <a:ext uri="{28A0092B-C50C-407E-A947-70E740481C1C}">
                <a14:useLocalDpi xmlns:a14="http://schemas.microsoft.com/office/drawing/2010/main" val="0"/>
              </a:ext>
            </a:extLst>
          </a:blip>
          <a:srcRect t="13119" r="2080" b="11246"/>
          <a:stretch/>
        </p:blipFill>
        <p:spPr bwMode="auto">
          <a:xfrm>
            <a:off x="7918225" y="3219108"/>
            <a:ext cx="1282750" cy="99082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14720" y="2906704"/>
            <a:ext cx="1359837" cy="135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0" name="Right Arrow 49"/>
          <p:cNvSpPr/>
          <p:nvPr/>
        </p:nvSpPr>
        <p:spPr bwMode="auto">
          <a:xfrm rot="1319700">
            <a:off x="6822447" y="3147156"/>
            <a:ext cx="1066538" cy="363409"/>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51" name="Right Arrow 50"/>
          <p:cNvSpPr/>
          <p:nvPr/>
        </p:nvSpPr>
        <p:spPr bwMode="auto">
          <a:xfrm rot="3043379">
            <a:off x="6521947" y="4409861"/>
            <a:ext cx="1681617" cy="304382"/>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1040" name="Picture 16" descr="Image result for email clipart"/>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9663270" y="5053312"/>
            <a:ext cx="1030130" cy="103013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Image result for phone clipart"/>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590682" y="5158719"/>
            <a:ext cx="915476" cy="92472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bwMode="auto">
          <a:xfrm>
            <a:off x="5213111" y="1463054"/>
            <a:ext cx="1580096" cy="2776379"/>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27" name="Rectangle 26"/>
          <p:cNvSpPr/>
          <p:nvPr/>
        </p:nvSpPr>
        <p:spPr bwMode="auto">
          <a:xfrm>
            <a:off x="2496625" y="4764944"/>
            <a:ext cx="1580096" cy="1028598"/>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29" name="Rectangle 28"/>
          <p:cNvSpPr/>
          <p:nvPr/>
        </p:nvSpPr>
        <p:spPr bwMode="auto">
          <a:xfrm>
            <a:off x="7671653" y="1032898"/>
            <a:ext cx="2506682" cy="1364655"/>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30" name="Rectangle 29"/>
          <p:cNvSpPr/>
          <p:nvPr/>
        </p:nvSpPr>
        <p:spPr bwMode="auto">
          <a:xfrm>
            <a:off x="7991996" y="2867882"/>
            <a:ext cx="2582561" cy="2185429"/>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31" name="Rectangle 30"/>
          <p:cNvSpPr/>
          <p:nvPr/>
        </p:nvSpPr>
        <p:spPr bwMode="auto">
          <a:xfrm>
            <a:off x="8148938" y="5070429"/>
            <a:ext cx="2582561" cy="1522467"/>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32" name="TextBox 31"/>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308714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7" grpId="0" animBg="1"/>
      <p:bldP spid="29" grpId="0" animBg="1"/>
      <p:bldP spid="30" grpId="0" animBg="1"/>
      <p:bldP spid="3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 between Polio and other VPDs</a:t>
            </a:r>
            <a:endParaRPr lang="en-US" dirty="0"/>
          </a:p>
        </p:txBody>
      </p:sp>
      <p:pic>
        <p:nvPicPr>
          <p:cNvPr id="252930" name="Picture 2" descr="C:\Users\patelm\Downloads\DetectivewithMagnifyingGlass-800px.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333860" y="1646364"/>
            <a:ext cx="1391867" cy="2542223"/>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193713" y="4127537"/>
            <a:ext cx="2092960" cy="338554"/>
          </a:xfrm>
          <a:prstGeom prst="rect">
            <a:avLst/>
          </a:prstGeom>
          <a:noFill/>
        </p:spPr>
        <p:txBody>
          <a:bodyPr wrap="square" rtlCol="0">
            <a:spAutoFit/>
          </a:bodyPr>
          <a:lstStyle/>
          <a:p>
            <a:pPr algn="ctr" rtl="0"/>
            <a:r>
              <a:rPr lang="en-US" sz="1600" dirty="0" smtClean="0"/>
              <a:t>Health Facility</a:t>
            </a:r>
            <a:endParaRPr lang="en-US" sz="1600" dirty="0"/>
          </a:p>
        </p:txBody>
      </p:sp>
      <p:sp>
        <p:nvSpPr>
          <p:cNvPr id="14" name="TextBox 13"/>
          <p:cNvSpPr txBox="1"/>
          <p:nvPr/>
        </p:nvSpPr>
        <p:spPr>
          <a:xfrm>
            <a:off x="6249782" y="4322397"/>
            <a:ext cx="2092960" cy="584775"/>
          </a:xfrm>
          <a:prstGeom prst="rect">
            <a:avLst/>
          </a:prstGeom>
          <a:noFill/>
        </p:spPr>
        <p:txBody>
          <a:bodyPr wrap="square" rtlCol="0">
            <a:spAutoFit/>
          </a:bodyPr>
          <a:lstStyle/>
          <a:p>
            <a:pPr algn="ctr" rtl="0"/>
            <a:r>
              <a:rPr lang="en-US" sz="1600" dirty="0" smtClean="0"/>
              <a:t>Local Surveillance Officer</a:t>
            </a:r>
          </a:p>
        </p:txBody>
      </p:sp>
      <p:sp>
        <p:nvSpPr>
          <p:cNvPr id="29" name="TextBox 28"/>
          <p:cNvSpPr txBox="1"/>
          <p:nvPr/>
        </p:nvSpPr>
        <p:spPr>
          <a:xfrm>
            <a:off x="4257019" y="3320644"/>
            <a:ext cx="2226908" cy="338554"/>
          </a:xfrm>
          <a:prstGeom prst="rect">
            <a:avLst/>
          </a:prstGeom>
          <a:noFill/>
        </p:spPr>
        <p:txBody>
          <a:bodyPr wrap="square" rtlCol="0">
            <a:spAutoFit/>
          </a:bodyPr>
          <a:lstStyle/>
          <a:p>
            <a:pPr algn="ctr" rtl="0"/>
            <a:r>
              <a:rPr lang="en-US" sz="1600" dirty="0" smtClean="0"/>
              <a:t>Active case finding</a:t>
            </a:r>
          </a:p>
        </p:txBody>
      </p:sp>
      <p:sp>
        <p:nvSpPr>
          <p:cNvPr id="48" name="TextBox 47"/>
          <p:cNvSpPr txBox="1"/>
          <p:nvPr/>
        </p:nvSpPr>
        <p:spPr>
          <a:xfrm>
            <a:off x="4323993" y="3619953"/>
            <a:ext cx="2092960" cy="338554"/>
          </a:xfrm>
          <a:prstGeom prst="rect">
            <a:avLst/>
          </a:prstGeom>
          <a:noFill/>
        </p:spPr>
        <p:txBody>
          <a:bodyPr wrap="square" rtlCol="0">
            <a:spAutoFit/>
          </a:bodyPr>
          <a:lstStyle/>
          <a:p>
            <a:pPr algn="ctr" rtl="0"/>
            <a:r>
              <a:rPr lang="en-US" sz="1600" dirty="0" smtClean="0"/>
              <a:t>Supervisory visits</a:t>
            </a:r>
          </a:p>
        </p:txBody>
      </p:sp>
      <p:sp>
        <p:nvSpPr>
          <p:cNvPr id="23" name="TextBox 22"/>
          <p:cNvSpPr txBox="1"/>
          <p:nvPr/>
        </p:nvSpPr>
        <p:spPr>
          <a:xfrm>
            <a:off x="9136914" y="3065202"/>
            <a:ext cx="1466273" cy="830997"/>
          </a:xfrm>
          <a:prstGeom prst="rect">
            <a:avLst/>
          </a:prstGeom>
          <a:noFill/>
        </p:spPr>
        <p:txBody>
          <a:bodyPr wrap="square" rtlCol="0">
            <a:spAutoFit/>
          </a:bodyPr>
          <a:lstStyle/>
          <a:p>
            <a:pPr algn="ctr" rtl="0"/>
            <a:r>
              <a:rPr lang="en-US" sz="1600" dirty="0" smtClean="0"/>
              <a:t>Meetings: training, data review</a:t>
            </a:r>
          </a:p>
        </p:txBody>
      </p:sp>
      <p:pic>
        <p:nvPicPr>
          <p:cNvPr id="1029" name="Picture 5" descr="Image result for motorcycle rider clipar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695051" y="1938929"/>
            <a:ext cx="1350843" cy="1021729"/>
          </a:xfrm>
          <a:prstGeom prst="rect">
            <a:avLst/>
          </a:prstGeom>
          <a:noFill/>
          <a:extLst>
            <a:ext uri="{909E8E84-426E-40DD-AFC4-6F175D3DCCD1}">
              <a14:hiddenFill xmlns:a14="http://schemas.microsoft.com/office/drawing/2010/main">
                <a:solidFill>
                  <a:srgbClr val="FFFFFF"/>
                </a:solidFill>
              </a14:hiddenFill>
            </a:ext>
          </a:extLst>
        </p:spPr>
      </p:pic>
      <p:sp>
        <p:nvSpPr>
          <p:cNvPr id="51" name="Right Arrow 50"/>
          <p:cNvSpPr/>
          <p:nvPr/>
        </p:nvSpPr>
        <p:spPr bwMode="auto">
          <a:xfrm rot="10800000">
            <a:off x="3972428" y="2948070"/>
            <a:ext cx="2698535" cy="304383"/>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2050" name="Picture 2" descr="Image result for health facility clipar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3021" y="1835717"/>
            <a:ext cx="3227767" cy="2141974"/>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4257019" y="3896199"/>
            <a:ext cx="2226908" cy="338554"/>
          </a:xfrm>
          <a:prstGeom prst="rect">
            <a:avLst/>
          </a:prstGeom>
          <a:noFill/>
        </p:spPr>
        <p:txBody>
          <a:bodyPr wrap="square" rtlCol="0">
            <a:spAutoFit/>
          </a:bodyPr>
          <a:lstStyle/>
          <a:p>
            <a:pPr algn="ctr" rtl="0"/>
            <a:r>
              <a:rPr lang="en-US" sz="1600" dirty="0" smtClean="0"/>
              <a:t>Training/feedback</a:t>
            </a:r>
          </a:p>
        </p:txBody>
      </p:sp>
      <p:sp>
        <p:nvSpPr>
          <p:cNvPr id="31" name="Right Arrow 30"/>
          <p:cNvSpPr/>
          <p:nvPr/>
        </p:nvSpPr>
        <p:spPr bwMode="auto">
          <a:xfrm>
            <a:off x="7609513" y="2958560"/>
            <a:ext cx="1349267" cy="29389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2052" name="Picture 4" descr="Image result for meeting clipar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8952" r="3136" b="11921"/>
          <a:stretch/>
        </p:blipFill>
        <p:spPr bwMode="auto">
          <a:xfrm>
            <a:off x="8699104" y="1975925"/>
            <a:ext cx="1904083" cy="972145"/>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bwMode="auto">
          <a:xfrm>
            <a:off x="4094832" y="1646363"/>
            <a:ext cx="2239027" cy="2676033"/>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16" name="Rectangle 15"/>
          <p:cNvSpPr/>
          <p:nvPr/>
        </p:nvSpPr>
        <p:spPr bwMode="auto">
          <a:xfrm>
            <a:off x="8699104" y="1835718"/>
            <a:ext cx="1994296" cy="2486680"/>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17" name="Rectangle 16"/>
          <p:cNvSpPr/>
          <p:nvPr/>
        </p:nvSpPr>
        <p:spPr bwMode="auto">
          <a:xfrm>
            <a:off x="6333859" y="1640856"/>
            <a:ext cx="1924807" cy="3266316"/>
          </a:xfrm>
          <a:prstGeom prst="rect">
            <a:avLst/>
          </a:prstGeom>
          <a:noFill/>
          <a:ln w="762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18" name="TextBox 17"/>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2669844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Outbreak Capacity </a:t>
            </a:r>
            <a:endParaRPr lang="en-US" dirty="0"/>
          </a:p>
        </p:txBody>
      </p:sp>
      <p:sp>
        <p:nvSpPr>
          <p:cNvPr id="3" name="Content Placeholder 2"/>
          <p:cNvSpPr>
            <a:spLocks noGrp="1"/>
          </p:cNvSpPr>
          <p:nvPr>
            <p:ph idx="1"/>
          </p:nvPr>
        </p:nvSpPr>
        <p:spPr>
          <a:xfrm>
            <a:off x="517524" y="1420813"/>
            <a:ext cx="10175875" cy="5084762"/>
          </a:xfrm>
        </p:spPr>
        <p:txBody>
          <a:bodyPr/>
          <a:lstStyle/>
          <a:p>
            <a:pPr>
              <a:spcBef>
                <a:spcPts val="200"/>
              </a:spcBef>
            </a:pPr>
            <a:r>
              <a:rPr lang="en-US" dirty="0" smtClean="0"/>
              <a:t>Same surveillance officer</a:t>
            </a:r>
          </a:p>
          <a:p>
            <a:pPr>
              <a:spcBef>
                <a:spcPts val="200"/>
              </a:spcBef>
            </a:pPr>
            <a:r>
              <a:rPr lang="en-US" dirty="0" smtClean="0"/>
              <a:t>Same skill set required</a:t>
            </a:r>
          </a:p>
          <a:p>
            <a:pPr lvl="1">
              <a:spcBef>
                <a:spcPts val="200"/>
              </a:spcBef>
            </a:pPr>
            <a:r>
              <a:rPr lang="en-US" dirty="0" smtClean="0"/>
              <a:t>Thorough investigations identifying person, place, time</a:t>
            </a:r>
          </a:p>
          <a:p>
            <a:pPr lvl="1">
              <a:spcBef>
                <a:spcPts val="200"/>
              </a:spcBef>
            </a:pPr>
            <a:r>
              <a:rPr lang="en-US" dirty="0" smtClean="0"/>
              <a:t>Contact tracing</a:t>
            </a:r>
          </a:p>
          <a:p>
            <a:pPr lvl="1">
              <a:spcBef>
                <a:spcPts val="200"/>
              </a:spcBef>
            </a:pPr>
            <a:r>
              <a:rPr lang="en-US" dirty="0" smtClean="0"/>
              <a:t>Responding to data rapidly</a:t>
            </a:r>
          </a:p>
          <a:p>
            <a:pPr lvl="1">
              <a:spcBef>
                <a:spcPts val="200"/>
              </a:spcBef>
            </a:pPr>
            <a:r>
              <a:rPr lang="en-US" dirty="0" smtClean="0"/>
              <a:t>Vaccination response</a:t>
            </a:r>
          </a:p>
          <a:p>
            <a:pPr lvl="1">
              <a:spcBef>
                <a:spcPts val="200"/>
              </a:spcBef>
            </a:pPr>
            <a:r>
              <a:rPr lang="en-US" dirty="0" smtClean="0"/>
              <a:t>Management structure/Coordination committees</a:t>
            </a:r>
          </a:p>
          <a:p>
            <a:pPr>
              <a:spcBef>
                <a:spcPts val="200"/>
              </a:spcBef>
            </a:pPr>
            <a:r>
              <a:rPr lang="en-US" dirty="0" smtClean="0"/>
              <a:t>Recent  examples</a:t>
            </a:r>
          </a:p>
          <a:p>
            <a:pPr lvl="1">
              <a:spcBef>
                <a:spcPts val="200"/>
              </a:spcBef>
            </a:pPr>
            <a:r>
              <a:rPr lang="en-US" dirty="0" smtClean="0"/>
              <a:t>Yellow fever in Angola, DRC, Uganda</a:t>
            </a:r>
          </a:p>
          <a:p>
            <a:pPr lvl="1">
              <a:spcBef>
                <a:spcPts val="200"/>
              </a:spcBef>
            </a:pPr>
            <a:r>
              <a:rPr lang="en-US" dirty="0" smtClean="0"/>
              <a:t>Seasonal outbreaks of meningitis </a:t>
            </a:r>
          </a:p>
          <a:p>
            <a:pPr lvl="1">
              <a:spcBef>
                <a:spcPts val="200"/>
              </a:spcBef>
            </a:pPr>
            <a:r>
              <a:rPr lang="en-US" dirty="0" smtClean="0"/>
              <a:t>Ebola in Nigeria</a:t>
            </a:r>
          </a:p>
          <a:p>
            <a:pPr lvl="1">
              <a:spcBef>
                <a:spcPts val="200"/>
              </a:spcBef>
            </a:pPr>
            <a:r>
              <a:rPr lang="en-US" dirty="0" smtClean="0"/>
              <a:t>Cholera in Somalia</a:t>
            </a:r>
          </a:p>
          <a:p>
            <a:pPr lvl="1">
              <a:spcBef>
                <a:spcPts val="200"/>
              </a:spcBef>
            </a:pPr>
            <a:endParaRPr lang="en-US" dirty="0" smtClean="0"/>
          </a:p>
          <a:p>
            <a:pPr lvl="1">
              <a:spcBef>
                <a:spcPts val="200"/>
              </a:spcBef>
            </a:pPr>
            <a:endParaRPr lang="en-US" dirty="0" smtClean="0"/>
          </a:p>
          <a:p>
            <a:pPr lvl="1">
              <a:spcBef>
                <a:spcPts val="200"/>
              </a:spcBef>
            </a:pPr>
            <a:endParaRPr lang="en-US" dirty="0" smtClean="0"/>
          </a:p>
          <a:p>
            <a:pPr>
              <a:spcBef>
                <a:spcPts val="200"/>
              </a:spcBef>
            </a:pPr>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42056917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Measles and Rubella Elimination</a:t>
            </a:r>
            <a:endParaRPr lang="en-US" dirty="0"/>
          </a:p>
        </p:txBody>
      </p:sp>
      <p:sp>
        <p:nvSpPr>
          <p:cNvPr id="3" name="Content Placeholder 2"/>
          <p:cNvSpPr>
            <a:spLocks noGrp="1"/>
          </p:cNvSpPr>
          <p:nvPr>
            <p:ph idx="1"/>
          </p:nvPr>
        </p:nvSpPr>
        <p:spPr>
          <a:xfrm>
            <a:off x="517524" y="1314595"/>
            <a:ext cx="10175875" cy="5377150"/>
          </a:xfrm>
        </p:spPr>
        <p:txBody>
          <a:bodyPr/>
          <a:lstStyle/>
          <a:p>
            <a:r>
              <a:rPr lang="en-US" dirty="0" smtClean="0"/>
              <a:t>5 strategies of MR elimination</a:t>
            </a:r>
          </a:p>
          <a:p>
            <a:pPr lvl="1"/>
            <a:r>
              <a:rPr lang="en-US" dirty="0" smtClean="0"/>
              <a:t>Achieving and maintaining high coverage with 2 doses</a:t>
            </a:r>
          </a:p>
          <a:p>
            <a:pPr lvl="1"/>
            <a:r>
              <a:rPr lang="en-US" dirty="0" smtClean="0">
                <a:solidFill>
                  <a:srgbClr val="FF0000"/>
                </a:solidFill>
              </a:rPr>
              <a:t>Performing effective disease surveillance</a:t>
            </a:r>
          </a:p>
          <a:p>
            <a:pPr lvl="1"/>
            <a:r>
              <a:rPr lang="en-US" dirty="0" smtClean="0">
                <a:solidFill>
                  <a:srgbClr val="FF0000"/>
                </a:solidFill>
              </a:rPr>
              <a:t>Developing/maintaining outbreak preparedness/response</a:t>
            </a:r>
          </a:p>
          <a:p>
            <a:pPr lvl="1"/>
            <a:r>
              <a:rPr lang="en-US" dirty="0" smtClean="0"/>
              <a:t>Communicating with and engaging stakeholders</a:t>
            </a:r>
          </a:p>
          <a:p>
            <a:pPr lvl="1"/>
            <a:r>
              <a:rPr lang="en-US" dirty="0" smtClean="0"/>
              <a:t>Implementing research and innovations to improve the program</a:t>
            </a:r>
          </a:p>
          <a:p>
            <a:pPr>
              <a:spcBef>
                <a:spcPts val="1200"/>
              </a:spcBef>
            </a:pPr>
            <a:r>
              <a:rPr lang="en-US" dirty="0" smtClean="0"/>
              <a:t>Similar to polio</a:t>
            </a:r>
            <a:r>
              <a:rPr lang="en-US" dirty="0" smtClean="0">
                <a:sym typeface="Wingdings" panose="05000000000000000000" pitchFamily="2" charset="2"/>
              </a:rPr>
              <a:t></a:t>
            </a:r>
            <a:r>
              <a:rPr lang="en-US" dirty="0" smtClean="0"/>
              <a:t>need to transfer lessons learnt</a:t>
            </a:r>
          </a:p>
          <a:p>
            <a:pPr lvl="1"/>
            <a:r>
              <a:rPr lang="en-US" dirty="0" smtClean="0"/>
              <a:t>Methods and systems for collecting/reporting data</a:t>
            </a:r>
          </a:p>
          <a:p>
            <a:pPr lvl="1"/>
            <a:r>
              <a:rPr lang="en-US" dirty="0" smtClean="0"/>
              <a:t>Methods to better use surveillance and coverage data</a:t>
            </a:r>
            <a:r>
              <a:rPr lang="en-US" dirty="0" smtClean="0">
                <a:sym typeface="Wingdings" panose="05000000000000000000" pitchFamily="2" charset="2"/>
              </a:rPr>
              <a:t></a:t>
            </a:r>
            <a:r>
              <a:rPr lang="en-US" dirty="0" smtClean="0"/>
              <a:t>identify areas of the unimmunized</a:t>
            </a:r>
            <a:r>
              <a:rPr lang="en-US" dirty="0" smtClean="0">
                <a:sym typeface="Wingdings" panose="05000000000000000000" pitchFamily="2" charset="2"/>
              </a:rPr>
              <a:t>data driving action to ↑ coverage and equity</a:t>
            </a:r>
          </a:p>
          <a:p>
            <a:pPr lvl="1"/>
            <a:r>
              <a:rPr lang="en-US" dirty="0" smtClean="0">
                <a:sym typeface="Wingdings" panose="05000000000000000000" pitchFamily="2" charset="2"/>
              </a:rPr>
              <a:t>Establishing/operating a high quality lab network</a:t>
            </a:r>
            <a:endParaRPr lang="en-US" dirty="0" smtClean="0"/>
          </a:p>
          <a:p>
            <a:pPr marL="0" indent="0">
              <a:buNone/>
            </a:pPr>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16342386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Disease burden</a:t>
            </a:r>
            <a:endParaRPr lang="en-US" dirty="0"/>
          </a:p>
        </p:txBody>
      </p:sp>
      <p:sp>
        <p:nvSpPr>
          <p:cNvPr id="3" name="Content Placeholder 2"/>
          <p:cNvSpPr>
            <a:spLocks noGrp="1"/>
          </p:cNvSpPr>
          <p:nvPr>
            <p:ph idx="1"/>
          </p:nvPr>
        </p:nvSpPr>
        <p:spPr>
          <a:xfrm>
            <a:off x="517524" y="1522413"/>
            <a:ext cx="9769475" cy="5084762"/>
          </a:xfrm>
        </p:spPr>
        <p:txBody>
          <a:bodyPr/>
          <a:lstStyle/>
          <a:p>
            <a:pPr marL="0" indent="0">
              <a:buNone/>
            </a:pPr>
            <a:r>
              <a:rPr lang="en-US" sz="3200" dirty="0" smtClean="0"/>
              <a:t>16 priority countries: 95% of polio assets/infrastructure</a:t>
            </a:r>
          </a:p>
          <a:p>
            <a:pPr lvl="1"/>
            <a:r>
              <a:rPr lang="en-US" sz="3200" dirty="0" smtClean="0"/>
              <a:t>Estimated measles cases (2015): 7.3 million (75%) of 9.7 million</a:t>
            </a:r>
          </a:p>
          <a:p>
            <a:pPr lvl="1"/>
            <a:r>
              <a:rPr lang="en-US" sz="3200" dirty="0" smtClean="0"/>
              <a:t>Measles deaths (2015): 118K (88%) of 134K </a:t>
            </a:r>
          </a:p>
          <a:p>
            <a:pPr lvl="1"/>
            <a:r>
              <a:rPr lang="en-US" sz="3200" dirty="0" smtClean="0"/>
              <a:t>Recently with sizeable measles outbreaks</a:t>
            </a:r>
          </a:p>
          <a:p>
            <a:pPr lvl="2"/>
            <a:r>
              <a:rPr lang="en-US" sz="3200" dirty="0" smtClean="0"/>
              <a:t>Afghanistan, Bangladesh, DRC, Myanmar, Nigeria, Pakistan, Somalia, Sudan, South Sudan</a:t>
            </a:r>
          </a:p>
          <a:p>
            <a:pPr lvl="1"/>
            <a:endParaRPr lang="en-US" dirty="0"/>
          </a:p>
          <a:p>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2427986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VPD Surveillance Critical?</a:t>
            </a:r>
            <a:endParaRPr lang="en-US" dirty="0"/>
          </a:p>
        </p:txBody>
      </p:sp>
      <p:sp>
        <p:nvSpPr>
          <p:cNvPr id="3" name="Content Placeholder 2"/>
          <p:cNvSpPr>
            <a:spLocks noGrp="1"/>
          </p:cNvSpPr>
          <p:nvPr>
            <p:ph idx="1"/>
          </p:nvPr>
        </p:nvSpPr>
        <p:spPr>
          <a:xfrm>
            <a:off x="555624" y="1493203"/>
            <a:ext cx="9967595" cy="5084762"/>
          </a:xfrm>
        </p:spPr>
        <p:txBody>
          <a:bodyPr/>
          <a:lstStyle/>
          <a:p>
            <a:r>
              <a:rPr lang="en-US" dirty="0" smtClean="0"/>
              <a:t>Understand disease epidemiology, monitor </a:t>
            </a:r>
            <a:r>
              <a:rPr lang="en-US" dirty="0"/>
              <a:t>trends in disease burden over time </a:t>
            </a:r>
            <a:r>
              <a:rPr lang="en-US" dirty="0" smtClean="0">
                <a:sym typeface="Wingdings" panose="05000000000000000000" pitchFamily="2" charset="2"/>
              </a:rPr>
              <a:t>progress towards elimination/control goal</a:t>
            </a:r>
            <a:endParaRPr lang="en-US" dirty="0" smtClean="0"/>
          </a:p>
          <a:p>
            <a:r>
              <a:rPr lang="en-US" dirty="0" smtClean="0"/>
              <a:t>Identify outbreaks</a:t>
            </a:r>
            <a:r>
              <a:rPr lang="en-US" dirty="0">
                <a:sym typeface="Wingdings" panose="05000000000000000000" pitchFamily="2" charset="2"/>
              </a:rPr>
              <a:t> </a:t>
            </a:r>
            <a:r>
              <a:rPr lang="en-US" dirty="0" smtClean="0">
                <a:sym typeface="Wingdings" panose="05000000000000000000" pitchFamily="2" charset="2"/>
              </a:rPr>
              <a:t>and inform response</a:t>
            </a:r>
            <a:endParaRPr lang="en-US" dirty="0" smtClean="0"/>
          </a:p>
          <a:p>
            <a:r>
              <a:rPr lang="en-US" dirty="0" smtClean="0"/>
              <a:t>Evaluate control measures</a:t>
            </a:r>
          </a:p>
          <a:p>
            <a:pPr lvl="1"/>
            <a:r>
              <a:rPr lang="en-US" dirty="0"/>
              <a:t>Coverage fraught with problems</a:t>
            </a:r>
          </a:p>
          <a:p>
            <a:pPr lvl="1"/>
            <a:r>
              <a:rPr lang="en-US" dirty="0" smtClean="0"/>
              <a:t>Data </a:t>
            </a:r>
            <a:r>
              <a:rPr lang="en-US" dirty="0"/>
              <a:t>to identify immunity gaps and target immunity</a:t>
            </a:r>
          </a:p>
          <a:p>
            <a:r>
              <a:rPr lang="en-US" dirty="0" smtClean="0"/>
              <a:t>Inform public health planning and vaccination policy</a:t>
            </a:r>
          </a:p>
          <a:p>
            <a:pPr lvl="1"/>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4280150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Dependence</a:t>
            </a:r>
            <a:endParaRPr lang="en-US" dirty="0"/>
          </a:p>
        </p:txBody>
      </p:sp>
      <p:sp>
        <p:nvSpPr>
          <p:cNvPr id="3" name="Content Placeholder 2"/>
          <p:cNvSpPr>
            <a:spLocks noGrp="1"/>
          </p:cNvSpPr>
          <p:nvPr>
            <p:ph idx="1"/>
          </p:nvPr>
        </p:nvSpPr>
        <p:spPr/>
        <p:txBody>
          <a:bodyPr/>
          <a:lstStyle/>
          <a:p>
            <a:r>
              <a:rPr lang="en-US" dirty="0" smtClean="0"/>
              <a:t>Financial</a:t>
            </a:r>
          </a:p>
          <a:p>
            <a:pPr lvl="1"/>
            <a:r>
              <a:rPr lang="en-US" dirty="0" smtClean="0"/>
              <a:t>Polio FRR: surveillance/lab costs 102 million, excluding technical support like NPSP (2016)</a:t>
            </a:r>
          </a:p>
          <a:p>
            <a:pPr lvl="1"/>
            <a:r>
              <a:rPr lang="en-US" dirty="0" smtClean="0"/>
              <a:t>$111 million needed for MR surveillance to be maintained at status quo (excluding operational costs at country)</a:t>
            </a:r>
          </a:p>
          <a:p>
            <a:pPr lvl="2"/>
            <a:r>
              <a:rPr lang="en-US" b="1" dirty="0" smtClean="0"/>
              <a:t>$77 million </a:t>
            </a:r>
            <a:r>
              <a:rPr lang="en-US" b="1" dirty="0"/>
              <a:t>(70%) </a:t>
            </a:r>
            <a:r>
              <a:rPr lang="en-US" b="1" dirty="0" smtClean="0"/>
              <a:t>coming from polio $</a:t>
            </a:r>
          </a:p>
          <a:p>
            <a:r>
              <a:rPr lang="en-US" dirty="0" smtClean="0"/>
              <a:t>Human </a:t>
            </a:r>
          </a:p>
          <a:p>
            <a:pPr lvl="1"/>
            <a:r>
              <a:rPr lang="en-US" dirty="0" smtClean="0"/>
              <a:t>Over 2500 polio-funded staff are supporting MR surveillance </a:t>
            </a:r>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16349540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Key Messages</a:t>
            </a:r>
            <a:endParaRPr lang="en-US" dirty="0"/>
          </a:p>
        </p:txBody>
      </p:sp>
      <p:sp>
        <p:nvSpPr>
          <p:cNvPr id="6" name="Content Placeholder 5"/>
          <p:cNvSpPr>
            <a:spLocks noGrp="1"/>
          </p:cNvSpPr>
          <p:nvPr>
            <p:ph idx="1"/>
          </p:nvPr>
        </p:nvSpPr>
        <p:spPr>
          <a:xfrm>
            <a:off x="497205" y="1481773"/>
            <a:ext cx="9696450" cy="5084762"/>
          </a:xfrm>
        </p:spPr>
        <p:txBody>
          <a:bodyPr/>
          <a:lstStyle/>
          <a:p>
            <a:pPr>
              <a:spcBef>
                <a:spcPts val="600"/>
              </a:spcBef>
            </a:pPr>
            <a:r>
              <a:rPr lang="en-US" dirty="0" smtClean="0"/>
              <a:t>Polio is the foundation for much of VPD surveillance in many developing countries</a:t>
            </a:r>
          </a:p>
          <a:p>
            <a:pPr>
              <a:spcBef>
                <a:spcPts val="600"/>
              </a:spcBef>
            </a:pPr>
            <a:r>
              <a:rPr lang="en-US" dirty="0" smtClean="0"/>
              <a:t>Polio funds a significant amount of the VPD surveillance --human resources and infrastructure</a:t>
            </a:r>
          </a:p>
          <a:p>
            <a:pPr lvl="1">
              <a:spcBef>
                <a:spcPts val="600"/>
              </a:spcBef>
            </a:pPr>
            <a:r>
              <a:rPr lang="en-US" dirty="0" smtClean="0"/>
              <a:t>Even with polio support, insufficient to achieve various global/regional goals</a:t>
            </a:r>
          </a:p>
          <a:p>
            <a:pPr>
              <a:spcBef>
                <a:spcPts val="600"/>
              </a:spcBef>
            </a:pPr>
            <a:r>
              <a:rPr lang="en-US" dirty="0" smtClean="0"/>
              <a:t>Careful planning and consideration needs to be undertaken to ensure all the gains in VPD surveillance are not destroyed during polio transition</a:t>
            </a:r>
          </a:p>
          <a:p>
            <a:pPr>
              <a:spcBef>
                <a:spcPts val="600"/>
              </a:spcBef>
            </a:pPr>
            <a:r>
              <a:rPr lang="en-US" dirty="0" smtClean="0"/>
              <a:t>Polio needs VPD surveillance as much as VPD surveillance needs polio</a:t>
            </a:r>
          </a:p>
          <a:p>
            <a:pPr marL="0" indent="0">
              <a:spcBef>
                <a:spcPts val="600"/>
              </a:spcBef>
              <a:buNone/>
            </a:pPr>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23256033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Thank You</a:t>
            </a:r>
            <a:endParaRPr lang="en-US" dirty="0"/>
          </a:p>
        </p:txBody>
      </p:sp>
      <p:sp>
        <p:nvSpPr>
          <p:cNvPr id="7" name="Subtitle 6"/>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609553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9050"/>
            <a:ext cx="10693400" cy="1365250"/>
          </a:xfrm>
        </p:spPr>
        <p:txBody>
          <a:bodyPr/>
          <a:lstStyle/>
          <a:p>
            <a:r>
              <a:rPr lang="en-US" dirty="0" smtClean="0"/>
              <a:t>Measles as the </a:t>
            </a:r>
            <a:r>
              <a:rPr lang="en-GB" dirty="0"/>
              <a:t>“Canary in the </a:t>
            </a:r>
            <a:r>
              <a:rPr lang="en-GB" dirty="0" smtClean="0"/>
              <a:t>coalmine”</a:t>
            </a:r>
            <a:endParaRPr lang="en-US" dirty="0"/>
          </a:p>
        </p:txBody>
      </p:sp>
      <p:sp>
        <p:nvSpPr>
          <p:cNvPr id="6" name="Content Placeholder 5"/>
          <p:cNvSpPr>
            <a:spLocks noGrp="1"/>
          </p:cNvSpPr>
          <p:nvPr>
            <p:ph idx="1"/>
          </p:nvPr>
        </p:nvSpPr>
        <p:spPr>
          <a:xfrm>
            <a:off x="497204" y="1348423"/>
            <a:ext cx="9713595" cy="5719126"/>
          </a:xfrm>
        </p:spPr>
        <p:txBody>
          <a:bodyPr/>
          <a:lstStyle/>
          <a:p>
            <a:pPr>
              <a:spcBef>
                <a:spcPts val="600"/>
              </a:spcBef>
            </a:pPr>
            <a:r>
              <a:rPr lang="en-GB" sz="2400" dirty="0" smtClean="0"/>
              <a:t>Measles is extremely infectious</a:t>
            </a:r>
          </a:p>
          <a:p>
            <a:pPr lvl="1">
              <a:spcBef>
                <a:spcPts val="600"/>
              </a:spcBef>
            </a:pPr>
            <a:r>
              <a:rPr lang="en-GB" dirty="0" smtClean="0"/>
              <a:t>One measles case can cause infections in 12 – 18 susceptible persons </a:t>
            </a:r>
            <a:endParaRPr lang="en-US" dirty="0" smtClean="0"/>
          </a:p>
          <a:p>
            <a:pPr>
              <a:spcBef>
                <a:spcPts val="600"/>
              </a:spcBef>
            </a:pPr>
            <a:r>
              <a:rPr lang="en-GB" sz="2400" dirty="0" smtClean="0"/>
              <a:t>Measles cases and measles outbreaks are often the first to appear in situations with low population immunity from vaccine-preventable diseases </a:t>
            </a:r>
          </a:p>
          <a:p>
            <a:pPr>
              <a:spcBef>
                <a:spcPts val="600"/>
              </a:spcBef>
            </a:pPr>
            <a:r>
              <a:rPr lang="en-GB" sz="2400" dirty="0" smtClean="0"/>
              <a:t>Vaccination coverage data often incomplete or unreliable </a:t>
            </a:r>
          </a:p>
          <a:p>
            <a:pPr>
              <a:spcBef>
                <a:spcPts val="600"/>
              </a:spcBef>
            </a:pPr>
            <a:r>
              <a:rPr lang="en-GB" sz="2400" dirty="0" smtClean="0"/>
              <a:t>Thus, measles cases serve as an indicator for weaknesses in vaccine coverage and general weaknesses in vaccine system strength  </a:t>
            </a:r>
          </a:p>
          <a:p>
            <a:pPr>
              <a:spcBef>
                <a:spcPts val="600"/>
              </a:spcBef>
            </a:pPr>
            <a:r>
              <a:rPr lang="en-GB" sz="2400" dirty="0" smtClean="0"/>
              <a:t>Importance of surveillance to triangulate data sources </a:t>
            </a:r>
          </a:p>
          <a:p>
            <a:pPr>
              <a:spcBef>
                <a:spcPts val="600"/>
              </a:spcBef>
            </a:pPr>
            <a:r>
              <a:rPr lang="en-GB" sz="2400" dirty="0" smtClean="0"/>
              <a:t>MTR recommendation: Disease incidence </a:t>
            </a:r>
            <a:r>
              <a:rPr lang="en-GB" sz="2400" b="1" dirty="0" smtClean="0"/>
              <a:t>most </a:t>
            </a:r>
            <a:r>
              <a:rPr lang="en-GB" sz="2400" b="1" dirty="0"/>
              <a:t>important indicator of progress</a:t>
            </a:r>
          </a:p>
          <a:p>
            <a:pPr>
              <a:spcBef>
                <a:spcPts val="600"/>
              </a:spcBef>
            </a:pPr>
            <a:endParaRPr lang="en-GB" dirty="0"/>
          </a:p>
          <a:p>
            <a:pPr marL="0" indent="0">
              <a:spcBef>
                <a:spcPts val="600"/>
              </a:spcBef>
              <a:buNone/>
            </a:pPr>
            <a:r>
              <a:rPr lang="en-GB" dirty="0" smtClean="0"/>
              <a:t>	</a:t>
            </a:r>
          </a:p>
          <a:p>
            <a:pPr marL="0" indent="0">
              <a:spcBef>
                <a:spcPts val="600"/>
              </a:spcBef>
              <a:buNone/>
            </a:pPr>
            <a:r>
              <a:rPr lang="en-GB" dirty="0"/>
              <a:t>	</a:t>
            </a:r>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2325603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that Rely on VPD Surveillance</a:t>
            </a:r>
            <a:endParaRPr lang="en-US" dirty="0"/>
          </a:p>
        </p:txBody>
      </p:sp>
      <p:sp>
        <p:nvSpPr>
          <p:cNvPr id="3" name="Content Placeholder 2"/>
          <p:cNvSpPr>
            <a:spLocks noGrp="1"/>
          </p:cNvSpPr>
          <p:nvPr>
            <p:ph idx="1"/>
          </p:nvPr>
        </p:nvSpPr>
        <p:spPr>
          <a:xfrm>
            <a:off x="517524" y="1319212"/>
            <a:ext cx="10175875" cy="5508307"/>
          </a:xfrm>
        </p:spPr>
        <p:txBody>
          <a:bodyPr/>
          <a:lstStyle/>
          <a:p>
            <a:pPr>
              <a:spcBef>
                <a:spcPts val="400"/>
              </a:spcBef>
            </a:pPr>
            <a:r>
              <a:rPr lang="en-US" dirty="0" smtClean="0"/>
              <a:t>Global Vaccine Action Plan</a:t>
            </a:r>
          </a:p>
          <a:p>
            <a:pPr lvl="1">
              <a:spcBef>
                <a:spcPts val="400"/>
              </a:spcBef>
            </a:pPr>
            <a:r>
              <a:rPr lang="en-US" sz="2300" dirty="0" smtClean="0"/>
              <a:t>Measles elimination in 5 regions by 2020</a:t>
            </a:r>
          </a:p>
          <a:p>
            <a:pPr lvl="1">
              <a:spcBef>
                <a:spcPts val="400"/>
              </a:spcBef>
            </a:pPr>
            <a:r>
              <a:rPr lang="en-US" sz="2300" dirty="0" smtClean="0"/>
              <a:t>Rubella elimination in 5 regions by 2020</a:t>
            </a:r>
          </a:p>
          <a:p>
            <a:pPr lvl="1">
              <a:spcBef>
                <a:spcPts val="400"/>
              </a:spcBef>
            </a:pPr>
            <a:r>
              <a:rPr lang="en-US" sz="2300" dirty="0"/>
              <a:t>VPD surveillance</a:t>
            </a:r>
          </a:p>
          <a:p>
            <a:pPr lvl="2">
              <a:spcBef>
                <a:spcPts val="400"/>
              </a:spcBef>
            </a:pPr>
            <a:r>
              <a:rPr lang="en-US" dirty="0" smtClean="0"/>
              <a:t>Objective </a:t>
            </a:r>
            <a:r>
              <a:rPr lang="en-US" dirty="0"/>
              <a:t>4: strong immunization systems are an integral part of a well-functioning </a:t>
            </a:r>
            <a:r>
              <a:rPr lang="en-US" dirty="0" smtClean="0"/>
              <a:t>health system</a:t>
            </a:r>
          </a:p>
          <a:p>
            <a:pPr lvl="2">
              <a:spcBef>
                <a:spcPts val="400"/>
              </a:spcBef>
            </a:pPr>
            <a:r>
              <a:rPr lang="en-US" dirty="0" smtClean="0"/>
              <a:t>Indicator: Number of countries with case-based surveillance for IBD/Rotavirus</a:t>
            </a:r>
          </a:p>
          <a:p>
            <a:pPr lvl="1">
              <a:spcBef>
                <a:spcPts val="400"/>
              </a:spcBef>
            </a:pPr>
            <a:r>
              <a:rPr lang="en-US" sz="2300" dirty="0" smtClean="0"/>
              <a:t>Maternal and Neonatal Tetanus Elimination in all regions</a:t>
            </a:r>
          </a:p>
          <a:p>
            <a:pPr>
              <a:spcBef>
                <a:spcPts val="400"/>
              </a:spcBef>
            </a:pPr>
            <a:r>
              <a:rPr lang="en-US" dirty="0" smtClean="0"/>
              <a:t>Regional Goals</a:t>
            </a:r>
          </a:p>
          <a:p>
            <a:pPr lvl="1">
              <a:spcBef>
                <a:spcPts val="400"/>
              </a:spcBef>
            </a:pPr>
            <a:r>
              <a:rPr lang="en-US" sz="2300" dirty="0" smtClean="0"/>
              <a:t>JE control in WPR</a:t>
            </a:r>
          </a:p>
          <a:p>
            <a:pPr>
              <a:spcBef>
                <a:spcPts val="400"/>
              </a:spcBef>
            </a:pPr>
            <a:r>
              <a:rPr lang="en-US" dirty="0" smtClean="0"/>
              <a:t>Sustainable Development Goal 3</a:t>
            </a:r>
          </a:p>
          <a:p>
            <a:pPr lvl="1">
              <a:spcBef>
                <a:spcPts val="400"/>
              </a:spcBef>
            </a:pPr>
            <a:r>
              <a:rPr lang="en-US" sz="2300" dirty="0"/>
              <a:t>By 2030, end preventable deaths of newborns and children under 5 years of </a:t>
            </a:r>
            <a:r>
              <a:rPr lang="en-US" sz="2300" dirty="0" smtClean="0"/>
              <a:t>age</a:t>
            </a:r>
          </a:p>
          <a:p>
            <a:pPr lvl="1">
              <a:spcBef>
                <a:spcPts val="400"/>
              </a:spcBef>
            </a:pPr>
            <a:endParaRPr lang="en-US" dirty="0" smtClean="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2829272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that Rely on VPD Surveillance</a:t>
            </a:r>
            <a:endParaRPr lang="en-US" dirty="0"/>
          </a:p>
        </p:txBody>
      </p:sp>
      <p:sp>
        <p:nvSpPr>
          <p:cNvPr id="3" name="Content Placeholder 2"/>
          <p:cNvSpPr>
            <a:spLocks noGrp="1"/>
          </p:cNvSpPr>
          <p:nvPr>
            <p:ph idx="1"/>
          </p:nvPr>
        </p:nvSpPr>
        <p:spPr/>
        <p:txBody>
          <a:bodyPr/>
          <a:lstStyle/>
          <a:p>
            <a:pPr>
              <a:spcBef>
                <a:spcPts val="400"/>
              </a:spcBef>
            </a:pPr>
            <a:r>
              <a:rPr lang="en-US" dirty="0"/>
              <a:t>Global Health Security Agenda</a:t>
            </a:r>
          </a:p>
          <a:p>
            <a:pPr lvl="1">
              <a:spcBef>
                <a:spcPts val="400"/>
              </a:spcBef>
            </a:pPr>
            <a:r>
              <a:rPr lang="en-US" dirty="0"/>
              <a:t>Strengthen capacity to prevent, detect, and respond to infectious disease threats, in order to achieve the goals of the International Health Regulations (IHR)</a:t>
            </a:r>
          </a:p>
          <a:p>
            <a:pPr lvl="1">
              <a:spcBef>
                <a:spcPts val="400"/>
              </a:spcBef>
            </a:pPr>
            <a:r>
              <a:rPr lang="en-US" dirty="0"/>
              <a:t>In 2014, only 30% of countries were fully prepared to detect/respond to an outbreak!</a:t>
            </a:r>
          </a:p>
          <a:p>
            <a:endParaRPr lang="en-US" dirty="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3945084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Surveillance</a:t>
            </a:r>
            <a:endParaRPr lang="en-US" dirty="0"/>
          </a:p>
        </p:txBody>
      </p:sp>
      <p:sp>
        <p:nvSpPr>
          <p:cNvPr id="3" name="Content Placeholder 2"/>
          <p:cNvSpPr>
            <a:spLocks noGrp="1"/>
          </p:cNvSpPr>
          <p:nvPr>
            <p:ph idx="1"/>
          </p:nvPr>
        </p:nvSpPr>
        <p:spPr>
          <a:xfrm>
            <a:off x="517525" y="1391788"/>
            <a:ext cx="9696450" cy="5084762"/>
          </a:xfrm>
        </p:spPr>
        <p:txBody>
          <a:bodyPr/>
          <a:lstStyle/>
          <a:p>
            <a:r>
              <a:rPr lang="en-US" dirty="0" smtClean="0"/>
              <a:t>Different types of surveillance systems have been built based on objectives</a:t>
            </a:r>
          </a:p>
          <a:p>
            <a:r>
              <a:rPr lang="en-US" dirty="0" smtClean="0"/>
              <a:t>National surveillance: usually rare diseases, outbreak diseases, diseases with targets </a:t>
            </a:r>
          </a:p>
          <a:p>
            <a:pPr lvl="1"/>
            <a:r>
              <a:rPr lang="en-US" dirty="0" smtClean="0"/>
              <a:t>Acute Flaccid Paralysis (AFP), </a:t>
            </a:r>
            <a:r>
              <a:rPr lang="en-US" b="1" dirty="0" smtClean="0"/>
              <a:t>Measles/rubella</a:t>
            </a:r>
            <a:r>
              <a:rPr lang="en-US" dirty="0" smtClean="0"/>
              <a:t>, Japanese Encephalitis, Maternal/neonatal tetanus, Yellow Fever</a:t>
            </a:r>
          </a:p>
          <a:p>
            <a:r>
              <a:rPr lang="en-US" dirty="0" smtClean="0"/>
              <a:t>Sentinel-site surveillance: common diseases</a:t>
            </a:r>
          </a:p>
          <a:p>
            <a:pPr lvl="1"/>
            <a:r>
              <a:rPr lang="en-US" dirty="0" smtClean="0"/>
              <a:t> Invasive bacterial disease, rotavirus, influenza</a:t>
            </a:r>
          </a:p>
          <a:p>
            <a:r>
              <a:rPr lang="en-US" dirty="0" smtClean="0"/>
              <a:t>Combination</a:t>
            </a:r>
            <a:endParaRPr lang="en-US" dirty="0"/>
          </a:p>
          <a:p>
            <a:pPr lvl="1"/>
            <a:r>
              <a:rPr lang="en-US" i="1" dirty="0" smtClean="0"/>
              <a:t>N</a:t>
            </a:r>
            <a:r>
              <a:rPr lang="en-US" i="1" dirty="0"/>
              <a:t>. </a:t>
            </a:r>
            <a:r>
              <a:rPr lang="en-US" i="1" dirty="0" smtClean="0"/>
              <a:t>meningitides</a:t>
            </a:r>
            <a:endParaRPr lang="en-US" dirty="0" smtClean="0"/>
          </a:p>
        </p:txBody>
      </p:sp>
      <p:sp>
        <p:nvSpPr>
          <p:cNvPr id="4" name="TextBox 3"/>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34909074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7670451" y="4239433"/>
            <a:ext cx="3061048" cy="830997"/>
          </a:xfrm>
          <a:prstGeom prst="rect">
            <a:avLst/>
          </a:prstGeom>
          <a:noFill/>
        </p:spPr>
        <p:txBody>
          <a:bodyPr wrap="square" rtlCol="0">
            <a:spAutoFit/>
          </a:bodyPr>
          <a:lstStyle/>
          <a:p>
            <a:pPr algn="ctr" rtl="0"/>
            <a:r>
              <a:rPr lang="en-US" sz="1600" dirty="0" smtClean="0"/>
              <a:t>Enter data</a:t>
            </a:r>
          </a:p>
          <a:p>
            <a:pPr algn="ctr" rtl="0"/>
            <a:r>
              <a:rPr lang="en-US" sz="1600" dirty="0" smtClean="0"/>
              <a:t>Analyze data</a:t>
            </a:r>
          </a:p>
          <a:p>
            <a:pPr algn="ctr" rtl="0"/>
            <a:r>
              <a:rPr lang="en-US" sz="1600" dirty="0" smtClean="0"/>
              <a:t>Respond to data</a:t>
            </a:r>
          </a:p>
        </p:txBody>
      </p:sp>
      <p:sp>
        <p:nvSpPr>
          <p:cNvPr id="17" name="TextBox 16"/>
          <p:cNvSpPr txBox="1"/>
          <p:nvPr/>
        </p:nvSpPr>
        <p:spPr>
          <a:xfrm>
            <a:off x="7741170" y="2321929"/>
            <a:ext cx="2562744" cy="584775"/>
          </a:xfrm>
          <a:prstGeom prst="rect">
            <a:avLst/>
          </a:prstGeom>
          <a:noFill/>
        </p:spPr>
        <p:txBody>
          <a:bodyPr wrap="square" rtlCol="0">
            <a:spAutoFit/>
          </a:bodyPr>
          <a:lstStyle/>
          <a:p>
            <a:pPr algn="ctr" rtl="0"/>
            <a:r>
              <a:rPr lang="en-US" sz="1600" dirty="0" smtClean="0"/>
              <a:t>Sample sent to WHO accredited lab</a:t>
            </a:r>
          </a:p>
        </p:txBody>
      </p:sp>
      <p:sp>
        <p:nvSpPr>
          <p:cNvPr id="2" name="Title 1"/>
          <p:cNvSpPr>
            <a:spLocks noGrp="1"/>
          </p:cNvSpPr>
          <p:nvPr>
            <p:ph type="title"/>
          </p:nvPr>
        </p:nvSpPr>
        <p:spPr/>
        <p:txBody>
          <a:bodyPr/>
          <a:lstStyle/>
          <a:p>
            <a:r>
              <a:rPr lang="en-GB" dirty="0" smtClean="0"/>
              <a:t>How does surveillance work? </a:t>
            </a:r>
            <a:endParaRPr lang="en-US" dirty="0"/>
          </a:p>
        </p:txBody>
      </p:sp>
      <p:pic>
        <p:nvPicPr>
          <p:cNvPr id="252930" name="Picture 2" descr="C:\Users\patelm\Downloads\DetectivewithMagnifyingGlass-800px.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287381" y="1585314"/>
            <a:ext cx="1391867" cy="254222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7343" y="3949459"/>
            <a:ext cx="2092960" cy="584775"/>
          </a:xfrm>
          <a:prstGeom prst="rect">
            <a:avLst/>
          </a:prstGeom>
          <a:noFill/>
        </p:spPr>
        <p:txBody>
          <a:bodyPr wrap="square" rtlCol="0">
            <a:spAutoFit/>
          </a:bodyPr>
          <a:lstStyle/>
          <a:p>
            <a:pPr algn="ctr"/>
            <a:r>
              <a:rPr lang="en-US" sz="1600" dirty="0" smtClean="0"/>
              <a:t>Person develops an illness</a:t>
            </a:r>
            <a:endParaRPr lang="en-US" sz="1600" dirty="0"/>
          </a:p>
        </p:txBody>
      </p:sp>
      <p:sp>
        <p:nvSpPr>
          <p:cNvPr id="10" name="TextBox 9"/>
          <p:cNvSpPr txBox="1"/>
          <p:nvPr/>
        </p:nvSpPr>
        <p:spPr>
          <a:xfrm>
            <a:off x="2661619" y="3883761"/>
            <a:ext cx="2092960" cy="830997"/>
          </a:xfrm>
          <a:prstGeom prst="rect">
            <a:avLst/>
          </a:prstGeom>
          <a:noFill/>
        </p:spPr>
        <p:txBody>
          <a:bodyPr wrap="square" rtlCol="0">
            <a:spAutoFit/>
          </a:bodyPr>
          <a:lstStyle/>
          <a:p>
            <a:pPr algn="ctr" rtl="0"/>
            <a:r>
              <a:rPr lang="en-US" sz="1600" dirty="0" smtClean="0"/>
              <a:t>Clinician suspects  VPD under surveillance</a:t>
            </a:r>
            <a:endParaRPr lang="en-US" sz="1600" dirty="0"/>
          </a:p>
        </p:txBody>
      </p:sp>
      <p:sp>
        <p:nvSpPr>
          <p:cNvPr id="14" name="TextBox 13"/>
          <p:cNvSpPr txBox="1"/>
          <p:nvPr/>
        </p:nvSpPr>
        <p:spPr>
          <a:xfrm>
            <a:off x="4936834" y="4241846"/>
            <a:ext cx="2092960" cy="584775"/>
          </a:xfrm>
          <a:prstGeom prst="rect">
            <a:avLst/>
          </a:prstGeom>
          <a:noFill/>
        </p:spPr>
        <p:txBody>
          <a:bodyPr wrap="square" rtlCol="0">
            <a:spAutoFit/>
          </a:bodyPr>
          <a:lstStyle/>
          <a:p>
            <a:pPr algn="ctr" rtl="0"/>
            <a:r>
              <a:rPr lang="en-US" sz="1600" dirty="0" smtClean="0"/>
              <a:t>Local Surveillance Officer</a:t>
            </a:r>
          </a:p>
        </p:txBody>
      </p:sp>
      <p:sp>
        <p:nvSpPr>
          <p:cNvPr id="39" name="TextBox 38"/>
          <p:cNvSpPr txBox="1"/>
          <p:nvPr/>
        </p:nvSpPr>
        <p:spPr>
          <a:xfrm>
            <a:off x="3160384" y="6006185"/>
            <a:ext cx="2230816" cy="584775"/>
          </a:xfrm>
          <a:prstGeom prst="rect">
            <a:avLst/>
          </a:prstGeom>
          <a:noFill/>
        </p:spPr>
        <p:txBody>
          <a:bodyPr wrap="square" rtlCol="0">
            <a:spAutoFit/>
          </a:bodyPr>
          <a:lstStyle/>
          <a:p>
            <a:pPr algn="ctr" rtl="0"/>
            <a:r>
              <a:rPr lang="en-US" sz="1600" dirty="0" smtClean="0"/>
              <a:t>Investigate case</a:t>
            </a:r>
          </a:p>
          <a:p>
            <a:pPr algn="ctr" rtl="0"/>
            <a:r>
              <a:rPr lang="en-US" sz="1600" dirty="0" smtClean="0"/>
              <a:t>Collect sample</a:t>
            </a:r>
          </a:p>
        </p:txBody>
      </p:sp>
      <p:sp>
        <p:nvSpPr>
          <p:cNvPr id="43" name="TextBox 42"/>
          <p:cNvSpPr txBox="1"/>
          <p:nvPr/>
        </p:nvSpPr>
        <p:spPr>
          <a:xfrm>
            <a:off x="8438157" y="6031619"/>
            <a:ext cx="2092960" cy="584775"/>
          </a:xfrm>
          <a:prstGeom prst="rect">
            <a:avLst/>
          </a:prstGeom>
          <a:noFill/>
        </p:spPr>
        <p:txBody>
          <a:bodyPr wrap="square" rtlCol="0">
            <a:spAutoFit/>
          </a:bodyPr>
          <a:lstStyle/>
          <a:p>
            <a:pPr algn="ctr" rtl="0"/>
            <a:r>
              <a:rPr lang="en-US" sz="1600" dirty="0" smtClean="0"/>
              <a:t>Report findings to next level</a:t>
            </a:r>
          </a:p>
        </p:txBody>
      </p:sp>
      <p:pic>
        <p:nvPicPr>
          <p:cNvPr id="1026" name="Picture 2" descr="C:\Users\patelm\Downloads\sick-person-clip-art-6IFfar-clipart.jpg"/>
          <p:cNvPicPr>
            <a:picLocks noChangeAspect="1" noChangeArrowheads="1"/>
          </p:cNvPicPr>
          <p:nvPr/>
        </p:nvPicPr>
        <p:blipFill rotWithShape="1">
          <a:blip r:embed="rId4">
            <a:extLst>
              <a:ext uri="{28A0092B-C50C-407E-A947-70E740481C1C}">
                <a14:useLocalDpi xmlns:a14="http://schemas.microsoft.com/office/drawing/2010/main" val="0"/>
              </a:ext>
            </a:extLst>
          </a:blip>
          <a:srcRect l="24845" r="6779" b="23354"/>
          <a:stretch/>
        </p:blipFill>
        <p:spPr bwMode="auto">
          <a:xfrm>
            <a:off x="181715" y="1463054"/>
            <a:ext cx="1884217" cy="221770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patelm\Downloads\modal-title-doctor-clipart-free-300_300.jpg"/>
          <p:cNvPicPr>
            <a:picLocks noChangeAspect="1" noChangeArrowheads="1"/>
          </p:cNvPicPr>
          <p:nvPr/>
        </p:nvPicPr>
        <p:blipFill rotWithShape="1">
          <a:blip r:embed="rId5">
            <a:extLst>
              <a:ext uri="{28A0092B-C50C-407E-A947-70E740481C1C}">
                <a14:useLocalDpi xmlns:a14="http://schemas.microsoft.com/office/drawing/2010/main" val="0"/>
              </a:ext>
            </a:extLst>
          </a:blip>
          <a:srcRect l="25705" r="25694"/>
          <a:stretch/>
        </p:blipFill>
        <p:spPr bwMode="auto">
          <a:xfrm>
            <a:off x="3173034" y="1559579"/>
            <a:ext cx="1070131" cy="2201837"/>
          </a:xfrm>
          <a:prstGeom prst="rect">
            <a:avLst/>
          </a:prstGeom>
          <a:noFill/>
          <a:extLst>
            <a:ext uri="{909E8E84-426E-40DD-AFC4-6F175D3DCCD1}">
              <a14:hiddenFill xmlns:a14="http://schemas.microsoft.com/office/drawing/2010/main">
                <a:solidFill>
                  <a:srgbClr val="FFFFFF"/>
                </a:solidFill>
              </a14:hiddenFill>
            </a:ext>
          </a:extLst>
        </p:spPr>
      </p:pic>
      <p:sp>
        <p:nvSpPr>
          <p:cNvPr id="28" name="Right Arrow 27"/>
          <p:cNvSpPr/>
          <p:nvPr/>
        </p:nvSpPr>
        <p:spPr bwMode="auto">
          <a:xfrm>
            <a:off x="4182087" y="2571908"/>
            <a:ext cx="1144983" cy="410422"/>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41" name="Right Arrow 40"/>
          <p:cNvSpPr/>
          <p:nvPr/>
        </p:nvSpPr>
        <p:spPr bwMode="auto">
          <a:xfrm>
            <a:off x="2170305" y="2546840"/>
            <a:ext cx="990080" cy="435490"/>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1029" name="Picture 5" descr="Image result for motorcycle rider clipar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611252" y="4764944"/>
            <a:ext cx="1350843" cy="1021729"/>
          </a:xfrm>
          <a:prstGeom prst="rect">
            <a:avLst/>
          </a:prstGeom>
          <a:noFill/>
          <a:extLst>
            <a:ext uri="{909E8E84-426E-40DD-AFC4-6F175D3DCCD1}">
              <a14:hiddenFill xmlns:a14="http://schemas.microsoft.com/office/drawing/2010/main">
                <a:solidFill>
                  <a:srgbClr val="FFFFFF"/>
                </a:solidFill>
              </a14:hiddenFill>
            </a:ext>
          </a:extLst>
        </p:spPr>
      </p:pic>
      <p:sp>
        <p:nvSpPr>
          <p:cNvPr id="25" name="U-Turn Arrow 24"/>
          <p:cNvSpPr/>
          <p:nvPr/>
        </p:nvSpPr>
        <p:spPr bwMode="auto">
          <a:xfrm flipH="1" flipV="1">
            <a:off x="1282464" y="5307986"/>
            <a:ext cx="4515663" cy="681830"/>
          </a:xfrm>
          <a:prstGeom prst="utur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42" name="Right Arrow 41"/>
          <p:cNvSpPr/>
          <p:nvPr/>
        </p:nvSpPr>
        <p:spPr bwMode="auto">
          <a:xfrm rot="20992959">
            <a:off x="6699981" y="1846440"/>
            <a:ext cx="949735" cy="320133"/>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1031" name="Picture 7" descr="Blood sample"/>
          <p:cNvPicPr>
            <a:picLocks noChangeAspect="1" noChangeArrowheads="1"/>
          </p:cNvPicPr>
          <p:nvPr/>
        </p:nvPicPr>
        <p:blipFill rotWithShape="1">
          <a:blip r:embed="rId7">
            <a:extLst>
              <a:ext uri="{28A0092B-C50C-407E-A947-70E740481C1C}">
                <a14:useLocalDpi xmlns:a14="http://schemas.microsoft.com/office/drawing/2010/main" val="0"/>
              </a:ext>
            </a:extLst>
          </a:blip>
          <a:srcRect l="33632" t="9444" r="32736" b="8853"/>
          <a:stretch/>
        </p:blipFill>
        <p:spPr bwMode="auto">
          <a:xfrm>
            <a:off x="7671653" y="1032899"/>
            <a:ext cx="640686" cy="1393371"/>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Image result for ambulance clipar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8061887" y="946750"/>
            <a:ext cx="1921310" cy="1450804"/>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Image result for computer clipart"/>
          <p:cNvPicPr>
            <a:picLocks noChangeAspect="1" noChangeArrowheads="1"/>
          </p:cNvPicPr>
          <p:nvPr/>
        </p:nvPicPr>
        <p:blipFill rotWithShape="1">
          <a:blip r:embed="rId9">
            <a:extLst>
              <a:ext uri="{28A0092B-C50C-407E-A947-70E740481C1C}">
                <a14:useLocalDpi xmlns:a14="http://schemas.microsoft.com/office/drawing/2010/main" val="0"/>
              </a:ext>
            </a:extLst>
          </a:blip>
          <a:srcRect t="13119" r="2080" b="11246"/>
          <a:stretch/>
        </p:blipFill>
        <p:spPr bwMode="auto">
          <a:xfrm>
            <a:off x="7918225" y="3219108"/>
            <a:ext cx="1282750" cy="99082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14720" y="2906704"/>
            <a:ext cx="1359837" cy="135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0" name="Right Arrow 49"/>
          <p:cNvSpPr/>
          <p:nvPr/>
        </p:nvSpPr>
        <p:spPr bwMode="auto">
          <a:xfrm rot="1319700">
            <a:off x="6822447" y="3147156"/>
            <a:ext cx="1066538" cy="363409"/>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sp>
        <p:nvSpPr>
          <p:cNvPr id="51" name="Right Arrow 50"/>
          <p:cNvSpPr/>
          <p:nvPr/>
        </p:nvSpPr>
        <p:spPr bwMode="auto">
          <a:xfrm rot="3043379">
            <a:off x="6521947" y="4409861"/>
            <a:ext cx="1681617" cy="304382"/>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1040" name="Picture 16" descr="Image result for email clipart"/>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9663270" y="5053312"/>
            <a:ext cx="1030130" cy="103013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Image result for phone clipart"/>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590682" y="5158719"/>
            <a:ext cx="915476" cy="924723"/>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190611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29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3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03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03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040"/>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042"/>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7" grpId="0"/>
      <p:bldP spid="6" grpId="0"/>
      <p:bldP spid="10" grpId="0"/>
      <p:bldP spid="14" grpId="0"/>
      <p:bldP spid="39" grpId="0"/>
      <p:bldP spid="43" grpId="0"/>
      <p:bldP spid="28" grpId="0" animBg="1"/>
      <p:bldP spid="41" grpId="0" animBg="1"/>
      <p:bldP spid="25" grpId="0" animBg="1"/>
      <p:bldP spid="42" grpId="0" animBg="1"/>
      <p:bldP spid="50" grpId="0" animBg="1"/>
      <p:bldP spid="5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does surveillance work? </a:t>
            </a:r>
            <a:endParaRPr lang="en-US" dirty="0"/>
          </a:p>
        </p:txBody>
      </p:sp>
      <p:pic>
        <p:nvPicPr>
          <p:cNvPr id="252930" name="Picture 2" descr="C:\Users\patelm\Downloads\DetectivewithMagnifyingGlass-800px.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333860" y="1646364"/>
            <a:ext cx="1391867" cy="2542223"/>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193713" y="4127537"/>
            <a:ext cx="2092960" cy="338554"/>
          </a:xfrm>
          <a:prstGeom prst="rect">
            <a:avLst/>
          </a:prstGeom>
          <a:noFill/>
        </p:spPr>
        <p:txBody>
          <a:bodyPr wrap="square" rtlCol="0">
            <a:spAutoFit/>
          </a:bodyPr>
          <a:lstStyle/>
          <a:p>
            <a:pPr algn="ctr" rtl="0"/>
            <a:r>
              <a:rPr lang="en-US" sz="1600" dirty="0" smtClean="0"/>
              <a:t>Health Facility</a:t>
            </a:r>
            <a:endParaRPr lang="en-US" sz="1600" dirty="0"/>
          </a:p>
        </p:txBody>
      </p:sp>
      <p:sp>
        <p:nvSpPr>
          <p:cNvPr id="14" name="TextBox 13"/>
          <p:cNvSpPr txBox="1"/>
          <p:nvPr/>
        </p:nvSpPr>
        <p:spPr>
          <a:xfrm>
            <a:off x="6165706" y="4322397"/>
            <a:ext cx="2092960" cy="584775"/>
          </a:xfrm>
          <a:prstGeom prst="rect">
            <a:avLst/>
          </a:prstGeom>
          <a:noFill/>
        </p:spPr>
        <p:txBody>
          <a:bodyPr wrap="square" rtlCol="0">
            <a:spAutoFit/>
          </a:bodyPr>
          <a:lstStyle/>
          <a:p>
            <a:pPr algn="ctr" rtl="0"/>
            <a:r>
              <a:rPr lang="en-US" sz="1600" dirty="0" smtClean="0"/>
              <a:t>Local Surveillance Officer</a:t>
            </a:r>
          </a:p>
        </p:txBody>
      </p:sp>
      <p:sp>
        <p:nvSpPr>
          <p:cNvPr id="29" name="TextBox 28"/>
          <p:cNvSpPr txBox="1"/>
          <p:nvPr/>
        </p:nvSpPr>
        <p:spPr>
          <a:xfrm>
            <a:off x="4257019" y="3320644"/>
            <a:ext cx="2226908" cy="338554"/>
          </a:xfrm>
          <a:prstGeom prst="rect">
            <a:avLst/>
          </a:prstGeom>
          <a:noFill/>
        </p:spPr>
        <p:txBody>
          <a:bodyPr wrap="square" rtlCol="0">
            <a:spAutoFit/>
          </a:bodyPr>
          <a:lstStyle/>
          <a:p>
            <a:pPr algn="ctr" rtl="0"/>
            <a:r>
              <a:rPr lang="en-US" sz="1600" dirty="0" smtClean="0"/>
              <a:t>Active case finding</a:t>
            </a:r>
          </a:p>
        </p:txBody>
      </p:sp>
      <p:sp>
        <p:nvSpPr>
          <p:cNvPr id="48" name="TextBox 47"/>
          <p:cNvSpPr txBox="1"/>
          <p:nvPr/>
        </p:nvSpPr>
        <p:spPr>
          <a:xfrm>
            <a:off x="4323993" y="3619953"/>
            <a:ext cx="2092960" cy="338554"/>
          </a:xfrm>
          <a:prstGeom prst="rect">
            <a:avLst/>
          </a:prstGeom>
          <a:noFill/>
        </p:spPr>
        <p:txBody>
          <a:bodyPr wrap="square" rtlCol="0">
            <a:spAutoFit/>
          </a:bodyPr>
          <a:lstStyle/>
          <a:p>
            <a:pPr algn="ctr" rtl="0"/>
            <a:r>
              <a:rPr lang="en-US" sz="1600" dirty="0" smtClean="0"/>
              <a:t>Supervisory visits</a:t>
            </a:r>
          </a:p>
        </p:txBody>
      </p:sp>
      <p:sp>
        <p:nvSpPr>
          <p:cNvPr id="23" name="TextBox 22"/>
          <p:cNvSpPr txBox="1"/>
          <p:nvPr/>
        </p:nvSpPr>
        <p:spPr>
          <a:xfrm>
            <a:off x="9136914" y="3065202"/>
            <a:ext cx="1466273" cy="830997"/>
          </a:xfrm>
          <a:prstGeom prst="rect">
            <a:avLst/>
          </a:prstGeom>
          <a:noFill/>
        </p:spPr>
        <p:txBody>
          <a:bodyPr wrap="square" rtlCol="0">
            <a:spAutoFit/>
          </a:bodyPr>
          <a:lstStyle/>
          <a:p>
            <a:pPr algn="ctr" rtl="0"/>
            <a:r>
              <a:rPr lang="en-US" sz="1600" dirty="0" smtClean="0"/>
              <a:t>Meetings: training, data review</a:t>
            </a:r>
          </a:p>
        </p:txBody>
      </p:sp>
      <p:pic>
        <p:nvPicPr>
          <p:cNvPr id="1029" name="Picture 5" descr="Image result for motorcycle rider clipar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4695051" y="1938929"/>
            <a:ext cx="1350843" cy="1021729"/>
          </a:xfrm>
          <a:prstGeom prst="rect">
            <a:avLst/>
          </a:prstGeom>
          <a:noFill/>
          <a:extLst>
            <a:ext uri="{909E8E84-426E-40DD-AFC4-6F175D3DCCD1}">
              <a14:hiddenFill xmlns:a14="http://schemas.microsoft.com/office/drawing/2010/main">
                <a:solidFill>
                  <a:srgbClr val="FFFFFF"/>
                </a:solidFill>
              </a14:hiddenFill>
            </a:ext>
          </a:extLst>
        </p:spPr>
      </p:pic>
      <p:sp>
        <p:nvSpPr>
          <p:cNvPr id="51" name="Right Arrow 50"/>
          <p:cNvSpPr/>
          <p:nvPr/>
        </p:nvSpPr>
        <p:spPr bwMode="auto">
          <a:xfrm rot="10800000">
            <a:off x="3972428" y="2948070"/>
            <a:ext cx="2698535" cy="304383"/>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2050" name="Picture 2" descr="Image result for health facility clipar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3021" y="1835717"/>
            <a:ext cx="3227767" cy="2141974"/>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4257019" y="3896199"/>
            <a:ext cx="2226908" cy="338554"/>
          </a:xfrm>
          <a:prstGeom prst="rect">
            <a:avLst/>
          </a:prstGeom>
          <a:noFill/>
        </p:spPr>
        <p:txBody>
          <a:bodyPr wrap="square" rtlCol="0">
            <a:spAutoFit/>
          </a:bodyPr>
          <a:lstStyle/>
          <a:p>
            <a:pPr algn="ctr" rtl="0"/>
            <a:r>
              <a:rPr lang="en-US" sz="1600" dirty="0" smtClean="0"/>
              <a:t>Training/feedback</a:t>
            </a:r>
          </a:p>
        </p:txBody>
      </p:sp>
      <p:sp>
        <p:nvSpPr>
          <p:cNvPr id="31" name="Right Arrow 30"/>
          <p:cNvSpPr/>
          <p:nvPr/>
        </p:nvSpPr>
        <p:spPr bwMode="auto">
          <a:xfrm>
            <a:off x="7609513" y="2958560"/>
            <a:ext cx="1349267" cy="29389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1042988" rtl="1" eaLnBrk="1" fontAlgn="base" latinLnBrk="0" hangingPunct="1">
              <a:lnSpc>
                <a:spcPct val="100000"/>
              </a:lnSpc>
              <a:spcBef>
                <a:spcPct val="0"/>
              </a:spcBef>
              <a:spcAft>
                <a:spcPct val="0"/>
              </a:spcAft>
              <a:buClrTx/>
              <a:buSzTx/>
              <a:buFontTx/>
              <a:buNone/>
              <a:tabLst/>
            </a:pPr>
            <a:endParaRPr kumimoji="0" lang="en-US" sz="3900" b="1" i="0" u="none" strike="noStrike" cap="none" normalizeH="0" baseline="0" dirty="0" smtClean="0">
              <a:ln>
                <a:noFill/>
              </a:ln>
              <a:solidFill>
                <a:srgbClr val="000066"/>
              </a:solidFill>
              <a:effectLst/>
              <a:latin typeface="Arial" charset="0"/>
              <a:cs typeface="Arial" charset="0"/>
            </a:endParaRPr>
          </a:p>
        </p:txBody>
      </p:sp>
      <p:pic>
        <p:nvPicPr>
          <p:cNvPr id="2052" name="Picture 4" descr="Image result for meeting clipar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8952" r="3136" b="11921"/>
          <a:stretch/>
        </p:blipFill>
        <p:spPr bwMode="auto">
          <a:xfrm>
            <a:off x="8699104" y="1975925"/>
            <a:ext cx="1904083" cy="972145"/>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615150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29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5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29" grpId="0"/>
      <p:bldP spid="48" grpId="0"/>
      <p:bldP spid="23" grpId="0"/>
      <p:bldP spid="51" grpId="0" animBg="1"/>
      <p:bldP spid="30" grpId="0"/>
      <p:bldP spid="3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Surveillance Officer: Responsibilities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flipH="1">
            <a:off x="3973796" y="1522413"/>
            <a:ext cx="2783907" cy="5084762"/>
          </a:xfrm>
        </p:spPr>
      </p:pic>
      <p:sp>
        <p:nvSpPr>
          <p:cNvPr id="5" name="TextBox 4"/>
          <p:cNvSpPr txBox="1"/>
          <p:nvPr/>
        </p:nvSpPr>
        <p:spPr>
          <a:xfrm>
            <a:off x="876300" y="6854651"/>
            <a:ext cx="2838450" cy="692497"/>
          </a:xfrm>
          <a:prstGeom prst="rect">
            <a:avLst/>
          </a:prstGeom>
          <a:solidFill>
            <a:srgbClr val="1E7FB8"/>
          </a:solidFill>
        </p:spPr>
        <p:txBody>
          <a:bodyPr wrap="square" rtlCol="0">
            <a:spAutoFit/>
          </a:bodyPr>
          <a:lstStyle/>
          <a:p>
            <a:r>
              <a:rPr lang="en-GB" dirty="0" smtClean="0">
                <a:solidFill>
                  <a:srgbClr val="1E7FB8"/>
                </a:solidFill>
              </a:rPr>
              <a:t>Cover </a:t>
            </a:r>
            <a:endParaRPr lang="en-US" dirty="0">
              <a:solidFill>
                <a:srgbClr val="1E7FB8"/>
              </a:solidFill>
            </a:endParaRPr>
          </a:p>
        </p:txBody>
      </p:sp>
    </p:spTree>
    <p:extLst>
      <p:ext uri="{BB962C8B-B14F-4D97-AF65-F5344CB8AC3E}">
        <p14:creationId xmlns:p14="http://schemas.microsoft.com/office/powerpoint/2010/main" val="2021347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aster">
  <a:themeElements>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1" eaLnBrk="1" fontAlgn="base" latinLnBrk="0" hangingPunct="1">
          <a:lnSpc>
            <a:spcPct val="100000"/>
          </a:lnSpc>
          <a:spcBef>
            <a:spcPct val="0"/>
          </a:spcBef>
          <a:spcAft>
            <a:spcPct val="0"/>
          </a:spcAft>
          <a:buClrTx/>
          <a:buSzTx/>
          <a:buFontTx/>
          <a:buNone/>
          <a:tabLst/>
          <a:defRPr kumimoji="0" lang="en-GB" altLang="en-US" sz="39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1" eaLnBrk="1" fontAlgn="base" latinLnBrk="0" hangingPunct="1">
          <a:lnSpc>
            <a:spcPct val="100000"/>
          </a:lnSpc>
          <a:spcBef>
            <a:spcPct val="0"/>
          </a:spcBef>
          <a:spcAft>
            <a:spcPct val="0"/>
          </a:spcAft>
          <a:buClrTx/>
          <a:buSzTx/>
          <a:buFontTx/>
          <a:buNone/>
          <a:tabLst/>
          <a:defRPr kumimoji="0" lang="en-GB" altLang="en-US" sz="39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2879</TotalTime>
  <Words>2071</Words>
  <Application>Microsoft Office PowerPoint</Application>
  <PresentationFormat>Custom</PresentationFormat>
  <Paragraphs>285</Paragraphs>
  <Slides>22</Slides>
  <Notes>13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master</vt:lpstr>
      <vt:lpstr>Vaccine-Preventable Disease Surveillance:  Why is it important?   </vt:lpstr>
      <vt:lpstr>Why is VPD Surveillance Critical?</vt:lpstr>
      <vt:lpstr>Measles as the “Canary in the coalmine”</vt:lpstr>
      <vt:lpstr>Goals that Rely on VPD Surveillance</vt:lpstr>
      <vt:lpstr>Goals that Rely on VPD Surveillance</vt:lpstr>
      <vt:lpstr>Overview of Surveillance</vt:lpstr>
      <vt:lpstr>How does surveillance work? </vt:lpstr>
      <vt:lpstr>How does surveillance work? </vt:lpstr>
      <vt:lpstr>Surveillance Officer: Responsibilities</vt:lpstr>
      <vt:lpstr>Hypothetical: 100,000 person catchment</vt:lpstr>
      <vt:lpstr>Hypothetical: 100,000 person catchment</vt:lpstr>
      <vt:lpstr>Hypothetical: 100,000 person catchment</vt:lpstr>
      <vt:lpstr>Hypothetical: 100,000 person catchment</vt:lpstr>
      <vt:lpstr>Hypothetical: 100,000 person catchment</vt:lpstr>
      <vt:lpstr>So What Does Polio Pay For?</vt:lpstr>
      <vt:lpstr>Relationship between Polio and other VPDs</vt:lpstr>
      <vt:lpstr>Outbreak Capacity </vt:lpstr>
      <vt:lpstr>Case Study: Measles and Rubella Elimination</vt:lpstr>
      <vt:lpstr>Disease burden</vt:lpstr>
      <vt:lpstr>Resource Dependence</vt:lpstr>
      <vt:lpstr>Key Messages</vt:lpstr>
      <vt:lpstr>Thank You</vt:lpstr>
    </vt:vector>
  </TitlesOfParts>
  <Company>World Health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dc:title>
  <dc:subject>WHO template and recommendations</dc:subject>
  <dc:creator>Anne Guilloux</dc:creator>
  <cp:keywords>communication, photos, text</cp:keywords>
  <cp:lastModifiedBy>KRETSINGER, Katrina</cp:lastModifiedBy>
  <cp:revision>149</cp:revision>
  <dcterms:created xsi:type="dcterms:W3CDTF">2005-03-01T08:26:43Z</dcterms:created>
  <dcterms:modified xsi:type="dcterms:W3CDTF">2017-09-07T13:09:51Z</dcterms:modified>
  <cp:category>Guidelines</cp:category>
</cp:coreProperties>
</file>