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 id="2147483687" r:id="rId4"/>
  </p:sldMasterIdLst>
  <p:notesMasterIdLst>
    <p:notesMasterId r:id="rId26"/>
  </p:notesMasterIdLst>
  <p:sldIdLst>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84" r:id="rId19"/>
    <p:sldId id="273" r:id="rId20"/>
    <p:sldId id="274" r:id="rId21"/>
    <p:sldId id="275" r:id="rId22"/>
    <p:sldId id="276" r:id="rId23"/>
    <p:sldId id="282"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96" autoAdjust="0"/>
  </p:normalViewPr>
  <p:slideViewPr>
    <p:cSldViewPr>
      <p:cViewPr varScale="1">
        <p:scale>
          <a:sx n="38" d="100"/>
          <a:sy n="38" d="100"/>
        </p:scale>
        <p:origin x="-1603"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E:\CDC%20-%20SAGE%20MR%20Workgroup\Table%20shells%202015%2008%2027.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845812676193255"/>
          <c:y val="5.3602294141600358E-2"/>
          <c:w val="0.7989181734227665"/>
          <c:h val="0.72651234665418163"/>
        </c:manualLayout>
      </c:layout>
      <c:barChart>
        <c:barDir val="col"/>
        <c:grouping val="stacked"/>
        <c:varyColors val="0"/>
        <c:ser>
          <c:idx val="0"/>
          <c:order val="0"/>
          <c:tx>
            <c:strRef>
              <c:f>'data for incidence chart'!$A$2</c:f>
              <c:strCache>
                <c:ptCount val="1"/>
                <c:pt idx="0">
                  <c:v>AFR</c:v>
                </c:pt>
              </c:strCache>
            </c:strRef>
          </c:tx>
          <c:invertIfNegative val="0"/>
          <c:cat>
            <c:numRef>
              <c:f>'data for incidence chart'!$B$1:$P$1</c:f>
              <c:numCache>
                <c:formatCode>General</c:formatCode>
                <c:ptCount val="15"/>
                <c:pt idx="0">
                  <c:v>2014</c:v>
                </c:pt>
                <c:pt idx="1">
                  <c:v>2013</c:v>
                </c:pt>
                <c:pt idx="2">
                  <c:v>2012</c:v>
                </c:pt>
                <c:pt idx="3">
                  <c:v>2011</c:v>
                </c:pt>
                <c:pt idx="4">
                  <c:v>2010</c:v>
                </c:pt>
                <c:pt idx="5">
                  <c:v>2009</c:v>
                </c:pt>
                <c:pt idx="6">
                  <c:v>2008</c:v>
                </c:pt>
                <c:pt idx="7">
                  <c:v>2007</c:v>
                </c:pt>
                <c:pt idx="8">
                  <c:v>2006</c:v>
                </c:pt>
                <c:pt idx="9">
                  <c:v>2005</c:v>
                </c:pt>
                <c:pt idx="10">
                  <c:v>2004</c:v>
                </c:pt>
                <c:pt idx="11">
                  <c:v>2003</c:v>
                </c:pt>
                <c:pt idx="12">
                  <c:v>2002</c:v>
                </c:pt>
                <c:pt idx="13">
                  <c:v>2001</c:v>
                </c:pt>
                <c:pt idx="14">
                  <c:v>2000</c:v>
                </c:pt>
              </c:numCache>
            </c:numRef>
          </c:cat>
          <c:val>
            <c:numRef>
              <c:f>'data for incidence chart'!$B$2:$P$2</c:f>
              <c:numCache>
                <c:formatCode>General</c:formatCode>
                <c:ptCount val="15"/>
                <c:pt idx="0">
                  <c:v>74467</c:v>
                </c:pt>
                <c:pt idx="1">
                  <c:v>171905</c:v>
                </c:pt>
                <c:pt idx="2">
                  <c:v>108004</c:v>
                </c:pt>
                <c:pt idx="3">
                  <c:v>195620</c:v>
                </c:pt>
                <c:pt idx="4">
                  <c:v>199174</c:v>
                </c:pt>
                <c:pt idx="5">
                  <c:v>83479</c:v>
                </c:pt>
                <c:pt idx="6">
                  <c:v>37012</c:v>
                </c:pt>
                <c:pt idx="7">
                  <c:v>76410</c:v>
                </c:pt>
                <c:pt idx="8">
                  <c:v>99420</c:v>
                </c:pt>
                <c:pt idx="9">
                  <c:v>316219</c:v>
                </c:pt>
                <c:pt idx="10">
                  <c:v>220180</c:v>
                </c:pt>
                <c:pt idx="11">
                  <c:v>403016</c:v>
                </c:pt>
                <c:pt idx="12">
                  <c:v>288340</c:v>
                </c:pt>
                <c:pt idx="13">
                  <c:v>491989</c:v>
                </c:pt>
                <c:pt idx="14">
                  <c:v>520102</c:v>
                </c:pt>
              </c:numCache>
            </c:numRef>
          </c:val>
        </c:ser>
        <c:ser>
          <c:idx val="1"/>
          <c:order val="1"/>
          <c:tx>
            <c:strRef>
              <c:f>'data for incidence chart'!$A$3</c:f>
              <c:strCache>
                <c:ptCount val="1"/>
                <c:pt idx="0">
                  <c:v>AMR</c:v>
                </c:pt>
              </c:strCache>
            </c:strRef>
          </c:tx>
          <c:invertIfNegative val="0"/>
          <c:cat>
            <c:numRef>
              <c:f>'data for incidence chart'!$B$1:$P$1</c:f>
              <c:numCache>
                <c:formatCode>General</c:formatCode>
                <c:ptCount val="15"/>
                <c:pt idx="0">
                  <c:v>2014</c:v>
                </c:pt>
                <c:pt idx="1">
                  <c:v>2013</c:v>
                </c:pt>
                <c:pt idx="2">
                  <c:v>2012</c:v>
                </c:pt>
                <c:pt idx="3">
                  <c:v>2011</c:v>
                </c:pt>
                <c:pt idx="4">
                  <c:v>2010</c:v>
                </c:pt>
                <c:pt idx="5">
                  <c:v>2009</c:v>
                </c:pt>
                <c:pt idx="6">
                  <c:v>2008</c:v>
                </c:pt>
                <c:pt idx="7">
                  <c:v>2007</c:v>
                </c:pt>
                <c:pt idx="8">
                  <c:v>2006</c:v>
                </c:pt>
                <c:pt idx="9">
                  <c:v>2005</c:v>
                </c:pt>
                <c:pt idx="10">
                  <c:v>2004</c:v>
                </c:pt>
                <c:pt idx="11">
                  <c:v>2003</c:v>
                </c:pt>
                <c:pt idx="12">
                  <c:v>2002</c:v>
                </c:pt>
                <c:pt idx="13">
                  <c:v>2001</c:v>
                </c:pt>
                <c:pt idx="14">
                  <c:v>2000</c:v>
                </c:pt>
              </c:numCache>
            </c:numRef>
          </c:cat>
          <c:val>
            <c:numRef>
              <c:f>'data for incidence chart'!$B$3:$P$3</c:f>
              <c:numCache>
                <c:formatCode>General</c:formatCode>
                <c:ptCount val="15"/>
                <c:pt idx="0">
                  <c:v>1152</c:v>
                </c:pt>
                <c:pt idx="1">
                  <c:v>490</c:v>
                </c:pt>
                <c:pt idx="2">
                  <c:v>143</c:v>
                </c:pt>
                <c:pt idx="3">
                  <c:v>1332</c:v>
                </c:pt>
                <c:pt idx="4">
                  <c:v>249</c:v>
                </c:pt>
                <c:pt idx="5">
                  <c:v>89</c:v>
                </c:pt>
                <c:pt idx="6">
                  <c:v>206</c:v>
                </c:pt>
                <c:pt idx="7">
                  <c:v>176</c:v>
                </c:pt>
                <c:pt idx="8">
                  <c:v>226</c:v>
                </c:pt>
                <c:pt idx="9">
                  <c:v>85</c:v>
                </c:pt>
                <c:pt idx="10">
                  <c:v>108</c:v>
                </c:pt>
                <c:pt idx="11">
                  <c:v>119</c:v>
                </c:pt>
                <c:pt idx="12">
                  <c:v>2579</c:v>
                </c:pt>
                <c:pt idx="13">
                  <c:v>548</c:v>
                </c:pt>
                <c:pt idx="14">
                  <c:v>1755</c:v>
                </c:pt>
              </c:numCache>
            </c:numRef>
          </c:val>
        </c:ser>
        <c:ser>
          <c:idx val="2"/>
          <c:order val="2"/>
          <c:tx>
            <c:strRef>
              <c:f>'data for incidence chart'!$A$4</c:f>
              <c:strCache>
                <c:ptCount val="1"/>
                <c:pt idx="0">
                  <c:v>EMR</c:v>
                </c:pt>
              </c:strCache>
            </c:strRef>
          </c:tx>
          <c:invertIfNegative val="0"/>
          <c:cat>
            <c:numRef>
              <c:f>'data for incidence chart'!$B$1:$P$1</c:f>
              <c:numCache>
                <c:formatCode>General</c:formatCode>
                <c:ptCount val="15"/>
                <c:pt idx="0">
                  <c:v>2014</c:v>
                </c:pt>
                <c:pt idx="1">
                  <c:v>2013</c:v>
                </c:pt>
                <c:pt idx="2">
                  <c:v>2012</c:v>
                </c:pt>
                <c:pt idx="3">
                  <c:v>2011</c:v>
                </c:pt>
                <c:pt idx="4">
                  <c:v>2010</c:v>
                </c:pt>
                <c:pt idx="5">
                  <c:v>2009</c:v>
                </c:pt>
                <c:pt idx="6">
                  <c:v>2008</c:v>
                </c:pt>
                <c:pt idx="7">
                  <c:v>2007</c:v>
                </c:pt>
                <c:pt idx="8">
                  <c:v>2006</c:v>
                </c:pt>
                <c:pt idx="9">
                  <c:v>2005</c:v>
                </c:pt>
                <c:pt idx="10">
                  <c:v>2004</c:v>
                </c:pt>
                <c:pt idx="11">
                  <c:v>2003</c:v>
                </c:pt>
                <c:pt idx="12">
                  <c:v>2002</c:v>
                </c:pt>
                <c:pt idx="13">
                  <c:v>2001</c:v>
                </c:pt>
                <c:pt idx="14">
                  <c:v>2000</c:v>
                </c:pt>
              </c:numCache>
            </c:numRef>
          </c:cat>
          <c:val>
            <c:numRef>
              <c:f>'data for incidence chart'!$B$4:$P$4</c:f>
              <c:numCache>
                <c:formatCode>General</c:formatCode>
                <c:ptCount val="15"/>
                <c:pt idx="0">
                  <c:v>18160</c:v>
                </c:pt>
                <c:pt idx="1">
                  <c:v>20885</c:v>
                </c:pt>
                <c:pt idx="2">
                  <c:v>34504</c:v>
                </c:pt>
                <c:pt idx="3">
                  <c:v>34667</c:v>
                </c:pt>
                <c:pt idx="4">
                  <c:v>10072</c:v>
                </c:pt>
                <c:pt idx="5">
                  <c:v>36605</c:v>
                </c:pt>
                <c:pt idx="6">
                  <c:v>12120</c:v>
                </c:pt>
                <c:pt idx="7">
                  <c:v>15670</c:v>
                </c:pt>
                <c:pt idx="8">
                  <c:v>23303</c:v>
                </c:pt>
                <c:pt idx="9">
                  <c:v>15069</c:v>
                </c:pt>
                <c:pt idx="10">
                  <c:v>59804</c:v>
                </c:pt>
                <c:pt idx="11">
                  <c:v>52110</c:v>
                </c:pt>
                <c:pt idx="12">
                  <c:v>42616</c:v>
                </c:pt>
                <c:pt idx="13">
                  <c:v>41103</c:v>
                </c:pt>
                <c:pt idx="14">
                  <c:v>38592</c:v>
                </c:pt>
              </c:numCache>
            </c:numRef>
          </c:val>
        </c:ser>
        <c:ser>
          <c:idx val="3"/>
          <c:order val="3"/>
          <c:tx>
            <c:strRef>
              <c:f>'data for incidence chart'!$A$5</c:f>
              <c:strCache>
                <c:ptCount val="1"/>
                <c:pt idx="0">
                  <c:v>EUR</c:v>
                </c:pt>
              </c:strCache>
            </c:strRef>
          </c:tx>
          <c:invertIfNegative val="0"/>
          <c:cat>
            <c:numRef>
              <c:f>'data for incidence chart'!$B$1:$P$1</c:f>
              <c:numCache>
                <c:formatCode>General</c:formatCode>
                <c:ptCount val="15"/>
                <c:pt idx="0">
                  <c:v>2014</c:v>
                </c:pt>
                <c:pt idx="1">
                  <c:v>2013</c:v>
                </c:pt>
                <c:pt idx="2">
                  <c:v>2012</c:v>
                </c:pt>
                <c:pt idx="3">
                  <c:v>2011</c:v>
                </c:pt>
                <c:pt idx="4">
                  <c:v>2010</c:v>
                </c:pt>
                <c:pt idx="5">
                  <c:v>2009</c:v>
                </c:pt>
                <c:pt idx="6">
                  <c:v>2008</c:v>
                </c:pt>
                <c:pt idx="7">
                  <c:v>2007</c:v>
                </c:pt>
                <c:pt idx="8">
                  <c:v>2006</c:v>
                </c:pt>
                <c:pt idx="9">
                  <c:v>2005</c:v>
                </c:pt>
                <c:pt idx="10">
                  <c:v>2004</c:v>
                </c:pt>
                <c:pt idx="11">
                  <c:v>2003</c:v>
                </c:pt>
                <c:pt idx="12">
                  <c:v>2002</c:v>
                </c:pt>
                <c:pt idx="13">
                  <c:v>2001</c:v>
                </c:pt>
                <c:pt idx="14">
                  <c:v>2000</c:v>
                </c:pt>
              </c:numCache>
            </c:numRef>
          </c:cat>
          <c:val>
            <c:numRef>
              <c:f>'data for incidence chart'!$B$5:$P$5</c:f>
              <c:numCache>
                <c:formatCode>General</c:formatCode>
                <c:ptCount val="15"/>
                <c:pt idx="0">
                  <c:v>12215</c:v>
                </c:pt>
                <c:pt idx="1">
                  <c:v>24689</c:v>
                </c:pt>
                <c:pt idx="2">
                  <c:v>27379</c:v>
                </c:pt>
                <c:pt idx="3">
                  <c:v>37073</c:v>
                </c:pt>
                <c:pt idx="4">
                  <c:v>30625</c:v>
                </c:pt>
                <c:pt idx="5">
                  <c:v>7499</c:v>
                </c:pt>
                <c:pt idx="6">
                  <c:v>8879</c:v>
                </c:pt>
                <c:pt idx="7">
                  <c:v>6936</c:v>
                </c:pt>
                <c:pt idx="8">
                  <c:v>53344</c:v>
                </c:pt>
                <c:pt idx="9">
                  <c:v>37338</c:v>
                </c:pt>
                <c:pt idx="10">
                  <c:v>29510</c:v>
                </c:pt>
                <c:pt idx="11">
                  <c:v>28203</c:v>
                </c:pt>
                <c:pt idx="12">
                  <c:v>46718</c:v>
                </c:pt>
                <c:pt idx="13">
                  <c:v>58364</c:v>
                </c:pt>
                <c:pt idx="14">
                  <c:v>37421</c:v>
                </c:pt>
              </c:numCache>
            </c:numRef>
          </c:val>
        </c:ser>
        <c:ser>
          <c:idx val="4"/>
          <c:order val="4"/>
          <c:tx>
            <c:strRef>
              <c:f>'data for incidence chart'!$A$6</c:f>
              <c:strCache>
                <c:ptCount val="1"/>
                <c:pt idx="0">
                  <c:v>SEAR</c:v>
                </c:pt>
              </c:strCache>
            </c:strRef>
          </c:tx>
          <c:invertIfNegative val="0"/>
          <c:cat>
            <c:numRef>
              <c:f>'data for incidence chart'!$B$1:$P$1</c:f>
              <c:numCache>
                <c:formatCode>General</c:formatCode>
                <c:ptCount val="15"/>
                <c:pt idx="0">
                  <c:v>2014</c:v>
                </c:pt>
                <c:pt idx="1">
                  <c:v>2013</c:v>
                </c:pt>
                <c:pt idx="2">
                  <c:v>2012</c:v>
                </c:pt>
                <c:pt idx="3">
                  <c:v>2011</c:v>
                </c:pt>
                <c:pt idx="4">
                  <c:v>2010</c:v>
                </c:pt>
                <c:pt idx="5">
                  <c:v>2009</c:v>
                </c:pt>
                <c:pt idx="6">
                  <c:v>2008</c:v>
                </c:pt>
                <c:pt idx="7">
                  <c:v>2007</c:v>
                </c:pt>
                <c:pt idx="8">
                  <c:v>2006</c:v>
                </c:pt>
                <c:pt idx="9">
                  <c:v>2005</c:v>
                </c:pt>
                <c:pt idx="10">
                  <c:v>2004</c:v>
                </c:pt>
                <c:pt idx="11">
                  <c:v>2003</c:v>
                </c:pt>
                <c:pt idx="12">
                  <c:v>2002</c:v>
                </c:pt>
                <c:pt idx="13">
                  <c:v>2001</c:v>
                </c:pt>
                <c:pt idx="14">
                  <c:v>2000</c:v>
                </c:pt>
              </c:numCache>
            </c:numRef>
          </c:cat>
          <c:val>
            <c:numRef>
              <c:f>'data for incidence chart'!$B$6:$P$6</c:f>
              <c:numCache>
                <c:formatCode>General</c:formatCode>
                <c:ptCount val="15"/>
                <c:pt idx="0">
                  <c:v>28403</c:v>
                </c:pt>
                <c:pt idx="1">
                  <c:v>30101</c:v>
                </c:pt>
                <c:pt idx="2">
                  <c:v>46945</c:v>
                </c:pt>
                <c:pt idx="3">
                  <c:v>69546</c:v>
                </c:pt>
                <c:pt idx="4">
                  <c:v>54228</c:v>
                </c:pt>
                <c:pt idx="5">
                  <c:v>84356</c:v>
                </c:pt>
                <c:pt idx="6">
                  <c:v>72539</c:v>
                </c:pt>
                <c:pt idx="7">
                  <c:v>73545</c:v>
                </c:pt>
                <c:pt idx="8">
                  <c:v>98122</c:v>
                </c:pt>
                <c:pt idx="9">
                  <c:v>88973</c:v>
                </c:pt>
                <c:pt idx="10">
                  <c:v>112041</c:v>
                </c:pt>
                <c:pt idx="11">
                  <c:v>94598</c:v>
                </c:pt>
                <c:pt idx="12">
                  <c:v>76912</c:v>
                </c:pt>
                <c:pt idx="13">
                  <c:v>81771</c:v>
                </c:pt>
                <c:pt idx="14">
                  <c:v>78558</c:v>
                </c:pt>
              </c:numCache>
            </c:numRef>
          </c:val>
        </c:ser>
        <c:ser>
          <c:idx val="5"/>
          <c:order val="5"/>
          <c:tx>
            <c:strRef>
              <c:f>'data for incidence chart'!$A$7</c:f>
              <c:strCache>
                <c:ptCount val="1"/>
                <c:pt idx="0">
                  <c:v>WPR</c:v>
                </c:pt>
              </c:strCache>
            </c:strRef>
          </c:tx>
          <c:invertIfNegative val="0"/>
          <c:cat>
            <c:numRef>
              <c:f>'data for incidence chart'!$B$1:$P$1</c:f>
              <c:numCache>
                <c:formatCode>General</c:formatCode>
                <c:ptCount val="15"/>
                <c:pt idx="0">
                  <c:v>2014</c:v>
                </c:pt>
                <c:pt idx="1">
                  <c:v>2013</c:v>
                </c:pt>
                <c:pt idx="2">
                  <c:v>2012</c:v>
                </c:pt>
                <c:pt idx="3">
                  <c:v>2011</c:v>
                </c:pt>
                <c:pt idx="4">
                  <c:v>2010</c:v>
                </c:pt>
                <c:pt idx="5">
                  <c:v>2009</c:v>
                </c:pt>
                <c:pt idx="6">
                  <c:v>2008</c:v>
                </c:pt>
                <c:pt idx="7">
                  <c:v>2007</c:v>
                </c:pt>
                <c:pt idx="8">
                  <c:v>2006</c:v>
                </c:pt>
                <c:pt idx="9">
                  <c:v>2005</c:v>
                </c:pt>
                <c:pt idx="10">
                  <c:v>2004</c:v>
                </c:pt>
                <c:pt idx="11">
                  <c:v>2003</c:v>
                </c:pt>
                <c:pt idx="12">
                  <c:v>2002</c:v>
                </c:pt>
                <c:pt idx="13">
                  <c:v>2001</c:v>
                </c:pt>
                <c:pt idx="14">
                  <c:v>2000</c:v>
                </c:pt>
              </c:numCache>
            </c:numRef>
          </c:cat>
          <c:val>
            <c:numRef>
              <c:f>'data for incidence chart'!$B$7:$P$7</c:f>
              <c:numCache>
                <c:formatCode>General</c:formatCode>
                <c:ptCount val="15"/>
                <c:pt idx="0">
                  <c:v>131043</c:v>
                </c:pt>
                <c:pt idx="1">
                  <c:v>31706</c:v>
                </c:pt>
                <c:pt idx="2">
                  <c:v>10764</c:v>
                </c:pt>
                <c:pt idx="3">
                  <c:v>21050</c:v>
                </c:pt>
                <c:pt idx="4">
                  <c:v>49460</c:v>
                </c:pt>
                <c:pt idx="5">
                  <c:v>66609</c:v>
                </c:pt>
                <c:pt idx="6">
                  <c:v>147987</c:v>
                </c:pt>
                <c:pt idx="7">
                  <c:v>112294</c:v>
                </c:pt>
                <c:pt idx="8">
                  <c:v>103159</c:v>
                </c:pt>
                <c:pt idx="9">
                  <c:v>128017</c:v>
                </c:pt>
                <c:pt idx="10">
                  <c:v>91763</c:v>
                </c:pt>
                <c:pt idx="11">
                  <c:v>101810</c:v>
                </c:pt>
                <c:pt idx="12">
                  <c:v>129306</c:v>
                </c:pt>
                <c:pt idx="13">
                  <c:v>175398</c:v>
                </c:pt>
                <c:pt idx="14">
                  <c:v>177052</c:v>
                </c:pt>
              </c:numCache>
            </c:numRef>
          </c:val>
        </c:ser>
        <c:dLbls>
          <c:showLegendKey val="0"/>
          <c:showVal val="0"/>
          <c:showCatName val="0"/>
          <c:showSerName val="0"/>
          <c:showPercent val="0"/>
          <c:showBubbleSize val="0"/>
        </c:dLbls>
        <c:gapWidth val="55"/>
        <c:overlap val="100"/>
        <c:axId val="80147200"/>
        <c:axId val="91955968"/>
      </c:barChart>
      <c:catAx>
        <c:axId val="80147200"/>
        <c:scaling>
          <c:orientation val="maxMin"/>
        </c:scaling>
        <c:delete val="0"/>
        <c:axPos val="b"/>
        <c:numFmt formatCode="General" sourceLinked="1"/>
        <c:majorTickMark val="out"/>
        <c:minorTickMark val="none"/>
        <c:tickLblPos val="nextTo"/>
        <c:txPr>
          <a:bodyPr rot="-3540000"/>
          <a:lstStyle/>
          <a:p>
            <a:pPr>
              <a:defRPr sz="1500"/>
            </a:pPr>
            <a:endParaRPr lang="en-US"/>
          </a:p>
        </c:txPr>
        <c:crossAx val="91955968"/>
        <c:crosses val="autoZero"/>
        <c:auto val="1"/>
        <c:lblAlgn val="ctr"/>
        <c:lblOffset val="100"/>
        <c:tickLblSkip val="1"/>
        <c:noMultiLvlLbl val="0"/>
      </c:catAx>
      <c:valAx>
        <c:axId val="91955968"/>
        <c:scaling>
          <c:orientation val="minMax"/>
        </c:scaling>
        <c:delete val="0"/>
        <c:axPos val="l"/>
        <c:majorGridlines>
          <c:spPr>
            <a:ln>
              <a:noFill/>
            </a:ln>
          </c:spPr>
        </c:majorGridlines>
        <c:numFmt formatCode="General" sourceLinked="1"/>
        <c:majorTickMark val="out"/>
        <c:minorTickMark val="none"/>
        <c:tickLblPos val="nextTo"/>
        <c:crossAx val="80147200"/>
        <c:crosses val="max"/>
        <c:crossBetween val="between"/>
        <c:dispUnits>
          <c:builtInUnit val="thousands"/>
          <c:dispUnitsLbl>
            <c:layout/>
            <c:tx>
              <c:rich>
                <a:bodyPr/>
                <a:lstStyle/>
                <a:p>
                  <a:pPr>
                    <a:defRPr/>
                  </a:pPr>
                  <a:r>
                    <a:rPr lang="fr-CH" dirty="0" smtClean="0"/>
                    <a:t>1000s</a:t>
                  </a:r>
                  <a:endParaRPr lang="fr-CH" dirty="0"/>
                </a:p>
              </c:rich>
            </c:tx>
          </c:dispUnitsLbl>
        </c:dispUnits>
      </c:valAx>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Achieved</c:v>
                </c:pt>
              </c:strCache>
            </c:strRef>
          </c:tx>
          <c:invertIfNegative val="0"/>
          <c:cat>
            <c:strRef>
              <c:f>Sheet1!$A$2:$A$4</c:f>
              <c:strCache>
                <c:ptCount val="3"/>
                <c:pt idx="0">
                  <c:v>3. Measles mortality reduction</c:v>
                </c:pt>
                <c:pt idx="1">
                  <c:v>2. Countries with measles incidence &lt;5 per million</c:v>
                </c:pt>
                <c:pt idx="2">
                  <c:v>1. Countries with MCV1&gt;90%</c:v>
                </c:pt>
              </c:strCache>
            </c:strRef>
          </c:cat>
          <c:val>
            <c:numRef>
              <c:f>Sheet1!$B$2:$B$4</c:f>
              <c:numCache>
                <c:formatCode>0%</c:formatCode>
                <c:ptCount val="3"/>
                <c:pt idx="0">
                  <c:v>0.75</c:v>
                </c:pt>
                <c:pt idx="1">
                  <c:v>0.49</c:v>
                </c:pt>
                <c:pt idx="2">
                  <c:v>0.63</c:v>
                </c:pt>
              </c:numCache>
            </c:numRef>
          </c:val>
        </c:ser>
        <c:ser>
          <c:idx val="1"/>
          <c:order val="1"/>
          <c:tx>
            <c:strRef>
              <c:f>Sheet1!$C$1</c:f>
              <c:strCache>
                <c:ptCount val="1"/>
                <c:pt idx="0">
                  <c:v>Remaining</c:v>
                </c:pt>
              </c:strCache>
            </c:strRef>
          </c:tx>
          <c:invertIfNegative val="0"/>
          <c:cat>
            <c:strRef>
              <c:f>Sheet1!$A$2:$A$4</c:f>
              <c:strCache>
                <c:ptCount val="3"/>
                <c:pt idx="0">
                  <c:v>3. Measles mortality reduction</c:v>
                </c:pt>
                <c:pt idx="1">
                  <c:v>2. Countries with measles incidence &lt;5 per million</c:v>
                </c:pt>
                <c:pt idx="2">
                  <c:v>1. Countries with MCV1&gt;90%</c:v>
                </c:pt>
              </c:strCache>
            </c:strRef>
          </c:cat>
          <c:val>
            <c:numRef>
              <c:f>Sheet1!$C$2:$C$4</c:f>
              <c:numCache>
                <c:formatCode>0%</c:formatCode>
                <c:ptCount val="3"/>
                <c:pt idx="0">
                  <c:v>0.25</c:v>
                </c:pt>
                <c:pt idx="1">
                  <c:v>0.51</c:v>
                </c:pt>
                <c:pt idx="2">
                  <c:v>0.37</c:v>
                </c:pt>
              </c:numCache>
            </c:numRef>
          </c:val>
        </c:ser>
        <c:dLbls>
          <c:showLegendKey val="0"/>
          <c:showVal val="0"/>
          <c:showCatName val="0"/>
          <c:showSerName val="0"/>
          <c:showPercent val="0"/>
          <c:showBubbleSize val="0"/>
        </c:dLbls>
        <c:gapWidth val="150"/>
        <c:overlap val="100"/>
        <c:axId val="73553024"/>
        <c:axId val="73554560"/>
      </c:barChart>
      <c:catAx>
        <c:axId val="73553024"/>
        <c:scaling>
          <c:orientation val="minMax"/>
        </c:scaling>
        <c:delete val="0"/>
        <c:axPos val="l"/>
        <c:majorTickMark val="out"/>
        <c:minorTickMark val="none"/>
        <c:tickLblPos val="nextTo"/>
        <c:crossAx val="73554560"/>
        <c:crosses val="autoZero"/>
        <c:auto val="1"/>
        <c:lblAlgn val="ctr"/>
        <c:lblOffset val="100"/>
        <c:noMultiLvlLbl val="0"/>
      </c:catAx>
      <c:valAx>
        <c:axId val="73554560"/>
        <c:scaling>
          <c:orientation val="minMax"/>
        </c:scaling>
        <c:delete val="0"/>
        <c:axPos val="b"/>
        <c:majorGridlines/>
        <c:numFmt formatCode="0%" sourceLinked="1"/>
        <c:majorTickMark val="out"/>
        <c:minorTickMark val="none"/>
        <c:tickLblPos val="nextTo"/>
        <c:crossAx val="7355302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Table_4_yrs!$A$41</c:f>
              <c:strCache>
                <c:ptCount val="1"/>
                <c:pt idx="0">
                  <c:v>0 doses</c:v>
                </c:pt>
              </c:strCache>
            </c:strRef>
          </c:tx>
          <c:spPr>
            <a:solidFill>
              <a:schemeClr val="accent2">
                <a:lumMod val="75000"/>
              </a:schemeClr>
            </a:solidFill>
            <a:ln>
              <a:solidFill>
                <a:schemeClr val="tx1"/>
              </a:solidFill>
            </a:ln>
            <a:effectLst/>
          </c:spPr>
          <c:invertIfNegative val="0"/>
          <c:cat>
            <c:strRef>
              <c:f>Table_4_yrs!$C$3:$G$3</c:f>
              <c:strCache>
                <c:ptCount val="5"/>
                <c:pt idx="0">
                  <c:v>Younger than age at MCV1</c:v>
                </c:pt>
                <c:pt idx="1">
                  <c:v>Age at MCV1 to 4 years</c:v>
                </c:pt>
                <c:pt idx="2">
                  <c:v>5-14 years</c:v>
                </c:pt>
                <c:pt idx="3">
                  <c:v>15-23 years</c:v>
                </c:pt>
                <c:pt idx="4">
                  <c:v>24 years or older</c:v>
                </c:pt>
              </c:strCache>
            </c:strRef>
          </c:cat>
          <c:val>
            <c:numRef>
              <c:f>Table_4_yrs!$C$46:$G$46</c:f>
              <c:numCache>
                <c:formatCode>0.0%</c:formatCode>
                <c:ptCount val="5"/>
                <c:pt idx="0">
                  <c:v>6.7700038134547655E-2</c:v>
                </c:pt>
                <c:pt idx="1">
                  <c:v>0.22398999528926175</c:v>
                </c:pt>
                <c:pt idx="2">
                  <c:v>9.1483658224724651E-2</c:v>
                </c:pt>
                <c:pt idx="3">
                  <c:v>3.1761030978711947E-2</c:v>
                </c:pt>
                <c:pt idx="4">
                  <c:v>3.6586733663832749E-2</c:v>
                </c:pt>
              </c:numCache>
            </c:numRef>
          </c:val>
        </c:ser>
        <c:ser>
          <c:idx val="1"/>
          <c:order val="1"/>
          <c:tx>
            <c:strRef>
              <c:f>Table_4_yrs!$A$42</c:f>
              <c:strCache>
                <c:ptCount val="1"/>
                <c:pt idx="0">
                  <c:v>1 dose</c:v>
                </c:pt>
              </c:strCache>
            </c:strRef>
          </c:tx>
          <c:spPr>
            <a:ln>
              <a:solidFill>
                <a:schemeClr val="tx1"/>
              </a:solidFill>
            </a:ln>
          </c:spPr>
          <c:invertIfNegative val="0"/>
          <c:cat>
            <c:strRef>
              <c:f>Table_4_yrs!$C$3:$G$3</c:f>
              <c:strCache>
                <c:ptCount val="5"/>
                <c:pt idx="0">
                  <c:v>Younger than age at MCV1</c:v>
                </c:pt>
                <c:pt idx="1">
                  <c:v>Age at MCV1 to 4 years</c:v>
                </c:pt>
                <c:pt idx="2">
                  <c:v>5-14 years</c:v>
                </c:pt>
                <c:pt idx="3">
                  <c:v>15-23 years</c:v>
                </c:pt>
                <c:pt idx="4">
                  <c:v>24 years or older</c:v>
                </c:pt>
              </c:strCache>
            </c:strRef>
          </c:cat>
          <c:val>
            <c:numRef>
              <c:f>Table_4_yrs!$C$47:$G$47</c:f>
              <c:numCache>
                <c:formatCode>0.0%</c:formatCode>
                <c:ptCount val="5"/>
                <c:pt idx="0">
                  <c:v>7.5512012382511944E-3</c:v>
                </c:pt>
                <c:pt idx="1">
                  <c:v>5.6237241750600062E-2</c:v>
                </c:pt>
                <c:pt idx="2">
                  <c:v>3.4304268826128893E-2</c:v>
                </c:pt>
                <c:pt idx="3">
                  <c:v>8.482132842818367E-3</c:v>
                </c:pt>
                <c:pt idx="4">
                  <c:v>5.8323425828304808E-3</c:v>
                </c:pt>
              </c:numCache>
            </c:numRef>
          </c:val>
        </c:ser>
        <c:ser>
          <c:idx val="2"/>
          <c:order val="2"/>
          <c:tx>
            <c:strRef>
              <c:f>Table_4_yrs!$A$43</c:f>
              <c:strCache>
                <c:ptCount val="1"/>
                <c:pt idx="0">
                  <c:v>2 or more doses</c:v>
                </c:pt>
              </c:strCache>
            </c:strRef>
          </c:tx>
          <c:spPr>
            <a:ln>
              <a:solidFill>
                <a:schemeClr val="tx1"/>
              </a:solidFill>
            </a:ln>
          </c:spPr>
          <c:invertIfNegative val="0"/>
          <c:cat>
            <c:strRef>
              <c:f>Table_4_yrs!$C$3:$G$3</c:f>
              <c:strCache>
                <c:ptCount val="5"/>
                <c:pt idx="0">
                  <c:v>Younger than age at MCV1</c:v>
                </c:pt>
                <c:pt idx="1">
                  <c:v>Age at MCV1 to 4 years</c:v>
                </c:pt>
                <c:pt idx="2">
                  <c:v>5-14 years</c:v>
                </c:pt>
                <c:pt idx="3">
                  <c:v>15-23 years</c:v>
                </c:pt>
                <c:pt idx="4">
                  <c:v>24 years or older</c:v>
                </c:pt>
              </c:strCache>
            </c:strRef>
          </c:cat>
          <c:val>
            <c:numRef>
              <c:f>Table_4_yrs!$C$48:$G$48</c:f>
              <c:numCache>
                <c:formatCode>0.0%</c:formatCode>
                <c:ptCount val="5"/>
                <c:pt idx="0">
                  <c:v>3.0311357365575718E-3</c:v>
                </c:pt>
                <c:pt idx="1">
                  <c:v>1.1605800937661231E-2</c:v>
                </c:pt>
                <c:pt idx="2">
                  <c:v>1.0481392583952085E-2</c:v>
                </c:pt>
                <c:pt idx="3">
                  <c:v>4.5817537405504838E-3</c:v>
                </c:pt>
                <c:pt idx="4">
                  <c:v>2.5404338365598153E-3</c:v>
                </c:pt>
              </c:numCache>
            </c:numRef>
          </c:val>
        </c:ser>
        <c:ser>
          <c:idx val="3"/>
          <c:order val="3"/>
          <c:tx>
            <c:strRef>
              <c:f>Table_4_yrs!$A$44</c:f>
              <c:strCache>
                <c:ptCount val="1"/>
                <c:pt idx="0">
                  <c:v>Vaccination status unknown</c:v>
                </c:pt>
              </c:strCache>
            </c:strRef>
          </c:tx>
          <c:spPr>
            <a:ln>
              <a:solidFill>
                <a:schemeClr val="tx1"/>
              </a:solidFill>
            </a:ln>
          </c:spPr>
          <c:invertIfNegative val="0"/>
          <c:cat>
            <c:strRef>
              <c:f>Table_4_yrs!$C$3:$G$3</c:f>
              <c:strCache>
                <c:ptCount val="5"/>
                <c:pt idx="0">
                  <c:v>Younger than age at MCV1</c:v>
                </c:pt>
                <c:pt idx="1">
                  <c:v>Age at MCV1 to 4 years</c:v>
                </c:pt>
                <c:pt idx="2">
                  <c:v>5-14 years</c:v>
                </c:pt>
                <c:pt idx="3">
                  <c:v>15-23 years</c:v>
                </c:pt>
                <c:pt idx="4">
                  <c:v>24 years or older</c:v>
                </c:pt>
              </c:strCache>
            </c:strRef>
          </c:cat>
          <c:val>
            <c:numRef>
              <c:f>Table_4_yrs!$C$49:$G$49</c:f>
              <c:numCache>
                <c:formatCode>0.0%</c:formatCode>
                <c:ptCount val="5"/>
                <c:pt idx="0">
                  <c:v>5.274624823347316E-2</c:v>
                </c:pt>
                <c:pt idx="1">
                  <c:v>0.1147877924583324</c:v>
                </c:pt>
                <c:pt idx="2">
                  <c:v>0.11463076785033312</c:v>
                </c:pt>
                <c:pt idx="3">
                  <c:v>6.3140716480854217E-2</c:v>
                </c:pt>
                <c:pt idx="4">
                  <c:v>5.852531461001817E-2</c:v>
                </c:pt>
              </c:numCache>
            </c:numRef>
          </c:val>
        </c:ser>
        <c:dLbls>
          <c:showLegendKey val="0"/>
          <c:showVal val="0"/>
          <c:showCatName val="0"/>
          <c:showSerName val="0"/>
          <c:showPercent val="0"/>
          <c:showBubbleSize val="0"/>
        </c:dLbls>
        <c:gapWidth val="100"/>
        <c:overlap val="100"/>
        <c:axId val="69792128"/>
        <c:axId val="69794816"/>
      </c:barChart>
      <c:catAx>
        <c:axId val="6979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69794816"/>
        <c:crosses val="autoZero"/>
        <c:auto val="1"/>
        <c:lblAlgn val="ctr"/>
        <c:lblOffset val="100"/>
        <c:noMultiLvlLbl val="0"/>
      </c:catAx>
      <c:valAx>
        <c:axId val="697948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en-US"/>
          </a:p>
        </c:txPr>
        <c:crossAx val="69792128"/>
        <c:crosses val="autoZero"/>
        <c:crossBetween val="between"/>
      </c:valAx>
      <c:spPr>
        <a:noFill/>
        <a:ln w="25400">
          <a:noFill/>
        </a:ln>
      </c:spPr>
    </c:plotArea>
    <c:legend>
      <c:legendPos val="r"/>
      <c:layout/>
      <c:overlay val="0"/>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636654843298272E-2"/>
          <c:y val="2.802919624717511E-2"/>
          <c:w val="0.64474220680142691"/>
          <c:h val="0.79106869116456624"/>
        </c:manualLayout>
      </c:layout>
      <c:lineChart>
        <c:grouping val="standard"/>
        <c:varyColors val="0"/>
        <c:ser>
          <c:idx val="0"/>
          <c:order val="0"/>
          <c:tx>
            <c:strRef>
              <c:f>Sheet1!$B$1</c:f>
              <c:strCache>
                <c:ptCount val="1"/>
                <c:pt idx="0">
                  <c:v>MCV1</c:v>
                </c:pt>
              </c:strCache>
            </c:strRef>
          </c:tx>
          <c:spPr>
            <a:ln>
              <a:solidFill>
                <a:srgbClr val="0070C0"/>
              </a:solidFill>
            </a:ln>
          </c:spPr>
          <c:marker>
            <c:spPr>
              <a:solidFill>
                <a:srgbClr val="0070C0"/>
              </a:solidFill>
              <a:ln>
                <a:solidFill>
                  <a:srgbClr val="0070C0"/>
                </a:solidFill>
              </a:ln>
            </c:spPr>
          </c:marke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Sheet1!$B$2:$B$16</c:f>
              <c:numCache>
                <c:formatCode>General</c:formatCode>
                <c:ptCount val="15"/>
                <c:pt idx="0">
                  <c:v>70</c:v>
                </c:pt>
                <c:pt idx="1">
                  <c:v>72</c:v>
                </c:pt>
                <c:pt idx="2">
                  <c:v>73</c:v>
                </c:pt>
                <c:pt idx="3">
                  <c:v>74</c:v>
                </c:pt>
                <c:pt idx="4">
                  <c:v>76</c:v>
                </c:pt>
                <c:pt idx="5">
                  <c:v>78</c:v>
                </c:pt>
                <c:pt idx="6">
                  <c:v>80</c:v>
                </c:pt>
                <c:pt idx="7">
                  <c:v>80</c:v>
                </c:pt>
                <c:pt idx="8">
                  <c:v>82</c:v>
                </c:pt>
                <c:pt idx="9">
                  <c:v>84</c:v>
                </c:pt>
                <c:pt idx="10">
                  <c:v>85</c:v>
                </c:pt>
                <c:pt idx="11">
                  <c:v>85</c:v>
                </c:pt>
                <c:pt idx="12">
                  <c:v>85</c:v>
                </c:pt>
                <c:pt idx="13">
                  <c:v>85</c:v>
                </c:pt>
                <c:pt idx="14">
                  <c:v>85</c:v>
                </c:pt>
              </c:numCache>
            </c:numRef>
          </c:val>
          <c:smooth val="0"/>
        </c:ser>
        <c:ser>
          <c:idx val="1"/>
          <c:order val="1"/>
          <c:tx>
            <c:strRef>
              <c:f>Sheet1!$C$1</c:f>
              <c:strCache>
                <c:ptCount val="1"/>
                <c:pt idx="0">
                  <c:v>MCV2</c:v>
                </c:pt>
              </c:strCache>
            </c:strRef>
          </c:tx>
          <c:spPr>
            <a:ln>
              <a:solidFill>
                <a:srgbClr val="FF0000"/>
              </a:solidFill>
            </a:ln>
          </c:spPr>
          <c:marker>
            <c:spPr>
              <a:solidFill>
                <a:srgbClr val="FF0000"/>
              </a:solidFill>
              <a:ln>
                <a:solidFill>
                  <a:srgbClr val="FF0000"/>
                </a:solidFill>
              </a:ln>
            </c:spPr>
          </c:marke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Sheet1!$C$2:$C$16</c:f>
              <c:numCache>
                <c:formatCode>General</c:formatCode>
                <c:ptCount val="15"/>
                <c:pt idx="0">
                  <c:v>15</c:v>
                </c:pt>
                <c:pt idx="1">
                  <c:v>17</c:v>
                </c:pt>
                <c:pt idx="2">
                  <c:v>18</c:v>
                </c:pt>
                <c:pt idx="3">
                  <c:v>19</c:v>
                </c:pt>
                <c:pt idx="4">
                  <c:v>20</c:v>
                </c:pt>
                <c:pt idx="5">
                  <c:v>31</c:v>
                </c:pt>
                <c:pt idx="6">
                  <c:v>33</c:v>
                </c:pt>
                <c:pt idx="7">
                  <c:v>34</c:v>
                </c:pt>
                <c:pt idx="8">
                  <c:v>36</c:v>
                </c:pt>
                <c:pt idx="9">
                  <c:v>39</c:v>
                </c:pt>
                <c:pt idx="10">
                  <c:v>40</c:v>
                </c:pt>
                <c:pt idx="11">
                  <c:v>47</c:v>
                </c:pt>
                <c:pt idx="12">
                  <c:v>50</c:v>
                </c:pt>
                <c:pt idx="13">
                  <c:v>55</c:v>
                </c:pt>
                <c:pt idx="14">
                  <c:v>56</c:v>
                </c:pt>
              </c:numCache>
            </c:numRef>
          </c:val>
          <c:smooth val="0"/>
        </c:ser>
        <c:ser>
          <c:idx val="2"/>
          <c:order val="2"/>
          <c:tx>
            <c:strRef>
              <c:f>Sheet1!$D$1</c:f>
              <c:strCache>
                <c:ptCount val="1"/>
                <c:pt idx="0">
                  <c:v>RCV</c:v>
                </c:pt>
              </c:strCache>
            </c:strRef>
          </c:tx>
          <c:spPr>
            <a:ln>
              <a:solidFill>
                <a:srgbClr val="92D050"/>
              </a:solidFill>
            </a:ln>
          </c:spPr>
          <c:marker>
            <c:spPr>
              <a:solidFill>
                <a:srgbClr val="92D050"/>
              </a:solidFill>
              <a:ln>
                <a:solidFill>
                  <a:srgbClr val="92D050"/>
                </a:solidFill>
              </a:ln>
            </c:spPr>
          </c:marke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Sheet1!$D$2:$D$16</c:f>
              <c:numCache>
                <c:formatCode>0</c:formatCode>
                <c:ptCount val="15"/>
                <c:pt idx="0">
                  <c:v>21.99200724882807</c:v>
                </c:pt>
                <c:pt idx="1">
                  <c:v>22.737724462616676</c:v>
                </c:pt>
                <c:pt idx="2">
                  <c:v>22.785359449210809</c:v>
                </c:pt>
                <c:pt idx="3">
                  <c:v>23.609357800845039</c:v>
                </c:pt>
                <c:pt idx="4">
                  <c:v>24.641311204169579</c:v>
                </c:pt>
                <c:pt idx="5">
                  <c:v>24.489422305634932</c:v>
                </c:pt>
                <c:pt idx="6">
                  <c:v>25.967538419360025</c:v>
                </c:pt>
                <c:pt idx="7">
                  <c:v>25.871696670458977</c:v>
                </c:pt>
                <c:pt idx="8">
                  <c:v>39.013454634847847</c:v>
                </c:pt>
                <c:pt idx="9">
                  <c:v>39.335943470979821</c:v>
                </c:pt>
                <c:pt idx="10">
                  <c:v>40.689540374554326</c:v>
                </c:pt>
                <c:pt idx="11">
                  <c:v>40.693854386558279</c:v>
                </c:pt>
                <c:pt idx="12">
                  <c:v>42.255923819917477</c:v>
                </c:pt>
                <c:pt idx="13">
                  <c:v>43.797986558195163</c:v>
                </c:pt>
                <c:pt idx="14">
                  <c:v>45.735365033806929</c:v>
                </c:pt>
              </c:numCache>
            </c:numRef>
          </c:val>
          <c:smooth val="0"/>
        </c:ser>
        <c:dLbls>
          <c:showLegendKey val="0"/>
          <c:showVal val="0"/>
          <c:showCatName val="0"/>
          <c:showSerName val="0"/>
          <c:showPercent val="0"/>
          <c:showBubbleSize val="0"/>
        </c:dLbls>
        <c:marker val="1"/>
        <c:smooth val="0"/>
        <c:axId val="97625216"/>
        <c:axId val="97627136"/>
      </c:lineChart>
      <c:catAx>
        <c:axId val="97625216"/>
        <c:scaling>
          <c:orientation val="minMax"/>
        </c:scaling>
        <c:delete val="0"/>
        <c:axPos val="b"/>
        <c:numFmt formatCode="General" sourceLinked="1"/>
        <c:majorTickMark val="out"/>
        <c:minorTickMark val="none"/>
        <c:tickLblPos val="nextTo"/>
        <c:crossAx val="97627136"/>
        <c:crosses val="autoZero"/>
        <c:auto val="1"/>
        <c:lblAlgn val="ctr"/>
        <c:lblOffset val="100"/>
        <c:noMultiLvlLbl val="0"/>
      </c:catAx>
      <c:valAx>
        <c:axId val="97627136"/>
        <c:scaling>
          <c:orientation val="minMax"/>
          <c:max val="100"/>
        </c:scaling>
        <c:delete val="0"/>
        <c:axPos val="l"/>
        <c:majorGridlines/>
        <c:numFmt formatCode="General" sourceLinked="1"/>
        <c:majorTickMark val="out"/>
        <c:minorTickMark val="none"/>
        <c:tickLblPos val="nextTo"/>
        <c:crossAx val="97625216"/>
        <c:crosses val="autoZero"/>
        <c:crossBetween val="between"/>
      </c:valAx>
      <c:spPr>
        <a:noFill/>
        <a:ln w="25400">
          <a:noFill/>
        </a:ln>
      </c:spPr>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C2E8A8-1984-4F25-A5E6-F9B8DBCB36C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7145EFC-8EFA-45FC-9055-C61597B7CCCC}">
      <dgm:prSet phldrT="[Text]" custT="1"/>
      <dgm:spPr>
        <a:solidFill>
          <a:srgbClr val="00B050">
            <a:alpha val="69000"/>
          </a:srgbClr>
        </a:solidFill>
      </dgm:spPr>
      <dgm:t>
        <a:bodyPr/>
        <a:lstStyle/>
        <a:p>
          <a:r>
            <a:rPr lang="en-GB" sz="2400" b="1" dirty="0" smtClean="0">
              <a:solidFill>
                <a:schemeClr val="tx1"/>
              </a:solidFill>
            </a:rPr>
            <a:t>High</a:t>
          </a:r>
          <a:endParaRPr lang="en-GB" sz="2400" b="1" dirty="0">
            <a:solidFill>
              <a:schemeClr val="tx1"/>
            </a:solidFill>
          </a:endParaRPr>
        </a:p>
      </dgm:t>
    </dgm:pt>
    <dgm:pt modelId="{959902C2-CAAA-4D90-B810-B2F9D0558FE9}" type="parTrans" cxnId="{FCA4A79A-39B6-4B7C-BF97-6A06A79D80C6}">
      <dgm:prSet/>
      <dgm:spPr/>
      <dgm:t>
        <a:bodyPr/>
        <a:lstStyle/>
        <a:p>
          <a:endParaRPr lang="en-GB"/>
        </a:p>
      </dgm:t>
    </dgm:pt>
    <dgm:pt modelId="{61E6BB7A-EC60-4D90-834A-131ACA8673E9}" type="sibTrans" cxnId="{FCA4A79A-39B6-4B7C-BF97-6A06A79D80C6}">
      <dgm:prSet/>
      <dgm:spPr/>
      <dgm:t>
        <a:bodyPr/>
        <a:lstStyle/>
        <a:p>
          <a:endParaRPr lang="en-GB"/>
        </a:p>
      </dgm:t>
    </dgm:pt>
    <dgm:pt modelId="{4DD9C674-9A3A-413D-933F-19B42A6E0256}">
      <dgm:prSet phldrT="[Text]" custT="1"/>
      <dgm:spPr>
        <a:solidFill>
          <a:srgbClr val="00B050">
            <a:alpha val="22000"/>
          </a:srgbClr>
        </a:solidFill>
        <a:ln>
          <a:noFill/>
        </a:ln>
      </dgm:spPr>
      <dgm:t>
        <a:bodyPr/>
        <a:lstStyle/>
        <a:p>
          <a:r>
            <a:rPr lang="en-GB" sz="1800" b="1" dirty="0" smtClean="0"/>
            <a:t>FIRST LINE </a:t>
          </a:r>
          <a:r>
            <a:rPr lang="en-GB" sz="1800" b="1" smtClean="0"/>
            <a:t>OF DEFENSE</a:t>
          </a:r>
          <a:r>
            <a:rPr lang="en-GB" sz="1800" b="1" dirty="0" smtClean="0"/>
            <a:t>:</a:t>
          </a:r>
          <a:endParaRPr lang="en-GB" sz="1800" b="1" dirty="0"/>
        </a:p>
      </dgm:t>
    </dgm:pt>
    <dgm:pt modelId="{0BDFBAD0-80BB-4E48-992D-391770A6B5F2}" type="parTrans" cxnId="{468DDCF2-7FF1-4435-9893-8494AFA4A314}">
      <dgm:prSet/>
      <dgm:spPr/>
      <dgm:t>
        <a:bodyPr/>
        <a:lstStyle/>
        <a:p>
          <a:endParaRPr lang="en-GB"/>
        </a:p>
      </dgm:t>
    </dgm:pt>
    <dgm:pt modelId="{11EBD62B-65D4-410C-A1E6-5FB5FE7511A7}" type="sibTrans" cxnId="{468DDCF2-7FF1-4435-9893-8494AFA4A314}">
      <dgm:prSet/>
      <dgm:spPr/>
      <dgm:t>
        <a:bodyPr/>
        <a:lstStyle/>
        <a:p>
          <a:endParaRPr lang="en-GB"/>
        </a:p>
      </dgm:t>
    </dgm:pt>
    <dgm:pt modelId="{ED944741-5AAD-4425-ABB3-0E3ADE4FA838}">
      <dgm:prSet phldrT="[Text]" custT="1"/>
      <dgm:spPr>
        <a:solidFill>
          <a:srgbClr val="00B050">
            <a:alpha val="22000"/>
          </a:srgbClr>
        </a:solidFill>
        <a:ln>
          <a:noFill/>
        </a:ln>
      </dgm:spPr>
      <dgm:t>
        <a:bodyPr/>
        <a:lstStyle/>
        <a:p>
          <a:r>
            <a:rPr lang="en-GB" sz="1800" dirty="0" smtClean="0"/>
            <a:t>Routine vaccination with MCV1 and MCV2  </a:t>
          </a:r>
          <a:endParaRPr lang="en-GB" sz="1800" dirty="0"/>
        </a:p>
      </dgm:t>
    </dgm:pt>
    <dgm:pt modelId="{36507D3D-A195-4BB4-8104-63DB095B1D31}" type="parTrans" cxnId="{895266E1-A3BC-4FAE-8194-9459B12DF7C7}">
      <dgm:prSet/>
      <dgm:spPr/>
      <dgm:t>
        <a:bodyPr/>
        <a:lstStyle/>
        <a:p>
          <a:endParaRPr lang="en-GB"/>
        </a:p>
      </dgm:t>
    </dgm:pt>
    <dgm:pt modelId="{C5D3C79F-DB1E-4B94-9A6B-5DEBE166FEBB}" type="sibTrans" cxnId="{895266E1-A3BC-4FAE-8194-9459B12DF7C7}">
      <dgm:prSet/>
      <dgm:spPr/>
      <dgm:t>
        <a:bodyPr/>
        <a:lstStyle/>
        <a:p>
          <a:endParaRPr lang="en-GB"/>
        </a:p>
      </dgm:t>
    </dgm:pt>
    <dgm:pt modelId="{A48B8626-EF37-4239-A062-083ECDABB0CA}">
      <dgm:prSet phldrT="[Text]" custT="1"/>
      <dgm:spPr>
        <a:solidFill>
          <a:srgbClr val="FFFF99"/>
        </a:solidFill>
      </dgm:spPr>
      <dgm:t>
        <a:bodyPr/>
        <a:lstStyle/>
        <a:p>
          <a:r>
            <a:rPr lang="en-GB" sz="2400" b="1" dirty="0" smtClean="0">
              <a:solidFill>
                <a:schemeClr val="tx1"/>
              </a:solidFill>
            </a:rPr>
            <a:t>Medium</a:t>
          </a:r>
          <a:endParaRPr lang="en-GB" sz="2400" b="1" dirty="0">
            <a:solidFill>
              <a:schemeClr val="tx1"/>
            </a:solidFill>
          </a:endParaRPr>
        </a:p>
      </dgm:t>
    </dgm:pt>
    <dgm:pt modelId="{4B5F39A6-4173-4B53-B0FF-3DEF620886D5}" type="parTrans" cxnId="{2115A34E-B9D2-4D9C-9595-7AB07866FD27}">
      <dgm:prSet/>
      <dgm:spPr/>
      <dgm:t>
        <a:bodyPr/>
        <a:lstStyle/>
        <a:p>
          <a:endParaRPr lang="en-GB"/>
        </a:p>
      </dgm:t>
    </dgm:pt>
    <dgm:pt modelId="{F62E47EB-5420-4DAE-9196-55C46AE08393}" type="sibTrans" cxnId="{2115A34E-B9D2-4D9C-9595-7AB07866FD27}">
      <dgm:prSet/>
      <dgm:spPr/>
      <dgm:t>
        <a:bodyPr/>
        <a:lstStyle/>
        <a:p>
          <a:endParaRPr lang="en-GB"/>
        </a:p>
      </dgm:t>
    </dgm:pt>
    <dgm:pt modelId="{C385ACB2-925D-4708-9571-0104A07CF136}">
      <dgm:prSet phldrT="[Text]" custT="1"/>
      <dgm:spPr>
        <a:solidFill>
          <a:srgbClr val="FFFF99">
            <a:alpha val="40000"/>
          </a:srgbClr>
        </a:solidFill>
        <a:ln>
          <a:noFill/>
        </a:ln>
      </dgm:spPr>
      <dgm:t>
        <a:bodyPr/>
        <a:lstStyle/>
        <a:p>
          <a:r>
            <a:rPr lang="en-GB" sz="1800" b="1" dirty="0" smtClean="0"/>
            <a:t>SECOND LINE OF DEFENSE:</a:t>
          </a:r>
          <a:endParaRPr lang="en-GB" sz="1800" b="1" dirty="0"/>
        </a:p>
      </dgm:t>
    </dgm:pt>
    <dgm:pt modelId="{5306C1B6-323B-47D9-865C-4144DFCFE90F}" type="parTrans" cxnId="{73495906-AE5D-4F17-9BCB-BF3C7352A2C9}">
      <dgm:prSet/>
      <dgm:spPr/>
      <dgm:t>
        <a:bodyPr/>
        <a:lstStyle/>
        <a:p>
          <a:endParaRPr lang="en-GB"/>
        </a:p>
      </dgm:t>
    </dgm:pt>
    <dgm:pt modelId="{90AA1724-A035-4A6D-BE5A-603981F11C24}" type="sibTrans" cxnId="{73495906-AE5D-4F17-9BCB-BF3C7352A2C9}">
      <dgm:prSet/>
      <dgm:spPr/>
      <dgm:t>
        <a:bodyPr/>
        <a:lstStyle/>
        <a:p>
          <a:endParaRPr lang="en-GB"/>
        </a:p>
      </dgm:t>
    </dgm:pt>
    <dgm:pt modelId="{3F7FE139-4ABB-4457-B6C1-1A1490D60223}">
      <dgm:prSet phldrT="[Text]" custT="1"/>
      <dgm:spPr>
        <a:solidFill>
          <a:srgbClr val="FFFF99">
            <a:alpha val="40000"/>
          </a:srgbClr>
        </a:solidFill>
        <a:ln>
          <a:noFill/>
        </a:ln>
      </dgm:spPr>
      <dgm:t>
        <a:bodyPr/>
        <a:lstStyle/>
        <a:p>
          <a:r>
            <a:rPr lang="en-GB" sz="1800" dirty="0" smtClean="0"/>
            <a:t>SIAs to reach those missed by routine </a:t>
          </a:r>
          <a:endParaRPr lang="en-GB" sz="1800" dirty="0"/>
        </a:p>
      </dgm:t>
    </dgm:pt>
    <dgm:pt modelId="{C2058A98-F784-44B6-B94F-80EE416CEF89}" type="parTrans" cxnId="{ED51078C-9C52-474B-A724-D25D85011887}">
      <dgm:prSet/>
      <dgm:spPr/>
      <dgm:t>
        <a:bodyPr/>
        <a:lstStyle/>
        <a:p>
          <a:endParaRPr lang="en-GB"/>
        </a:p>
      </dgm:t>
    </dgm:pt>
    <dgm:pt modelId="{46ADA529-D87A-42F2-B1C9-CF4DBCE6A1E2}" type="sibTrans" cxnId="{ED51078C-9C52-474B-A724-D25D85011887}">
      <dgm:prSet/>
      <dgm:spPr/>
      <dgm:t>
        <a:bodyPr/>
        <a:lstStyle/>
        <a:p>
          <a:endParaRPr lang="en-GB"/>
        </a:p>
      </dgm:t>
    </dgm:pt>
    <dgm:pt modelId="{E7B50318-01A7-4998-B431-C03B10F69B2F}">
      <dgm:prSet phldrT="[Text]" custT="1"/>
      <dgm:spPr>
        <a:solidFill>
          <a:srgbClr val="C00000">
            <a:alpha val="60000"/>
          </a:srgbClr>
        </a:solidFill>
      </dgm:spPr>
      <dgm:t>
        <a:bodyPr/>
        <a:lstStyle/>
        <a:p>
          <a:r>
            <a:rPr lang="en-GB" sz="2400" b="1" dirty="0" smtClean="0">
              <a:solidFill>
                <a:schemeClr val="tx1"/>
              </a:solidFill>
            </a:rPr>
            <a:t>Low</a:t>
          </a:r>
          <a:endParaRPr lang="en-GB" sz="2400" b="1" dirty="0">
            <a:solidFill>
              <a:schemeClr val="tx1"/>
            </a:solidFill>
          </a:endParaRPr>
        </a:p>
      </dgm:t>
    </dgm:pt>
    <dgm:pt modelId="{2DFEDCDB-54F7-4DB9-AA1C-DA200FC221C3}" type="parTrans" cxnId="{87BC5046-5502-4356-B4B1-8BAB676CDDFB}">
      <dgm:prSet/>
      <dgm:spPr/>
      <dgm:t>
        <a:bodyPr/>
        <a:lstStyle/>
        <a:p>
          <a:endParaRPr lang="en-GB"/>
        </a:p>
      </dgm:t>
    </dgm:pt>
    <dgm:pt modelId="{84DBB10D-E951-4FBB-B6E9-717E196646B9}" type="sibTrans" cxnId="{87BC5046-5502-4356-B4B1-8BAB676CDDFB}">
      <dgm:prSet/>
      <dgm:spPr/>
      <dgm:t>
        <a:bodyPr/>
        <a:lstStyle/>
        <a:p>
          <a:endParaRPr lang="en-GB"/>
        </a:p>
      </dgm:t>
    </dgm:pt>
    <dgm:pt modelId="{E0F40AFF-66E0-48CC-9258-B47CD36F7CF9}">
      <dgm:prSet phldrT="[Text]" custT="1"/>
      <dgm:spPr>
        <a:solidFill>
          <a:srgbClr val="C00000">
            <a:alpha val="19000"/>
          </a:srgbClr>
        </a:solidFill>
        <a:ln>
          <a:noFill/>
        </a:ln>
      </dgm:spPr>
      <dgm:t>
        <a:bodyPr/>
        <a:lstStyle/>
        <a:p>
          <a:r>
            <a:rPr lang="en-GB" sz="1800" b="1" dirty="0" smtClean="0"/>
            <a:t>LAST RESORT…</a:t>
          </a:r>
          <a:endParaRPr lang="en-GB" sz="1800" b="1" dirty="0"/>
        </a:p>
      </dgm:t>
    </dgm:pt>
    <dgm:pt modelId="{EE780EF1-4DD2-4A49-85AB-B304E7DA7596}" type="parTrans" cxnId="{E9925FE4-2F34-4164-953B-998C0D0A2F39}">
      <dgm:prSet/>
      <dgm:spPr/>
      <dgm:t>
        <a:bodyPr/>
        <a:lstStyle/>
        <a:p>
          <a:endParaRPr lang="en-GB"/>
        </a:p>
      </dgm:t>
    </dgm:pt>
    <dgm:pt modelId="{97C9045A-66A3-4F68-9305-0036BA204AC8}" type="sibTrans" cxnId="{E9925FE4-2F34-4164-953B-998C0D0A2F39}">
      <dgm:prSet/>
      <dgm:spPr/>
      <dgm:t>
        <a:bodyPr/>
        <a:lstStyle/>
        <a:p>
          <a:endParaRPr lang="en-GB"/>
        </a:p>
      </dgm:t>
    </dgm:pt>
    <dgm:pt modelId="{22676AB3-D1F5-4019-B4AC-D698699A5294}">
      <dgm:prSet phldrT="[Text]" custT="1"/>
      <dgm:spPr>
        <a:solidFill>
          <a:srgbClr val="C00000">
            <a:alpha val="19000"/>
          </a:srgbClr>
        </a:solidFill>
        <a:ln>
          <a:noFill/>
        </a:ln>
      </dgm:spPr>
      <dgm:t>
        <a:bodyPr/>
        <a:lstStyle/>
        <a:p>
          <a:r>
            <a:rPr lang="en-GB" sz="1800" dirty="0" smtClean="0"/>
            <a:t>Outbreak response vaccination</a:t>
          </a:r>
          <a:endParaRPr lang="en-GB" sz="1800" dirty="0"/>
        </a:p>
      </dgm:t>
    </dgm:pt>
    <dgm:pt modelId="{2DCCD4E9-EE47-4F2F-BD43-42A6D658A1AC}" type="parTrans" cxnId="{390B21E7-2EE0-41C9-B7B5-8F9CA4FA990F}">
      <dgm:prSet/>
      <dgm:spPr/>
      <dgm:t>
        <a:bodyPr/>
        <a:lstStyle/>
        <a:p>
          <a:endParaRPr lang="en-GB"/>
        </a:p>
      </dgm:t>
    </dgm:pt>
    <dgm:pt modelId="{99F7F290-E50E-41F6-A47F-48DB2B5FAB83}" type="sibTrans" cxnId="{390B21E7-2EE0-41C9-B7B5-8F9CA4FA990F}">
      <dgm:prSet/>
      <dgm:spPr/>
      <dgm:t>
        <a:bodyPr/>
        <a:lstStyle/>
        <a:p>
          <a:endParaRPr lang="en-GB"/>
        </a:p>
      </dgm:t>
    </dgm:pt>
    <dgm:pt modelId="{A8E848B6-D4E7-4727-91DD-3821B5443605}" type="pres">
      <dgm:prSet presAssocID="{C2C2E8A8-1984-4F25-A5E6-F9B8DBCB36C0}" presName="Name0" presStyleCnt="0">
        <dgm:presLayoutVars>
          <dgm:dir/>
          <dgm:animLvl val="lvl"/>
          <dgm:resizeHandles val="exact"/>
        </dgm:presLayoutVars>
      </dgm:prSet>
      <dgm:spPr/>
      <dgm:t>
        <a:bodyPr/>
        <a:lstStyle/>
        <a:p>
          <a:endParaRPr lang="en-GB"/>
        </a:p>
      </dgm:t>
    </dgm:pt>
    <dgm:pt modelId="{17378B90-1057-4B5F-8D34-5768BE9011A2}" type="pres">
      <dgm:prSet presAssocID="{47145EFC-8EFA-45FC-9055-C61597B7CCCC}" presName="linNode" presStyleCnt="0"/>
      <dgm:spPr/>
    </dgm:pt>
    <dgm:pt modelId="{1045884D-4251-4DC1-827A-B69EEB3030A8}" type="pres">
      <dgm:prSet presAssocID="{47145EFC-8EFA-45FC-9055-C61597B7CCCC}" presName="parentText" presStyleLbl="node1" presStyleIdx="0" presStyleCnt="3">
        <dgm:presLayoutVars>
          <dgm:chMax val="1"/>
          <dgm:bulletEnabled val="1"/>
        </dgm:presLayoutVars>
      </dgm:prSet>
      <dgm:spPr/>
      <dgm:t>
        <a:bodyPr/>
        <a:lstStyle/>
        <a:p>
          <a:endParaRPr lang="en-GB"/>
        </a:p>
      </dgm:t>
    </dgm:pt>
    <dgm:pt modelId="{8703930E-E8FA-4802-BF76-832F122B8869}" type="pres">
      <dgm:prSet presAssocID="{47145EFC-8EFA-45FC-9055-C61597B7CCCC}" presName="descendantText" presStyleLbl="alignAccFollowNode1" presStyleIdx="0" presStyleCnt="3" custScaleX="187941">
        <dgm:presLayoutVars>
          <dgm:bulletEnabled val="1"/>
        </dgm:presLayoutVars>
      </dgm:prSet>
      <dgm:spPr/>
      <dgm:t>
        <a:bodyPr/>
        <a:lstStyle/>
        <a:p>
          <a:endParaRPr lang="en-GB"/>
        </a:p>
      </dgm:t>
    </dgm:pt>
    <dgm:pt modelId="{F9E25385-D9DB-41B4-B4A9-A801BA14EB4C}" type="pres">
      <dgm:prSet presAssocID="{61E6BB7A-EC60-4D90-834A-131ACA8673E9}" presName="sp" presStyleCnt="0"/>
      <dgm:spPr/>
    </dgm:pt>
    <dgm:pt modelId="{3BC12AD7-3CB3-4983-8A4F-A05B01B1EFC7}" type="pres">
      <dgm:prSet presAssocID="{A48B8626-EF37-4239-A062-083ECDABB0CA}" presName="linNode" presStyleCnt="0"/>
      <dgm:spPr/>
    </dgm:pt>
    <dgm:pt modelId="{EC3DEE7B-F841-49BB-BDDA-666933213C37}" type="pres">
      <dgm:prSet presAssocID="{A48B8626-EF37-4239-A062-083ECDABB0CA}" presName="parentText" presStyleLbl="node1" presStyleIdx="1" presStyleCnt="3">
        <dgm:presLayoutVars>
          <dgm:chMax val="1"/>
          <dgm:bulletEnabled val="1"/>
        </dgm:presLayoutVars>
      </dgm:prSet>
      <dgm:spPr/>
      <dgm:t>
        <a:bodyPr/>
        <a:lstStyle/>
        <a:p>
          <a:endParaRPr lang="en-GB"/>
        </a:p>
      </dgm:t>
    </dgm:pt>
    <dgm:pt modelId="{3A616D37-F4A3-4FE8-AD5B-1FFE276FF0AA}" type="pres">
      <dgm:prSet presAssocID="{A48B8626-EF37-4239-A062-083ECDABB0CA}" presName="descendantText" presStyleLbl="alignAccFollowNode1" presStyleIdx="1" presStyleCnt="3" custScaleX="187941">
        <dgm:presLayoutVars>
          <dgm:bulletEnabled val="1"/>
        </dgm:presLayoutVars>
      </dgm:prSet>
      <dgm:spPr/>
      <dgm:t>
        <a:bodyPr/>
        <a:lstStyle/>
        <a:p>
          <a:endParaRPr lang="en-GB"/>
        </a:p>
      </dgm:t>
    </dgm:pt>
    <dgm:pt modelId="{46395C0C-77E2-4AAD-A2DB-464B81109238}" type="pres">
      <dgm:prSet presAssocID="{F62E47EB-5420-4DAE-9196-55C46AE08393}" presName="sp" presStyleCnt="0"/>
      <dgm:spPr/>
    </dgm:pt>
    <dgm:pt modelId="{525F7489-81D2-4D8B-9FC7-3DC82240A806}" type="pres">
      <dgm:prSet presAssocID="{E7B50318-01A7-4998-B431-C03B10F69B2F}" presName="linNode" presStyleCnt="0"/>
      <dgm:spPr/>
    </dgm:pt>
    <dgm:pt modelId="{A582F99D-B978-4A0D-BF15-D80477FF4556}" type="pres">
      <dgm:prSet presAssocID="{E7B50318-01A7-4998-B431-C03B10F69B2F}" presName="parentText" presStyleLbl="node1" presStyleIdx="2" presStyleCnt="3">
        <dgm:presLayoutVars>
          <dgm:chMax val="1"/>
          <dgm:bulletEnabled val="1"/>
        </dgm:presLayoutVars>
      </dgm:prSet>
      <dgm:spPr/>
      <dgm:t>
        <a:bodyPr/>
        <a:lstStyle/>
        <a:p>
          <a:endParaRPr lang="en-GB"/>
        </a:p>
      </dgm:t>
    </dgm:pt>
    <dgm:pt modelId="{922032D1-2ED9-42F1-A50E-7989E51DA827}" type="pres">
      <dgm:prSet presAssocID="{E7B50318-01A7-4998-B431-C03B10F69B2F}" presName="descendantText" presStyleLbl="alignAccFollowNode1" presStyleIdx="2" presStyleCnt="3" custScaleX="187941">
        <dgm:presLayoutVars>
          <dgm:bulletEnabled val="1"/>
        </dgm:presLayoutVars>
      </dgm:prSet>
      <dgm:spPr/>
      <dgm:t>
        <a:bodyPr/>
        <a:lstStyle/>
        <a:p>
          <a:endParaRPr lang="en-GB"/>
        </a:p>
      </dgm:t>
    </dgm:pt>
  </dgm:ptLst>
  <dgm:cxnLst>
    <dgm:cxn modelId="{2115A34E-B9D2-4D9C-9595-7AB07866FD27}" srcId="{C2C2E8A8-1984-4F25-A5E6-F9B8DBCB36C0}" destId="{A48B8626-EF37-4239-A062-083ECDABB0CA}" srcOrd="1" destOrd="0" parTransId="{4B5F39A6-4173-4B53-B0FF-3DEF620886D5}" sibTransId="{F62E47EB-5420-4DAE-9196-55C46AE08393}"/>
    <dgm:cxn modelId="{E9925FE4-2F34-4164-953B-998C0D0A2F39}" srcId="{E7B50318-01A7-4998-B431-C03B10F69B2F}" destId="{E0F40AFF-66E0-48CC-9258-B47CD36F7CF9}" srcOrd="0" destOrd="0" parTransId="{EE780EF1-4DD2-4A49-85AB-B304E7DA7596}" sibTransId="{97C9045A-66A3-4F68-9305-0036BA204AC8}"/>
    <dgm:cxn modelId="{FCA4A79A-39B6-4B7C-BF97-6A06A79D80C6}" srcId="{C2C2E8A8-1984-4F25-A5E6-F9B8DBCB36C0}" destId="{47145EFC-8EFA-45FC-9055-C61597B7CCCC}" srcOrd="0" destOrd="0" parTransId="{959902C2-CAAA-4D90-B810-B2F9D0558FE9}" sibTransId="{61E6BB7A-EC60-4D90-834A-131ACA8673E9}"/>
    <dgm:cxn modelId="{390B21E7-2EE0-41C9-B7B5-8F9CA4FA990F}" srcId="{E0F40AFF-66E0-48CC-9258-B47CD36F7CF9}" destId="{22676AB3-D1F5-4019-B4AC-D698699A5294}" srcOrd="0" destOrd="0" parTransId="{2DCCD4E9-EE47-4F2F-BD43-42A6D658A1AC}" sibTransId="{99F7F290-E50E-41F6-A47F-48DB2B5FAB83}"/>
    <dgm:cxn modelId="{87BC5046-5502-4356-B4B1-8BAB676CDDFB}" srcId="{C2C2E8A8-1984-4F25-A5E6-F9B8DBCB36C0}" destId="{E7B50318-01A7-4998-B431-C03B10F69B2F}" srcOrd="2" destOrd="0" parTransId="{2DFEDCDB-54F7-4DB9-AA1C-DA200FC221C3}" sibTransId="{84DBB10D-E951-4FBB-B6E9-717E196646B9}"/>
    <dgm:cxn modelId="{BCB54319-3A21-4549-908C-FC73B77ABECC}" type="presOf" srcId="{4DD9C674-9A3A-413D-933F-19B42A6E0256}" destId="{8703930E-E8FA-4802-BF76-832F122B8869}" srcOrd="0" destOrd="0" presId="urn:microsoft.com/office/officeart/2005/8/layout/vList5"/>
    <dgm:cxn modelId="{ED51078C-9C52-474B-A724-D25D85011887}" srcId="{C385ACB2-925D-4708-9571-0104A07CF136}" destId="{3F7FE139-4ABB-4457-B6C1-1A1490D60223}" srcOrd="0" destOrd="0" parTransId="{C2058A98-F784-44B6-B94F-80EE416CEF89}" sibTransId="{46ADA529-D87A-42F2-B1C9-CF4DBCE6A1E2}"/>
    <dgm:cxn modelId="{73495906-AE5D-4F17-9BCB-BF3C7352A2C9}" srcId="{A48B8626-EF37-4239-A062-083ECDABB0CA}" destId="{C385ACB2-925D-4708-9571-0104A07CF136}" srcOrd="0" destOrd="0" parTransId="{5306C1B6-323B-47D9-865C-4144DFCFE90F}" sibTransId="{90AA1724-A035-4A6D-BE5A-603981F11C24}"/>
    <dgm:cxn modelId="{142AAF92-D7C1-459F-AB50-852827D01FAE}" type="presOf" srcId="{ED944741-5AAD-4425-ABB3-0E3ADE4FA838}" destId="{8703930E-E8FA-4802-BF76-832F122B8869}" srcOrd="0" destOrd="1" presId="urn:microsoft.com/office/officeart/2005/8/layout/vList5"/>
    <dgm:cxn modelId="{468DDCF2-7FF1-4435-9893-8494AFA4A314}" srcId="{47145EFC-8EFA-45FC-9055-C61597B7CCCC}" destId="{4DD9C674-9A3A-413D-933F-19B42A6E0256}" srcOrd="0" destOrd="0" parTransId="{0BDFBAD0-80BB-4E48-992D-391770A6B5F2}" sibTransId="{11EBD62B-65D4-410C-A1E6-5FB5FE7511A7}"/>
    <dgm:cxn modelId="{0EF25517-3DEF-40ED-855D-C0C26DC1C5DC}" type="presOf" srcId="{E7B50318-01A7-4998-B431-C03B10F69B2F}" destId="{A582F99D-B978-4A0D-BF15-D80477FF4556}" srcOrd="0" destOrd="0" presId="urn:microsoft.com/office/officeart/2005/8/layout/vList5"/>
    <dgm:cxn modelId="{FD090E3D-AD91-4C54-8386-3F65BDEAA77C}" type="presOf" srcId="{22676AB3-D1F5-4019-B4AC-D698699A5294}" destId="{922032D1-2ED9-42F1-A50E-7989E51DA827}" srcOrd="0" destOrd="1" presId="urn:microsoft.com/office/officeart/2005/8/layout/vList5"/>
    <dgm:cxn modelId="{925AA2D2-D809-4DD4-A771-2B6233EAA021}" type="presOf" srcId="{C385ACB2-925D-4708-9571-0104A07CF136}" destId="{3A616D37-F4A3-4FE8-AD5B-1FFE276FF0AA}" srcOrd="0" destOrd="0" presId="urn:microsoft.com/office/officeart/2005/8/layout/vList5"/>
    <dgm:cxn modelId="{CE94D126-031D-40AA-85D4-7378EE9EFD3F}" type="presOf" srcId="{C2C2E8A8-1984-4F25-A5E6-F9B8DBCB36C0}" destId="{A8E848B6-D4E7-4727-91DD-3821B5443605}" srcOrd="0" destOrd="0" presId="urn:microsoft.com/office/officeart/2005/8/layout/vList5"/>
    <dgm:cxn modelId="{895266E1-A3BC-4FAE-8194-9459B12DF7C7}" srcId="{4DD9C674-9A3A-413D-933F-19B42A6E0256}" destId="{ED944741-5AAD-4425-ABB3-0E3ADE4FA838}" srcOrd="0" destOrd="0" parTransId="{36507D3D-A195-4BB4-8104-63DB095B1D31}" sibTransId="{C5D3C79F-DB1E-4B94-9A6B-5DEBE166FEBB}"/>
    <dgm:cxn modelId="{342ACCD7-E7CA-48A9-8588-2D43D30409A6}" type="presOf" srcId="{E0F40AFF-66E0-48CC-9258-B47CD36F7CF9}" destId="{922032D1-2ED9-42F1-A50E-7989E51DA827}" srcOrd="0" destOrd="0" presId="urn:microsoft.com/office/officeart/2005/8/layout/vList5"/>
    <dgm:cxn modelId="{11F0C19D-081B-4BC5-930F-9C798A253343}" type="presOf" srcId="{47145EFC-8EFA-45FC-9055-C61597B7CCCC}" destId="{1045884D-4251-4DC1-827A-B69EEB3030A8}" srcOrd="0" destOrd="0" presId="urn:microsoft.com/office/officeart/2005/8/layout/vList5"/>
    <dgm:cxn modelId="{D6002818-AAEF-41BB-BFBC-8D0CD3355176}" type="presOf" srcId="{A48B8626-EF37-4239-A062-083ECDABB0CA}" destId="{EC3DEE7B-F841-49BB-BDDA-666933213C37}" srcOrd="0" destOrd="0" presId="urn:microsoft.com/office/officeart/2005/8/layout/vList5"/>
    <dgm:cxn modelId="{0213B8B1-2AB8-495F-AF2F-5B0441A2E20A}" type="presOf" srcId="{3F7FE139-4ABB-4457-B6C1-1A1490D60223}" destId="{3A616D37-F4A3-4FE8-AD5B-1FFE276FF0AA}" srcOrd="0" destOrd="1" presId="urn:microsoft.com/office/officeart/2005/8/layout/vList5"/>
    <dgm:cxn modelId="{47CA5E5E-ED5B-4EE8-9B7C-68CE9BC0CC2F}" type="presParOf" srcId="{A8E848B6-D4E7-4727-91DD-3821B5443605}" destId="{17378B90-1057-4B5F-8D34-5768BE9011A2}" srcOrd="0" destOrd="0" presId="urn:microsoft.com/office/officeart/2005/8/layout/vList5"/>
    <dgm:cxn modelId="{D87E2039-2E04-43D0-BA4F-B473BD70F8CA}" type="presParOf" srcId="{17378B90-1057-4B5F-8D34-5768BE9011A2}" destId="{1045884D-4251-4DC1-827A-B69EEB3030A8}" srcOrd="0" destOrd="0" presId="urn:microsoft.com/office/officeart/2005/8/layout/vList5"/>
    <dgm:cxn modelId="{31783E92-4D72-485A-815E-926B14C2509A}" type="presParOf" srcId="{17378B90-1057-4B5F-8D34-5768BE9011A2}" destId="{8703930E-E8FA-4802-BF76-832F122B8869}" srcOrd="1" destOrd="0" presId="urn:microsoft.com/office/officeart/2005/8/layout/vList5"/>
    <dgm:cxn modelId="{2CEA48D9-6C8C-4B66-858A-9A52E1DC8239}" type="presParOf" srcId="{A8E848B6-D4E7-4727-91DD-3821B5443605}" destId="{F9E25385-D9DB-41B4-B4A9-A801BA14EB4C}" srcOrd="1" destOrd="0" presId="urn:microsoft.com/office/officeart/2005/8/layout/vList5"/>
    <dgm:cxn modelId="{3D73AF32-3A63-480A-978E-601D92D34A26}" type="presParOf" srcId="{A8E848B6-D4E7-4727-91DD-3821B5443605}" destId="{3BC12AD7-3CB3-4983-8A4F-A05B01B1EFC7}" srcOrd="2" destOrd="0" presId="urn:microsoft.com/office/officeart/2005/8/layout/vList5"/>
    <dgm:cxn modelId="{21039AFD-4435-42E2-BE41-9B77FCF4F22F}" type="presParOf" srcId="{3BC12AD7-3CB3-4983-8A4F-A05B01B1EFC7}" destId="{EC3DEE7B-F841-49BB-BDDA-666933213C37}" srcOrd="0" destOrd="0" presId="urn:microsoft.com/office/officeart/2005/8/layout/vList5"/>
    <dgm:cxn modelId="{416B5184-D1AA-47DA-987A-3CB1E296D6BF}" type="presParOf" srcId="{3BC12AD7-3CB3-4983-8A4F-A05B01B1EFC7}" destId="{3A616D37-F4A3-4FE8-AD5B-1FFE276FF0AA}" srcOrd="1" destOrd="0" presId="urn:microsoft.com/office/officeart/2005/8/layout/vList5"/>
    <dgm:cxn modelId="{EA150B45-2182-4B88-9B08-0E138ACFBEFC}" type="presParOf" srcId="{A8E848B6-D4E7-4727-91DD-3821B5443605}" destId="{46395C0C-77E2-4AAD-A2DB-464B81109238}" srcOrd="3" destOrd="0" presId="urn:microsoft.com/office/officeart/2005/8/layout/vList5"/>
    <dgm:cxn modelId="{28E191F2-BC78-4381-A937-1B5D343297FE}" type="presParOf" srcId="{A8E848B6-D4E7-4727-91DD-3821B5443605}" destId="{525F7489-81D2-4D8B-9FC7-3DC82240A806}" srcOrd="4" destOrd="0" presId="urn:microsoft.com/office/officeart/2005/8/layout/vList5"/>
    <dgm:cxn modelId="{29633BC4-E468-4E32-B6E2-9269A3BD3CA2}" type="presParOf" srcId="{525F7489-81D2-4D8B-9FC7-3DC82240A806}" destId="{A582F99D-B978-4A0D-BF15-D80477FF4556}" srcOrd="0" destOrd="0" presId="urn:microsoft.com/office/officeart/2005/8/layout/vList5"/>
    <dgm:cxn modelId="{C09350D8-848C-480D-B441-4CDE701122C7}" type="presParOf" srcId="{525F7489-81D2-4D8B-9FC7-3DC82240A806}" destId="{922032D1-2ED9-42F1-A50E-7989E51DA82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3930E-E8FA-4802-BF76-832F122B8869}">
      <dsp:nvSpPr>
        <dsp:cNvPr id="0" name=""/>
        <dsp:cNvSpPr/>
      </dsp:nvSpPr>
      <dsp:spPr>
        <a:xfrm rot="5400000">
          <a:off x="3548227" y="-1943543"/>
          <a:ext cx="876601" cy="4986158"/>
        </a:xfrm>
        <a:prstGeom prst="round2SameRect">
          <a:avLst/>
        </a:prstGeom>
        <a:solidFill>
          <a:srgbClr val="00B050">
            <a:alpha val="22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b="1" kern="1200" dirty="0" smtClean="0"/>
            <a:t>FIRST LINE </a:t>
          </a:r>
          <a:r>
            <a:rPr lang="en-GB" sz="1800" b="1" kern="1200" smtClean="0"/>
            <a:t>OF DEFENSE</a:t>
          </a:r>
          <a:r>
            <a:rPr lang="en-GB" sz="1800" b="1" kern="1200" dirty="0" smtClean="0"/>
            <a:t>:</a:t>
          </a:r>
          <a:endParaRPr lang="en-GB" sz="1800" b="1" kern="1200" dirty="0"/>
        </a:p>
        <a:p>
          <a:pPr marL="342900" lvl="2" indent="-171450" algn="l" defTabSz="800100">
            <a:lnSpc>
              <a:spcPct val="90000"/>
            </a:lnSpc>
            <a:spcBef>
              <a:spcPct val="0"/>
            </a:spcBef>
            <a:spcAft>
              <a:spcPct val="15000"/>
            </a:spcAft>
            <a:buChar char="••"/>
          </a:pPr>
          <a:r>
            <a:rPr lang="en-GB" sz="1800" kern="1200" dirty="0" smtClean="0"/>
            <a:t>Routine vaccination with MCV1 and MCV2  </a:t>
          </a:r>
          <a:endParaRPr lang="en-GB" sz="1800" kern="1200" dirty="0"/>
        </a:p>
      </dsp:txBody>
      <dsp:txXfrm rot="-5400000">
        <a:off x="1493449" y="154027"/>
        <a:ext cx="4943366" cy="791017"/>
      </dsp:txXfrm>
    </dsp:sp>
    <dsp:sp modelId="{1045884D-4251-4DC1-827A-B69EEB3030A8}">
      <dsp:nvSpPr>
        <dsp:cNvPr id="0" name=""/>
        <dsp:cNvSpPr/>
      </dsp:nvSpPr>
      <dsp:spPr>
        <a:xfrm>
          <a:off x="1111" y="1660"/>
          <a:ext cx="1492337" cy="1095752"/>
        </a:xfrm>
        <a:prstGeom prst="roundRect">
          <a:avLst/>
        </a:prstGeom>
        <a:solidFill>
          <a:srgbClr val="00B050">
            <a:alpha val="69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tx1"/>
              </a:solidFill>
            </a:rPr>
            <a:t>High</a:t>
          </a:r>
          <a:endParaRPr lang="en-GB" sz="2400" b="1" kern="1200" dirty="0">
            <a:solidFill>
              <a:schemeClr val="tx1"/>
            </a:solidFill>
          </a:endParaRPr>
        </a:p>
      </dsp:txBody>
      <dsp:txXfrm>
        <a:off x="54601" y="55150"/>
        <a:ext cx="1385357" cy="988772"/>
      </dsp:txXfrm>
    </dsp:sp>
    <dsp:sp modelId="{3A616D37-F4A3-4FE8-AD5B-1FFE276FF0AA}">
      <dsp:nvSpPr>
        <dsp:cNvPr id="0" name=""/>
        <dsp:cNvSpPr/>
      </dsp:nvSpPr>
      <dsp:spPr>
        <a:xfrm rot="5400000">
          <a:off x="3548227" y="-793003"/>
          <a:ext cx="876601" cy="4986158"/>
        </a:xfrm>
        <a:prstGeom prst="round2SameRect">
          <a:avLst/>
        </a:prstGeom>
        <a:solidFill>
          <a:srgbClr val="FFFF99">
            <a:alpha val="4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b="1" kern="1200" dirty="0" smtClean="0"/>
            <a:t>SECOND LINE OF DEFENSE:</a:t>
          </a:r>
          <a:endParaRPr lang="en-GB" sz="1800" b="1" kern="1200" dirty="0"/>
        </a:p>
        <a:p>
          <a:pPr marL="342900" lvl="2" indent="-171450" algn="l" defTabSz="800100">
            <a:lnSpc>
              <a:spcPct val="90000"/>
            </a:lnSpc>
            <a:spcBef>
              <a:spcPct val="0"/>
            </a:spcBef>
            <a:spcAft>
              <a:spcPct val="15000"/>
            </a:spcAft>
            <a:buChar char="••"/>
          </a:pPr>
          <a:r>
            <a:rPr lang="en-GB" sz="1800" kern="1200" dirty="0" smtClean="0"/>
            <a:t>SIAs to reach those missed by routine </a:t>
          </a:r>
          <a:endParaRPr lang="en-GB" sz="1800" kern="1200" dirty="0"/>
        </a:p>
      </dsp:txBody>
      <dsp:txXfrm rot="-5400000">
        <a:off x="1493449" y="1304567"/>
        <a:ext cx="4943366" cy="791017"/>
      </dsp:txXfrm>
    </dsp:sp>
    <dsp:sp modelId="{EC3DEE7B-F841-49BB-BDDA-666933213C37}">
      <dsp:nvSpPr>
        <dsp:cNvPr id="0" name=""/>
        <dsp:cNvSpPr/>
      </dsp:nvSpPr>
      <dsp:spPr>
        <a:xfrm>
          <a:off x="1111" y="1152199"/>
          <a:ext cx="1492337" cy="1095752"/>
        </a:xfrm>
        <a:prstGeom prst="roundRect">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tx1"/>
              </a:solidFill>
            </a:rPr>
            <a:t>Medium</a:t>
          </a:r>
          <a:endParaRPr lang="en-GB" sz="2400" b="1" kern="1200" dirty="0">
            <a:solidFill>
              <a:schemeClr val="tx1"/>
            </a:solidFill>
          </a:endParaRPr>
        </a:p>
      </dsp:txBody>
      <dsp:txXfrm>
        <a:off x="54601" y="1205689"/>
        <a:ext cx="1385357" cy="988772"/>
      </dsp:txXfrm>
    </dsp:sp>
    <dsp:sp modelId="{922032D1-2ED9-42F1-A50E-7989E51DA827}">
      <dsp:nvSpPr>
        <dsp:cNvPr id="0" name=""/>
        <dsp:cNvSpPr/>
      </dsp:nvSpPr>
      <dsp:spPr>
        <a:xfrm rot="5400000">
          <a:off x="3548227" y="357536"/>
          <a:ext cx="876601" cy="4986158"/>
        </a:xfrm>
        <a:prstGeom prst="round2SameRect">
          <a:avLst/>
        </a:prstGeom>
        <a:solidFill>
          <a:srgbClr val="C00000">
            <a:alpha val="19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b="1" kern="1200" dirty="0" smtClean="0"/>
            <a:t>LAST RESORT…</a:t>
          </a:r>
          <a:endParaRPr lang="en-GB" sz="1800" b="1" kern="1200" dirty="0"/>
        </a:p>
        <a:p>
          <a:pPr marL="342900" lvl="2" indent="-171450" algn="l" defTabSz="800100">
            <a:lnSpc>
              <a:spcPct val="90000"/>
            </a:lnSpc>
            <a:spcBef>
              <a:spcPct val="0"/>
            </a:spcBef>
            <a:spcAft>
              <a:spcPct val="15000"/>
            </a:spcAft>
            <a:buChar char="••"/>
          </a:pPr>
          <a:r>
            <a:rPr lang="en-GB" sz="1800" kern="1200" dirty="0" smtClean="0"/>
            <a:t>Outbreak response vaccination</a:t>
          </a:r>
          <a:endParaRPr lang="en-GB" sz="1800" kern="1200" dirty="0"/>
        </a:p>
      </dsp:txBody>
      <dsp:txXfrm rot="-5400000">
        <a:off x="1493449" y="2455106"/>
        <a:ext cx="4943366" cy="791017"/>
      </dsp:txXfrm>
    </dsp:sp>
    <dsp:sp modelId="{A582F99D-B978-4A0D-BF15-D80477FF4556}">
      <dsp:nvSpPr>
        <dsp:cNvPr id="0" name=""/>
        <dsp:cNvSpPr/>
      </dsp:nvSpPr>
      <dsp:spPr>
        <a:xfrm>
          <a:off x="1111" y="2302739"/>
          <a:ext cx="1492337" cy="1095752"/>
        </a:xfrm>
        <a:prstGeom prst="roundRect">
          <a:avLst/>
        </a:prstGeom>
        <a:solidFill>
          <a:srgbClr val="C00000">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b="1" kern="1200" dirty="0" smtClean="0">
              <a:solidFill>
                <a:schemeClr val="tx1"/>
              </a:solidFill>
            </a:rPr>
            <a:t>Low</a:t>
          </a:r>
          <a:endParaRPr lang="en-GB" sz="2400" b="1" kern="1200" dirty="0">
            <a:solidFill>
              <a:schemeClr val="tx1"/>
            </a:solidFill>
          </a:endParaRPr>
        </a:p>
      </dsp:txBody>
      <dsp:txXfrm>
        <a:off x="54601" y="2356229"/>
        <a:ext cx="1385357" cy="98877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0.67164</cdr:x>
      <cdr:y>0</cdr:y>
    </cdr:from>
    <cdr:to>
      <cdr:x>0.75914</cdr:x>
      <cdr:y>0.0816</cdr:y>
    </cdr:to>
    <cdr:sp macro="" textlink="">
      <cdr:nvSpPr>
        <cdr:cNvPr id="2" name="TextBox 10"/>
        <cdr:cNvSpPr txBox="1"/>
      </cdr:nvSpPr>
      <cdr:spPr>
        <a:xfrm xmlns:a="http://schemas.openxmlformats.org/drawingml/2006/main">
          <a:off x="5527340" y="-1600200"/>
          <a:ext cx="720080" cy="3901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b="1" dirty="0" smtClean="0"/>
            <a:t>63%</a:t>
          </a:r>
          <a:endParaRPr lang="en-GB" b="1" dirty="0"/>
        </a:p>
      </cdr:txBody>
    </cdr:sp>
  </cdr:relSizeAnchor>
  <cdr:relSizeAnchor xmlns:cdr="http://schemas.openxmlformats.org/drawingml/2006/chartDrawing">
    <cdr:from>
      <cdr:x>0.67164</cdr:x>
      <cdr:y>0.56867</cdr:y>
    </cdr:from>
    <cdr:to>
      <cdr:x>0.75914</cdr:x>
      <cdr:y>0.66523</cdr:y>
    </cdr:to>
    <cdr:sp macro="" textlink="">
      <cdr:nvSpPr>
        <cdr:cNvPr id="3" name="TextBox 9"/>
        <cdr:cNvSpPr txBox="1"/>
      </cdr:nvSpPr>
      <cdr:spPr>
        <a:xfrm xmlns:a="http://schemas.openxmlformats.org/drawingml/2006/main">
          <a:off x="5527340" y="2718891"/>
          <a:ext cx="720080" cy="461665"/>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400" b="1" dirty="0" smtClean="0"/>
            <a:t>20%</a:t>
          </a:r>
          <a:endParaRPr lang="en-GB" sz="2400" b="1" dirty="0"/>
        </a:p>
      </cdr:txBody>
    </cdr:sp>
  </cdr:relSizeAnchor>
  <cdr:relSizeAnchor xmlns:cdr="http://schemas.openxmlformats.org/drawingml/2006/chartDrawing">
    <cdr:from>
      <cdr:x>0.66423</cdr:x>
      <cdr:y>0.28904</cdr:y>
    </cdr:from>
    <cdr:to>
      <cdr:x>0.75173</cdr:x>
      <cdr:y>0.3856</cdr:y>
    </cdr:to>
    <cdr:sp macro="" textlink="">
      <cdr:nvSpPr>
        <cdr:cNvPr id="5" name="TextBox 9"/>
        <cdr:cNvSpPr txBox="1"/>
      </cdr:nvSpPr>
      <cdr:spPr>
        <a:xfrm xmlns:a="http://schemas.openxmlformats.org/drawingml/2006/main">
          <a:off x="5466357" y="1381943"/>
          <a:ext cx="720080" cy="461665"/>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2400" b="1" dirty="0" smtClean="0"/>
            <a:t>51%</a:t>
          </a:r>
          <a:endParaRPr lang="en-GB" sz="2400" b="1" dirty="0"/>
        </a:p>
      </cdr:txBody>
    </cdr:sp>
  </cdr:relSizeAnchor>
  <cdr:relSizeAnchor xmlns:cdr="http://schemas.openxmlformats.org/drawingml/2006/chartDrawing">
    <cdr:from>
      <cdr:x>0.67781</cdr:x>
      <cdr:y>0.5793</cdr:y>
    </cdr:from>
    <cdr:to>
      <cdr:x>0.76531</cdr:x>
      <cdr:y>0.67586</cdr:y>
    </cdr:to>
    <cdr:sp macro="" textlink="">
      <cdr:nvSpPr>
        <cdr:cNvPr id="6" name="TextBox 9"/>
        <cdr:cNvSpPr txBox="1"/>
      </cdr:nvSpPr>
      <cdr:spPr>
        <a:xfrm xmlns:a="http://schemas.openxmlformats.org/drawingml/2006/main">
          <a:off x="5578140" y="2769691"/>
          <a:ext cx="720080" cy="461665"/>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2400" b="1" dirty="0" smtClean="0"/>
            <a:t>20%</a:t>
          </a:r>
          <a:endParaRPr lang="en-GB" sz="2400" b="1" dirty="0"/>
        </a:p>
      </cdr:txBody>
    </cdr:sp>
  </cdr:relSizeAnchor>
  <cdr:relSizeAnchor xmlns:cdr="http://schemas.openxmlformats.org/drawingml/2006/chartDrawing">
    <cdr:from>
      <cdr:x>0.6704</cdr:x>
      <cdr:y>0.29967</cdr:y>
    </cdr:from>
    <cdr:to>
      <cdr:x>0.7579</cdr:x>
      <cdr:y>0.39623</cdr:y>
    </cdr:to>
    <cdr:sp macro="" textlink="">
      <cdr:nvSpPr>
        <cdr:cNvPr id="7" name="TextBox 9"/>
        <cdr:cNvSpPr txBox="1"/>
      </cdr:nvSpPr>
      <cdr:spPr>
        <a:xfrm xmlns:a="http://schemas.openxmlformats.org/drawingml/2006/main">
          <a:off x="5517157" y="1432743"/>
          <a:ext cx="720080" cy="461665"/>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2400" b="1" dirty="0" smtClean="0"/>
            <a:t>51%</a:t>
          </a:r>
          <a:endParaRPr lang="en-GB" sz="2400" b="1" dirty="0"/>
        </a:p>
      </cdr:txBody>
    </cdr:sp>
  </cdr:relSizeAnchor>
  <cdr:relSizeAnchor xmlns:cdr="http://schemas.openxmlformats.org/drawingml/2006/chartDrawing">
    <cdr:from>
      <cdr:x>0.66423</cdr:x>
      <cdr:y>0.00019</cdr:y>
    </cdr:from>
    <cdr:to>
      <cdr:x>0.75173</cdr:x>
      <cdr:y>0.09675</cdr:y>
    </cdr:to>
    <cdr:sp macro="" textlink="">
      <cdr:nvSpPr>
        <cdr:cNvPr id="8" name="TextBox 9"/>
        <cdr:cNvSpPr txBox="1"/>
      </cdr:nvSpPr>
      <cdr:spPr>
        <a:xfrm xmlns:a="http://schemas.openxmlformats.org/drawingml/2006/main">
          <a:off x="5466357" y="893"/>
          <a:ext cx="720080" cy="461665"/>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2400" b="1" dirty="0" smtClean="0"/>
            <a:t>37%</a:t>
          </a:r>
          <a:endParaRPr lang="en-GB" sz="2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0.72484</cdr:x>
      <cdr:y>0.09606</cdr:y>
    </cdr:from>
    <cdr:to>
      <cdr:x>0.82105</cdr:x>
      <cdr:y>0.17634</cdr:y>
    </cdr:to>
    <cdr:sp macro="" textlink="">
      <cdr:nvSpPr>
        <cdr:cNvPr id="2" name="TextBox 1"/>
        <cdr:cNvSpPr txBox="1"/>
      </cdr:nvSpPr>
      <cdr:spPr>
        <a:xfrm xmlns:a="http://schemas.openxmlformats.org/drawingml/2006/main">
          <a:off x="6298837" y="437650"/>
          <a:ext cx="836023" cy="365760"/>
        </a:xfrm>
        <a:prstGeom xmlns:a="http://schemas.openxmlformats.org/drawingml/2006/main" prst="rect">
          <a:avLst/>
        </a:prstGeom>
        <a:ln xmlns:a="http://schemas.openxmlformats.org/drawingml/2006/main" w="31750">
          <a:solidFill>
            <a:srgbClr val="1E7FB8"/>
          </a:solidFill>
        </a:ln>
      </cdr:spPr>
      <cdr:txBody>
        <a:bodyPr xmlns:a="http://schemas.openxmlformats.org/drawingml/2006/main" vertOverflow="clip" wrap="square" rtlCol="0"/>
        <a:lstStyle xmlns:a="http://schemas.openxmlformats.org/drawingml/2006/main"/>
        <a:p xmlns:a="http://schemas.openxmlformats.org/drawingml/2006/main">
          <a:pPr algn="ctr"/>
          <a:r>
            <a:rPr lang="en-GB" sz="2400" b="1" dirty="0" smtClean="0"/>
            <a:t>85%</a:t>
          </a:r>
          <a:endParaRPr lang="en-GB" sz="2400" b="1" dirty="0"/>
        </a:p>
      </cdr:txBody>
    </cdr:sp>
  </cdr:relSizeAnchor>
  <cdr:relSizeAnchor xmlns:cdr="http://schemas.openxmlformats.org/drawingml/2006/chartDrawing">
    <cdr:from>
      <cdr:x>0.71432</cdr:x>
      <cdr:y>0.31937</cdr:y>
    </cdr:from>
    <cdr:to>
      <cdr:x>0.81052</cdr:x>
      <cdr:y>0.39965</cdr:y>
    </cdr:to>
    <cdr:sp macro="" textlink="">
      <cdr:nvSpPr>
        <cdr:cNvPr id="3" name="TextBox 1"/>
        <cdr:cNvSpPr txBox="1"/>
      </cdr:nvSpPr>
      <cdr:spPr>
        <a:xfrm xmlns:a="http://schemas.openxmlformats.org/drawingml/2006/main">
          <a:off x="6207397" y="1455102"/>
          <a:ext cx="836023" cy="365760"/>
        </a:xfrm>
        <a:prstGeom xmlns:a="http://schemas.openxmlformats.org/drawingml/2006/main" prst="rect">
          <a:avLst/>
        </a:prstGeom>
        <a:ln xmlns:a="http://schemas.openxmlformats.org/drawingml/2006/main" w="31750">
          <a:solidFill>
            <a:srgbClr val="FF0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400" b="1" dirty="0" smtClean="0"/>
            <a:t>56%</a:t>
          </a:r>
          <a:endParaRPr lang="en-GB" sz="2400" b="1" dirty="0"/>
        </a:p>
      </cdr:txBody>
    </cdr:sp>
  </cdr:relSizeAnchor>
  <cdr:relSizeAnchor xmlns:cdr="http://schemas.openxmlformats.org/drawingml/2006/chartDrawing">
    <cdr:from>
      <cdr:x>0.72484</cdr:x>
      <cdr:y>0.428</cdr:y>
    </cdr:from>
    <cdr:to>
      <cdr:x>0.82105</cdr:x>
      <cdr:y>0.50828</cdr:y>
    </cdr:to>
    <cdr:sp macro="" textlink="">
      <cdr:nvSpPr>
        <cdr:cNvPr id="4" name="TextBox 1"/>
        <cdr:cNvSpPr txBox="1"/>
      </cdr:nvSpPr>
      <cdr:spPr>
        <a:xfrm xmlns:a="http://schemas.openxmlformats.org/drawingml/2006/main">
          <a:off x="6298837" y="1950039"/>
          <a:ext cx="836023" cy="365760"/>
        </a:xfrm>
        <a:prstGeom xmlns:a="http://schemas.openxmlformats.org/drawingml/2006/main" prst="rect">
          <a:avLst/>
        </a:prstGeom>
        <a:ln xmlns:a="http://schemas.openxmlformats.org/drawingml/2006/main" w="31750">
          <a:solidFill>
            <a:srgbClr val="92D0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400" b="1" dirty="0" smtClean="0"/>
            <a:t>46%</a:t>
          </a:r>
          <a:endParaRPr lang="en-GB" sz="2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51DE51-2D47-486F-8B33-5B3AA3E1155A}" type="datetimeFigureOut">
              <a:rPr lang="en-GB" smtClean="0"/>
              <a:t>14/09/2015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2286F5-813B-4A26-9590-A2AE8058C681}" type="slidenum">
              <a:rPr lang="en-GB" smtClean="0"/>
              <a:t>‹#›</a:t>
            </a:fld>
            <a:endParaRPr lang="en-GB"/>
          </a:p>
        </p:txBody>
      </p:sp>
    </p:spTree>
    <p:extLst>
      <p:ext uri="{BB962C8B-B14F-4D97-AF65-F5344CB8AC3E}">
        <p14:creationId xmlns:p14="http://schemas.microsoft.com/office/powerpoint/2010/main" val="1429330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468F2A-0E9C-4525-A26A-899F6073E66F}" type="slidenum">
              <a:rPr lang="en-GB" smtClean="0"/>
              <a:t>1</a:t>
            </a:fld>
            <a:endParaRPr lang="en-GB"/>
          </a:p>
        </p:txBody>
      </p:sp>
    </p:spTree>
    <p:extLst>
      <p:ext uri="{BB962C8B-B14F-4D97-AF65-F5344CB8AC3E}">
        <p14:creationId xmlns:p14="http://schemas.microsoft.com/office/powerpoint/2010/main" val="4272835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468F2A-0E9C-4525-A26A-899F6073E66F}"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309042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1143000" y="685800"/>
            <a:ext cx="4572000" cy="3429000"/>
          </a:xfrm>
          <a:ln/>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Tahoma" pitchFamily="34" charset="0"/>
              </a:defRPr>
            </a:lvl1pPr>
            <a:lvl2pPr marL="742950" indent="-285750" defTabSz="920750" eaLnBrk="0" hangingPunct="0">
              <a:defRPr sz="2400">
                <a:solidFill>
                  <a:schemeClr val="tx1"/>
                </a:solidFill>
                <a:latin typeface="Tahoma" pitchFamily="34" charset="0"/>
              </a:defRPr>
            </a:lvl2pPr>
            <a:lvl3pPr marL="1143000" indent="-228600" defTabSz="920750" eaLnBrk="0" hangingPunct="0">
              <a:defRPr sz="2400">
                <a:solidFill>
                  <a:schemeClr val="tx1"/>
                </a:solidFill>
                <a:latin typeface="Tahoma" pitchFamily="34" charset="0"/>
              </a:defRPr>
            </a:lvl3pPr>
            <a:lvl4pPr marL="1600200" indent="-228600" defTabSz="920750" eaLnBrk="0" hangingPunct="0">
              <a:defRPr sz="2400">
                <a:solidFill>
                  <a:schemeClr val="tx1"/>
                </a:solidFill>
                <a:latin typeface="Tahoma" pitchFamily="34" charset="0"/>
              </a:defRPr>
            </a:lvl4pPr>
            <a:lvl5pPr marL="2057400" indent="-228600" defTabSz="920750" eaLnBrk="0" hangingPunct="0">
              <a:defRPr sz="2400">
                <a:solidFill>
                  <a:schemeClr val="tx1"/>
                </a:solidFill>
                <a:latin typeface="Tahoma" pitchFamily="34" charset="0"/>
              </a:defRPr>
            </a:lvl5pPr>
            <a:lvl6pPr marL="2514600" indent="-228600" defTabSz="920750" eaLnBrk="0" fontAlgn="base" hangingPunct="0">
              <a:spcBef>
                <a:spcPct val="0"/>
              </a:spcBef>
              <a:spcAft>
                <a:spcPct val="0"/>
              </a:spcAft>
              <a:defRPr sz="2400">
                <a:solidFill>
                  <a:schemeClr val="tx1"/>
                </a:solidFill>
                <a:latin typeface="Tahoma" pitchFamily="34" charset="0"/>
              </a:defRPr>
            </a:lvl6pPr>
            <a:lvl7pPr marL="2971800" indent="-228600" defTabSz="920750" eaLnBrk="0" fontAlgn="base" hangingPunct="0">
              <a:spcBef>
                <a:spcPct val="0"/>
              </a:spcBef>
              <a:spcAft>
                <a:spcPct val="0"/>
              </a:spcAft>
              <a:defRPr sz="2400">
                <a:solidFill>
                  <a:schemeClr val="tx1"/>
                </a:solidFill>
                <a:latin typeface="Tahoma" pitchFamily="34" charset="0"/>
              </a:defRPr>
            </a:lvl7pPr>
            <a:lvl8pPr marL="3429000" indent="-228600" defTabSz="920750" eaLnBrk="0" fontAlgn="base" hangingPunct="0">
              <a:spcBef>
                <a:spcPct val="0"/>
              </a:spcBef>
              <a:spcAft>
                <a:spcPct val="0"/>
              </a:spcAft>
              <a:defRPr sz="2400">
                <a:solidFill>
                  <a:schemeClr val="tx1"/>
                </a:solidFill>
                <a:latin typeface="Tahoma" pitchFamily="34" charset="0"/>
              </a:defRPr>
            </a:lvl8pPr>
            <a:lvl9pPr marL="3886200" indent="-228600" defTabSz="920750" eaLnBrk="0" fontAlgn="base" hangingPunct="0">
              <a:spcBef>
                <a:spcPct val="0"/>
              </a:spcBef>
              <a:spcAft>
                <a:spcPct val="0"/>
              </a:spcAft>
              <a:defRPr sz="2400">
                <a:solidFill>
                  <a:schemeClr val="tx1"/>
                </a:solidFill>
                <a:latin typeface="Tahoma" pitchFamily="34" charset="0"/>
              </a:defRPr>
            </a:lvl9pPr>
          </a:lstStyle>
          <a:p>
            <a:pPr eaLnBrk="1" hangingPunct="1"/>
            <a:fld id="{A650D654-7925-4B15-BB6D-F8A24386D587}" type="slidenum">
              <a:rPr lang="fr-CH" sz="1200">
                <a:solidFill>
                  <a:srgbClr val="000000"/>
                </a:solidFill>
                <a:latin typeface="Times New Roman" pitchFamily="18" charset="0"/>
              </a:rPr>
              <a:pPr eaLnBrk="1" hangingPunct="1"/>
              <a:t>11</a:t>
            </a:fld>
            <a:endParaRPr lang="fr-CH" sz="1200">
              <a:solidFill>
                <a:srgbClr val="000000"/>
              </a:solidFill>
              <a:latin typeface="Times New Roman" pitchFamily="18" charset="0"/>
            </a:endParaRPr>
          </a:p>
        </p:txBody>
      </p:sp>
    </p:spTree>
    <p:extLst>
      <p:ext uri="{BB962C8B-B14F-4D97-AF65-F5344CB8AC3E}">
        <p14:creationId xmlns:p14="http://schemas.microsoft.com/office/powerpoint/2010/main" val="4276941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8E76CFAD-DCB0-4954-A08C-F6354DD47925}" type="slidenum">
              <a:rPr lang="fr-CH" smtClean="0">
                <a:solidFill>
                  <a:prstClr val="black"/>
                </a:solidFill>
              </a:rPr>
              <a:pPr/>
              <a:t>12</a:t>
            </a:fld>
            <a:endParaRPr lang="fr-CH">
              <a:solidFill>
                <a:prstClr val="black"/>
              </a:solidFill>
            </a:endParaRPr>
          </a:p>
        </p:txBody>
      </p:sp>
    </p:spTree>
    <p:extLst>
      <p:ext uri="{BB962C8B-B14F-4D97-AF65-F5344CB8AC3E}">
        <p14:creationId xmlns:p14="http://schemas.microsoft.com/office/powerpoint/2010/main" val="2925622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468F2A-0E9C-4525-A26A-899F6073E66F}"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877347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468F2A-0E9C-4525-A26A-899F6073E66F}"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178502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897252">
              <a:defRPr/>
            </a:pPr>
            <a:endParaRPr lang="en-GB" dirty="0"/>
          </a:p>
        </p:txBody>
      </p:sp>
      <p:sp>
        <p:nvSpPr>
          <p:cNvPr id="4" name="Slide Number Placeholder 3"/>
          <p:cNvSpPr>
            <a:spLocks noGrp="1"/>
          </p:cNvSpPr>
          <p:nvPr>
            <p:ph type="sldNum" sz="quarter" idx="10"/>
          </p:nvPr>
        </p:nvSpPr>
        <p:spPr/>
        <p:txBody>
          <a:bodyPr/>
          <a:lstStyle/>
          <a:p>
            <a:fld id="{6502CB63-6E21-4B6F-B75E-6894CFAD9933}" type="slidenum">
              <a:rPr lang="en-US">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336612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468F2A-0E9C-4525-A26A-899F6073E66F}"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948103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468F2A-0E9C-4525-A26A-899F6073E66F}"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659286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468F2A-0E9C-4525-A26A-899F6073E66F}"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596913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468F2A-0E9C-4525-A26A-899F6073E66F}"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4225769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8E76CFAD-DCB0-4954-A08C-F6354DD47925}" type="slidenum">
              <a:rPr lang="fr-CH" smtClean="0">
                <a:solidFill>
                  <a:prstClr val="black"/>
                </a:solidFill>
              </a:rPr>
              <a:pPr/>
              <a:t>2</a:t>
            </a:fld>
            <a:endParaRPr lang="fr-CH">
              <a:solidFill>
                <a:prstClr val="black"/>
              </a:solidFill>
            </a:endParaRPr>
          </a:p>
        </p:txBody>
      </p:sp>
    </p:spTree>
    <p:extLst>
      <p:ext uri="{BB962C8B-B14F-4D97-AF65-F5344CB8AC3E}">
        <p14:creationId xmlns:p14="http://schemas.microsoft.com/office/powerpoint/2010/main" val="2925622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468F2A-0E9C-4525-A26A-899F6073E66F}"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245854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468F2A-0E9C-4525-A26A-899F6073E66F}"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3101388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468F2A-0E9C-4525-A26A-899F6073E66F}"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4039956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468F2A-0E9C-4525-A26A-899F6073E66F}"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745504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468F2A-0E9C-4525-A26A-899F6073E66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911373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a:lnSpc>
                <a:spcPct val="115000"/>
              </a:lnSpc>
              <a:spcAft>
                <a:spcPts val="952"/>
              </a:spcAft>
            </a:pPr>
            <a:endParaRPr lang="en-GB" dirty="0"/>
          </a:p>
        </p:txBody>
      </p:sp>
      <p:sp>
        <p:nvSpPr>
          <p:cNvPr id="4" name="Header Placeholder 3"/>
          <p:cNvSpPr>
            <a:spLocks noGrp="1"/>
          </p:cNvSpPr>
          <p:nvPr>
            <p:ph type="hdr" sz="quarter" idx="10"/>
          </p:nvPr>
        </p:nvSpPr>
        <p:spPr/>
        <p:txBody>
          <a:bodyPr/>
          <a:lstStyle/>
          <a:p>
            <a:r>
              <a:rPr lang="en-GB" altLang="en-US" dirty="0" smtClean="0">
                <a:solidFill>
                  <a:prstClr val="black"/>
                </a:solidFill>
              </a:rPr>
              <a:t>World Health Organization</a:t>
            </a:r>
            <a:endParaRPr lang="en-GB" altLang="en-US" dirty="0">
              <a:solidFill>
                <a:prstClr val="black"/>
              </a:solidFill>
            </a:endParaRPr>
          </a:p>
        </p:txBody>
      </p:sp>
      <p:sp>
        <p:nvSpPr>
          <p:cNvPr id="5" name="Date Placeholder 4"/>
          <p:cNvSpPr>
            <a:spLocks noGrp="1"/>
          </p:cNvSpPr>
          <p:nvPr>
            <p:ph type="dt" idx="11"/>
          </p:nvPr>
        </p:nvSpPr>
        <p:spPr/>
        <p:txBody>
          <a:bodyPr/>
          <a:lstStyle/>
          <a:p>
            <a:fld id="{17B46202-8F27-413B-ADD0-8CBDD1EC21FF}" type="datetime3">
              <a:rPr lang="en-GB" altLang="en-US" smtClean="0">
                <a:solidFill>
                  <a:prstClr val="black"/>
                </a:solidFill>
              </a:rPr>
              <a:pPr/>
              <a:t>14 September, 2015</a:t>
            </a:fld>
            <a:endParaRPr lang="en-GB" altLang="en-US" dirty="0">
              <a:solidFill>
                <a:prstClr val="black"/>
              </a:solidFill>
            </a:endParaRPr>
          </a:p>
        </p:txBody>
      </p:sp>
      <p:sp>
        <p:nvSpPr>
          <p:cNvPr id="6" name="Slide Number Placeholder 5"/>
          <p:cNvSpPr>
            <a:spLocks noGrp="1"/>
          </p:cNvSpPr>
          <p:nvPr>
            <p:ph type="sldNum" sz="quarter" idx="12"/>
          </p:nvPr>
        </p:nvSpPr>
        <p:spPr/>
        <p:txBody>
          <a:bodyPr/>
          <a:lstStyle/>
          <a:p>
            <a:fld id="{137F4A40-5ECA-4AAB-A45A-389B50132CFA}" type="slidenum">
              <a:rPr lang="en-GB" altLang="en-US" smtClean="0">
                <a:solidFill>
                  <a:prstClr val="black"/>
                </a:solidFill>
              </a:rPr>
              <a:pPr/>
              <a:t>6</a:t>
            </a:fld>
            <a:endParaRPr lang="en-GB" altLang="en-US" dirty="0">
              <a:solidFill>
                <a:prstClr val="black"/>
              </a:solidFill>
            </a:endParaRPr>
          </a:p>
        </p:txBody>
      </p:sp>
    </p:spTree>
    <p:extLst>
      <p:ext uri="{BB962C8B-B14F-4D97-AF65-F5344CB8AC3E}">
        <p14:creationId xmlns:p14="http://schemas.microsoft.com/office/powerpoint/2010/main" val="877765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468F2A-0E9C-4525-A26A-899F6073E66F}"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069784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2286F5-813B-4A26-9590-A2AE8058C681}" type="slidenum">
              <a:rPr lang="en-GB" smtClean="0"/>
              <a:t>8</a:t>
            </a:fld>
            <a:endParaRPr lang="en-GB"/>
          </a:p>
        </p:txBody>
      </p:sp>
    </p:spTree>
    <p:extLst>
      <p:ext uri="{BB962C8B-B14F-4D97-AF65-F5344CB8AC3E}">
        <p14:creationId xmlns:p14="http://schemas.microsoft.com/office/powerpoint/2010/main" val="2321234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468F2A-0E9C-4525-A26A-899F6073E66F}"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59528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Title 10"/>
          <p:cNvSpPr>
            <a:spLocks noGrp="1"/>
          </p:cNvSpPr>
          <p:nvPr>
            <p:ph type="title"/>
          </p:nvPr>
        </p:nvSpPr>
        <p:spPr>
          <a:xfrm>
            <a:off x="296896" y="2363082"/>
            <a:ext cx="7196104" cy="1332344"/>
          </a:xfrm>
          <a:prstGeom prst="rect">
            <a:avLst/>
          </a:prstGeom>
        </p:spPr>
        <p:txBody>
          <a:bodyPr anchor="ctr" anchorCtr="0"/>
          <a:lstStyle/>
          <a:p>
            <a:r>
              <a:rPr lang="en-CA" dirty="0" smtClean="0"/>
              <a:t>Click to edit Master title style</a:t>
            </a:r>
            <a:endParaRPr lang="en-US" dirty="0"/>
          </a:p>
        </p:txBody>
      </p:sp>
      <p:sp>
        <p:nvSpPr>
          <p:cNvPr id="13" name="Text Placeholder 12"/>
          <p:cNvSpPr>
            <a:spLocks noGrp="1"/>
          </p:cNvSpPr>
          <p:nvPr>
            <p:ph type="body" sz="quarter" idx="10"/>
          </p:nvPr>
        </p:nvSpPr>
        <p:spPr>
          <a:xfrm>
            <a:off x="296895" y="3709538"/>
            <a:ext cx="5502771" cy="876573"/>
          </a:xfrm>
          <a:prstGeom prst="rect">
            <a:avLst/>
          </a:prstGeom>
        </p:spPr>
        <p:txBody>
          <a:bodyPr anchor="ctr" anchorCtr="0"/>
          <a:lstStyle/>
          <a:p>
            <a:pPr lvl="0"/>
            <a:r>
              <a:rPr lang="en-CA" dirty="0" smtClean="0"/>
              <a:t>Click to edit Master text styles</a:t>
            </a:r>
          </a:p>
        </p:txBody>
      </p:sp>
    </p:spTree>
    <p:extLst>
      <p:ext uri="{BB962C8B-B14F-4D97-AF65-F5344CB8AC3E}">
        <p14:creationId xmlns:p14="http://schemas.microsoft.com/office/powerpoint/2010/main" val="2120529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468A9-E520-49C6-93A5-8298CDB4417E}" type="datetimeFigureOut">
              <a:rPr lang="en-GB" smtClean="0">
                <a:solidFill>
                  <a:prstClr val="black">
                    <a:tint val="75000"/>
                  </a:prstClr>
                </a:solidFill>
              </a:rPr>
              <a:pPr/>
              <a:t>14/09/2015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84310DE-4E85-452D-9EA0-C5FF3C1565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4918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468A9-E520-49C6-93A5-8298CDB4417E}" type="datetimeFigureOut">
              <a:rPr lang="en-GB" smtClean="0">
                <a:solidFill>
                  <a:prstClr val="black">
                    <a:tint val="75000"/>
                  </a:prstClr>
                </a:solidFill>
              </a:rPr>
              <a:pPr/>
              <a:t>14/09/2015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84310DE-4E85-452D-9EA0-C5FF3C1565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3601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5468A9-E520-49C6-93A5-8298CDB4417E}" type="datetimeFigureOut">
              <a:rPr lang="en-GB" smtClean="0">
                <a:solidFill>
                  <a:prstClr val="black">
                    <a:tint val="75000"/>
                  </a:prstClr>
                </a:solidFill>
              </a:rPr>
              <a:pPr/>
              <a:t>14/09/2015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84310DE-4E85-452D-9EA0-C5FF3C1565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9271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5468A9-E520-49C6-93A5-8298CDB4417E}" type="datetimeFigureOut">
              <a:rPr lang="en-GB" smtClean="0">
                <a:solidFill>
                  <a:prstClr val="black">
                    <a:tint val="75000"/>
                  </a:prstClr>
                </a:solidFill>
              </a:rPr>
              <a:pPr/>
              <a:t>14/09/2015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84310DE-4E85-452D-9EA0-C5FF3C1565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62606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E4F15C-1D7F-4E86-AEF0-2DACB26ABD1B}"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F65733-56CB-4729-B1BD-55434B8AE7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836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4F15C-1D7F-4E86-AEF0-2DACB26ABD1B}"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F65733-56CB-4729-B1BD-55434B8AE7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86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E4F15C-1D7F-4E86-AEF0-2DACB26ABD1B}"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F65733-56CB-4729-B1BD-55434B8AE7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238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E4F15C-1D7F-4E86-AEF0-2DACB26ABD1B}"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F65733-56CB-4729-B1BD-55434B8AE7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340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E4F15C-1D7F-4E86-AEF0-2DACB26ABD1B}" type="datetimeFigureOut">
              <a:rPr lang="en-US" smtClean="0">
                <a:solidFill>
                  <a:prstClr val="black">
                    <a:tint val="75000"/>
                  </a:prstClr>
                </a:solidFill>
              </a:rPr>
              <a:pPr/>
              <a:t>9/14/2015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F65733-56CB-4729-B1BD-55434B8AE7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603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E4F15C-1D7F-4E86-AEF0-2DACB26ABD1B}" type="datetimeFigureOut">
              <a:rPr lang="en-US" smtClean="0">
                <a:solidFill>
                  <a:prstClr val="black">
                    <a:tint val="75000"/>
                  </a:prstClr>
                </a:solidFill>
              </a:rPr>
              <a:pPr/>
              <a:t>9/14/2015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F65733-56CB-4729-B1BD-55434B8AE7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916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5B0FECB-4F0B-4BDA-BCF2-37D6AF04F9CE}" type="datetimeFigureOut">
              <a:rPr lang="en-GB">
                <a:solidFill>
                  <a:srgbClr val="636463"/>
                </a:solidFill>
              </a:rPr>
              <a:pPr/>
              <a:t>14/09/2015</a:t>
            </a:fld>
            <a:endParaRPr lang="en-GB">
              <a:solidFill>
                <a:srgbClr val="636463"/>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solidFill>
                <a:srgbClr val="636463"/>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1101B10-3170-4A75-AE15-41E373BD3298}" type="slidenum">
              <a:rPr lang="en-GB">
                <a:solidFill>
                  <a:srgbClr val="636463"/>
                </a:solidFill>
              </a:rPr>
              <a:pPr/>
              <a:t>‹#›</a:t>
            </a:fld>
            <a:endParaRPr lang="en-GB">
              <a:solidFill>
                <a:srgbClr val="636463"/>
              </a:solidFill>
            </a:endParaRPr>
          </a:p>
        </p:txBody>
      </p:sp>
    </p:spTree>
    <p:extLst>
      <p:ext uri="{BB962C8B-B14F-4D97-AF65-F5344CB8AC3E}">
        <p14:creationId xmlns:p14="http://schemas.microsoft.com/office/powerpoint/2010/main" val="1897823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4F15C-1D7F-4E86-AEF0-2DACB26ABD1B}" type="datetimeFigureOut">
              <a:rPr lang="en-US" smtClean="0">
                <a:solidFill>
                  <a:prstClr val="black">
                    <a:tint val="75000"/>
                  </a:prstClr>
                </a:solidFill>
              </a:rPr>
              <a:pPr/>
              <a:t>9/14/2015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F65733-56CB-4729-B1BD-55434B8AE7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770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4F15C-1D7F-4E86-AEF0-2DACB26ABD1B}"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F65733-56CB-4729-B1BD-55434B8AE7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349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4F15C-1D7F-4E86-AEF0-2DACB26ABD1B}" type="datetimeFigureOut">
              <a:rPr lang="en-US" smtClean="0">
                <a:solidFill>
                  <a:prstClr val="black">
                    <a:tint val="75000"/>
                  </a:prstClr>
                </a:solidFill>
              </a:rPr>
              <a:pPr/>
              <a:t>9/14/2015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F65733-56CB-4729-B1BD-55434B8AE7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822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4F15C-1D7F-4E86-AEF0-2DACB26ABD1B}"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F65733-56CB-4729-B1BD-55434B8AE7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237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4F15C-1D7F-4E86-AEF0-2DACB26ABD1B}"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F65733-56CB-4729-B1BD-55434B8AE7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016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1 with Text">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15" name="Text Placeholder 14"/>
          <p:cNvSpPr>
            <a:spLocks noGrp="1"/>
          </p:cNvSpPr>
          <p:nvPr>
            <p:ph type="body" sz="quarter" idx="14"/>
          </p:nvPr>
        </p:nvSpPr>
        <p:spPr>
          <a:xfrm>
            <a:off x="445346" y="1622777"/>
            <a:ext cx="8241454" cy="4557889"/>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3211483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1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14"/>
          <p:cNvSpPr>
            <a:spLocks noGrp="1"/>
          </p:cNvSpPr>
          <p:nvPr>
            <p:ph type="body" sz="quarter" idx="14"/>
          </p:nvPr>
        </p:nvSpPr>
        <p:spPr>
          <a:xfrm>
            <a:off x="473568" y="1820333"/>
            <a:ext cx="4592321" cy="4120445"/>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Picture Placeholder 10"/>
          <p:cNvSpPr>
            <a:spLocks noGrp="1"/>
          </p:cNvSpPr>
          <p:nvPr>
            <p:ph type="pic" sz="quarter" idx="15"/>
          </p:nvPr>
        </p:nvSpPr>
        <p:spPr>
          <a:xfrm>
            <a:off x="5305778" y="1820333"/>
            <a:ext cx="3338688" cy="4120445"/>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271400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1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14"/>
          <p:cNvSpPr>
            <a:spLocks noGrp="1"/>
          </p:cNvSpPr>
          <p:nvPr>
            <p:ph type="body" sz="quarter" idx="14"/>
          </p:nvPr>
        </p:nvSpPr>
        <p:spPr>
          <a:xfrm>
            <a:off x="4445000" y="1834444"/>
            <a:ext cx="4212836" cy="4078112"/>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Picture Placeholder 10"/>
          <p:cNvSpPr>
            <a:spLocks noGrp="1"/>
          </p:cNvSpPr>
          <p:nvPr>
            <p:ph type="pic" sz="quarter" idx="15"/>
          </p:nvPr>
        </p:nvSpPr>
        <p:spPr>
          <a:xfrm>
            <a:off x="445346" y="1834444"/>
            <a:ext cx="3795712" cy="4078112"/>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144248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1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Picture Placeholder 10"/>
          <p:cNvSpPr>
            <a:spLocks noGrp="1"/>
          </p:cNvSpPr>
          <p:nvPr>
            <p:ph type="pic" sz="quarter" idx="15"/>
          </p:nvPr>
        </p:nvSpPr>
        <p:spPr>
          <a:xfrm>
            <a:off x="445346" y="1834444"/>
            <a:ext cx="8241454" cy="4064000"/>
          </a:xfrm>
          <a:prstGeom prst="rect">
            <a:avLst/>
          </a:prstGeom>
        </p:spPr>
        <p:txBody>
          <a:bodyPr vert="horz"/>
          <a:lstStyle>
            <a:lvl1pPr>
              <a:defRPr sz="2200">
                <a:solidFill>
                  <a:schemeClr val="tx1">
                    <a:lumMod val="60000"/>
                    <a:lumOff val="40000"/>
                  </a:schemeClr>
                </a:solidFill>
              </a:defRPr>
            </a:lvl1pPr>
          </a:lstStyle>
          <a:p>
            <a:endParaRPr lang="en-US" dirty="0"/>
          </a:p>
        </p:txBody>
      </p:sp>
    </p:spTree>
    <p:extLst>
      <p:ext uri="{BB962C8B-B14F-4D97-AF65-F5344CB8AC3E}">
        <p14:creationId xmlns:p14="http://schemas.microsoft.com/office/powerpoint/2010/main" val="2696089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1 Two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0"/>
            <a:ext cx="3991716" cy="402731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688540" y="1828800"/>
            <a:ext cx="3975681" cy="4027311"/>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Tree>
    <p:extLst>
      <p:ext uri="{BB962C8B-B14F-4D97-AF65-F5344CB8AC3E}">
        <p14:creationId xmlns:p14="http://schemas.microsoft.com/office/powerpoint/2010/main" val="1833919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5468A9-E520-49C6-93A5-8298CDB4417E}" type="datetimeFigureOut">
              <a:rPr lang="en-GB" smtClean="0">
                <a:solidFill>
                  <a:prstClr val="black">
                    <a:tint val="75000"/>
                  </a:prstClr>
                </a:solidFill>
              </a:rPr>
              <a:pPr/>
              <a:t>14/09/2015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84310DE-4E85-452D-9EA0-C5FF3C1565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66557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1 Two Objects + Title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Text Placeholder 2"/>
          <p:cNvSpPr>
            <a:spLocks noGrp="1"/>
          </p:cNvSpPr>
          <p:nvPr>
            <p:ph type="body" idx="1"/>
          </p:nvPr>
        </p:nvSpPr>
        <p:spPr>
          <a:xfrm>
            <a:off x="445346" y="1721555"/>
            <a:ext cx="3991717" cy="507107"/>
          </a:xfrm>
          <a:prstGeom prst="rect">
            <a:avLst/>
          </a:prstGeom>
        </p:spPr>
        <p:txBody>
          <a:bodyPr/>
          <a:lstStyle>
            <a:lvl1pPr>
              <a:defRPr sz="2200" b="1" i="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45346" y="2362199"/>
            <a:ext cx="3991717" cy="353624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Text Placeholder 4"/>
          <p:cNvSpPr>
            <a:spLocks noGrp="1"/>
          </p:cNvSpPr>
          <p:nvPr>
            <p:ph type="body" sz="quarter" idx="3"/>
          </p:nvPr>
        </p:nvSpPr>
        <p:spPr>
          <a:xfrm>
            <a:off x="4705350" y="1721555"/>
            <a:ext cx="3958872" cy="507108"/>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
        <p:nvSpPr>
          <p:cNvPr id="8" name="Content Placeholder 5"/>
          <p:cNvSpPr>
            <a:spLocks noGrp="1"/>
          </p:cNvSpPr>
          <p:nvPr>
            <p:ph sz="quarter" idx="4"/>
          </p:nvPr>
        </p:nvSpPr>
        <p:spPr>
          <a:xfrm>
            <a:off x="4705350" y="2362199"/>
            <a:ext cx="3958872" cy="353624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1475828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1 Two Objects Horizontal">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1"/>
            <a:ext cx="8218876"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45346" y="3991816"/>
            <a:ext cx="8218876" cy="1948962"/>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3155692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 1 Three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710952" y="1828801"/>
            <a:ext cx="3953269" cy="188242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4"/>
          </p:nvPr>
        </p:nvSpPr>
        <p:spPr>
          <a:xfrm>
            <a:off x="4710953" y="3864817"/>
            <a:ext cx="3953268" cy="2005406"/>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5"/>
          </p:nvPr>
        </p:nvSpPr>
        <p:spPr>
          <a:xfrm>
            <a:off x="445346" y="1828801"/>
            <a:ext cx="3991716" cy="4041422"/>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2076762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1 Four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4"/>
          </p:nvPr>
        </p:nvSpPr>
        <p:spPr>
          <a:xfrm>
            <a:off x="445346" y="1828801"/>
            <a:ext cx="3991717" cy="192475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15"/>
          </p:nvPr>
        </p:nvSpPr>
        <p:spPr>
          <a:xfrm>
            <a:off x="445346" y="3893039"/>
            <a:ext cx="3991717"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7" name="Content Placeholder 4"/>
          <p:cNvSpPr>
            <a:spLocks noGrp="1"/>
          </p:cNvSpPr>
          <p:nvPr>
            <p:ph sz="half" idx="1"/>
          </p:nvPr>
        </p:nvSpPr>
        <p:spPr>
          <a:xfrm>
            <a:off x="4753285" y="1828801"/>
            <a:ext cx="3868603" cy="1924755"/>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8" name="Content Placeholder 5"/>
          <p:cNvSpPr>
            <a:spLocks noGrp="1"/>
          </p:cNvSpPr>
          <p:nvPr>
            <p:ph sz="half" idx="16"/>
          </p:nvPr>
        </p:nvSpPr>
        <p:spPr>
          <a:xfrm>
            <a:off x="4753285" y="3893039"/>
            <a:ext cx="3868603" cy="2057400"/>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4251603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 1 One Object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idx="1"/>
          </p:nvPr>
        </p:nvSpPr>
        <p:spPr>
          <a:xfrm>
            <a:off x="4693023" y="1816101"/>
            <a:ext cx="3957088" cy="4025900"/>
          </a:xfrm>
          <a:prstGeom prst="rect">
            <a:avLst/>
          </a:prstGeom>
        </p:spPr>
        <p:txBody>
          <a:bodyPr/>
          <a:lstStyle>
            <a:lvl1pPr>
              <a:defRPr sz="2200">
                <a:solidFill>
                  <a:schemeClr val="tx1">
                    <a:lumMod val="60000"/>
                    <a:lumOff val="40000"/>
                  </a:schemeClr>
                </a:solidFill>
              </a:defRPr>
            </a:lvl1pPr>
          </a:lstStyle>
          <a:p>
            <a:endParaRPr lang="en-US" dirty="0"/>
          </a:p>
        </p:txBody>
      </p:sp>
      <p:sp>
        <p:nvSpPr>
          <p:cNvPr id="6" name="Text Placeholder 3"/>
          <p:cNvSpPr>
            <a:spLocks noGrp="1"/>
          </p:cNvSpPr>
          <p:nvPr>
            <p:ph type="body" sz="half" idx="2"/>
          </p:nvPr>
        </p:nvSpPr>
        <p:spPr>
          <a:xfrm>
            <a:off x="522111" y="1816099"/>
            <a:ext cx="3914953" cy="4025901"/>
          </a:xfrm>
          <a:prstGeom prst="rect">
            <a:avLst/>
          </a:prstGeom>
        </p:spPr>
        <p:txBody>
          <a:bodyPr anchor="ctr" anchorCtr="0"/>
          <a:lstStyle>
            <a:lvl1pPr>
              <a:defRPr sz="2200">
                <a:solidFill>
                  <a:schemeClr val="tx1">
                    <a:lumMod val="60000"/>
                    <a:lumOff val="40000"/>
                  </a:schemeClr>
                </a:solidFill>
                <a:latin typeface="Arial Unicode MS"/>
              </a:defRPr>
            </a:lvl1pPr>
          </a:lstStyle>
          <a:p>
            <a:endParaRPr lang="en-US" dirty="0"/>
          </a:p>
        </p:txBody>
      </p:sp>
    </p:spTree>
    <p:extLst>
      <p:ext uri="{BB962C8B-B14F-4D97-AF65-F5344CB8AC3E}">
        <p14:creationId xmlns:p14="http://schemas.microsoft.com/office/powerpoint/2010/main" val="2765724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7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42539" y="1380815"/>
            <a:ext cx="8291501" cy="461183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226023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1" y="4407378"/>
            <a:ext cx="7772943" cy="1362097"/>
          </a:xfrm>
          <a:prstGeom prst="rect">
            <a:avLst/>
          </a:prstGeo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722181" y="2907056"/>
            <a:ext cx="7772943" cy="1500322"/>
          </a:xfrm>
          <a:prstGeom prst="rect">
            <a:avLst/>
          </a:prstGeo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en-US" smtClean="0"/>
              <a:t>Click to edit Master text styles</a:t>
            </a:r>
          </a:p>
        </p:txBody>
      </p:sp>
    </p:spTree>
    <p:extLst>
      <p:ext uri="{BB962C8B-B14F-4D97-AF65-F5344CB8AC3E}">
        <p14:creationId xmlns:p14="http://schemas.microsoft.com/office/powerpoint/2010/main" val="98860466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Slide 1B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45346" y="1834444"/>
            <a:ext cx="8241454" cy="4064000"/>
          </a:xfrm>
          <a:prstGeom prst="rect">
            <a:avLst/>
          </a:prstGeom>
        </p:spPr>
        <p:txBody>
          <a:bodyPr vert="horz"/>
          <a:lstStyle/>
          <a:p>
            <a:endParaRPr lang="en-US" dirty="0"/>
          </a:p>
        </p:txBody>
      </p:sp>
    </p:spTree>
    <p:extLst>
      <p:ext uri="{BB962C8B-B14F-4D97-AF65-F5344CB8AC3E}">
        <p14:creationId xmlns:p14="http://schemas.microsoft.com/office/powerpoint/2010/main" val="3634470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lide 3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45346" y="1622777"/>
            <a:ext cx="8241454" cy="4557889"/>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200">
                <a:solidFill>
                  <a:schemeClr val="tx1">
                    <a:lumMod val="60000"/>
                    <a:lumOff val="40000"/>
                  </a:schemeClr>
                </a:solidFill>
                <a:latin typeface="Arial"/>
              </a:defRPr>
            </a:lvl2pPr>
            <a:lvl3pPr marL="1143000" indent="-228600">
              <a:buFont typeface="Arial"/>
              <a:buChar char="•"/>
              <a:defRPr sz="2200">
                <a:solidFill>
                  <a:schemeClr val="tx1">
                    <a:lumMod val="60000"/>
                    <a:lumOff val="40000"/>
                  </a:schemeClr>
                </a:solidFill>
                <a:latin typeface="Arial"/>
              </a:defRPr>
            </a:lvl3pPr>
            <a:lvl4pPr marL="1600200" indent="-228600">
              <a:buClr>
                <a:schemeClr val="accent2"/>
              </a:buClr>
              <a:buFont typeface="Arial"/>
              <a:buChar char="•"/>
              <a:defRPr sz="2200">
                <a:solidFill>
                  <a:schemeClr val="tx1">
                    <a:lumMod val="60000"/>
                    <a:lumOff val="40000"/>
                  </a:schemeClr>
                </a:solidFill>
                <a:latin typeface="Arial"/>
              </a:defRPr>
            </a:lvl4pPr>
            <a:lvl5pPr marL="2057400" indent="-228600">
              <a:buClr>
                <a:schemeClr val="bg2"/>
              </a:buClr>
              <a:buFont typeface="Arial"/>
              <a:buChar char="•"/>
              <a:defRPr sz="22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796336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lide 3B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445346" y="1622777"/>
            <a:ext cx="8241454" cy="4557889"/>
          </a:xfrm>
          <a:prstGeom prst="rect">
            <a:avLst/>
          </a:prstGeom>
        </p:spPr>
        <p:txBody>
          <a:bodyPr vert="horz" anchor="ctr" anchorCtr="0"/>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000">
                <a:solidFill>
                  <a:schemeClr val="tx1">
                    <a:lumMod val="60000"/>
                    <a:lumOff val="40000"/>
                  </a:schemeClr>
                </a:solidFill>
                <a:latin typeface="Arial"/>
              </a:defRPr>
            </a:lvl2pPr>
            <a:lvl3pPr marL="1143000" indent="-228600">
              <a:buFont typeface="Arial"/>
              <a:buChar char="•"/>
              <a:defRPr sz="1800">
                <a:solidFill>
                  <a:schemeClr val="tx1">
                    <a:lumMod val="60000"/>
                    <a:lumOff val="40000"/>
                  </a:schemeClr>
                </a:solidFill>
                <a:latin typeface="Arial"/>
              </a:defRPr>
            </a:lvl3pPr>
            <a:lvl4pPr marL="1600200" indent="-228600">
              <a:buClr>
                <a:schemeClr val="accent2"/>
              </a:buClr>
              <a:buFont typeface="Arial"/>
              <a:buChar char="•"/>
              <a:defRPr sz="1600">
                <a:solidFill>
                  <a:schemeClr val="tx1">
                    <a:lumMod val="60000"/>
                    <a:lumOff val="40000"/>
                  </a:schemeClr>
                </a:solidFill>
                <a:latin typeface="Arial"/>
              </a:defRPr>
            </a:lvl4pPr>
            <a:lvl5pPr marL="2057400" indent="-228600">
              <a:buClr>
                <a:schemeClr val="bg2"/>
              </a:buClr>
              <a:buFont typeface="Arial"/>
              <a:buChar char="•"/>
              <a:defRPr sz="1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4073527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5468A9-E520-49C6-93A5-8298CDB4417E}" type="datetimeFigureOut">
              <a:rPr lang="en-GB" smtClean="0">
                <a:solidFill>
                  <a:prstClr val="black">
                    <a:tint val="75000"/>
                  </a:prstClr>
                </a:solidFill>
              </a:rPr>
              <a:pPr/>
              <a:t>14/09/2015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84310DE-4E85-452D-9EA0-C5FF3C1565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24504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391400" cy="563563"/>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182688"/>
            <a:ext cx="8610600" cy="5208587"/>
          </a:xfrm>
          <a:prstGeom prst="rect">
            <a:avLst/>
          </a:prstGeom>
        </p:spPr>
        <p:txBody>
          <a:bodyPr/>
          <a:lstStyle/>
          <a:p>
            <a:r>
              <a:rPr lang="en-US" dirty="0" smtClean="0"/>
              <a:t>Click icon to add table</a:t>
            </a:r>
            <a:endParaRPr lang="en-US" dirty="0"/>
          </a:p>
        </p:txBody>
      </p:sp>
      <p:sp>
        <p:nvSpPr>
          <p:cNvPr id="4" name="Date Placeholder 3"/>
          <p:cNvSpPr>
            <a:spLocks noGrp="1"/>
          </p:cNvSpPr>
          <p:nvPr>
            <p:ph type="dt" sz="half" idx="10"/>
          </p:nvPr>
        </p:nvSpPr>
        <p:spPr>
          <a:xfrm>
            <a:off x="1752600" y="6540500"/>
            <a:ext cx="2133600" cy="228600"/>
          </a:xfrm>
          <a:prstGeom prst="rect">
            <a:avLst/>
          </a:prstGeom>
        </p:spPr>
        <p:txBody>
          <a:bodyPr/>
          <a:lstStyle>
            <a:lvl1pPr>
              <a:defRPr/>
            </a:lvl1pPr>
          </a:lstStyle>
          <a:p>
            <a:endParaRPr lang="en-US" dirty="0">
              <a:solidFill>
                <a:srgbClr val="636463"/>
              </a:solidFill>
            </a:endParaRPr>
          </a:p>
        </p:txBody>
      </p:sp>
      <p:sp>
        <p:nvSpPr>
          <p:cNvPr id="5" name="Footer Placeholder 4"/>
          <p:cNvSpPr>
            <a:spLocks noGrp="1"/>
          </p:cNvSpPr>
          <p:nvPr>
            <p:ph type="ftr" sz="quarter" idx="11"/>
          </p:nvPr>
        </p:nvSpPr>
        <p:spPr>
          <a:xfrm>
            <a:off x="4038600" y="6553200"/>
            <a:ext cx="2362200" cy="233363"/>
          </a:xfrm>
          <a:prstGeom prst="rect">
            <a:avLst/>
          </a:prstGeom>
        </p:spPr>
        <p:txBody>
          <a:bodyPr/>
          <a:lstStyle>
            <a:lvl1pPr>
              <a:defRPr/>
            </a:lvl1pPr>
          </a:lstStyle>
          <a:p>
            <a:endParaRPr lang="en-US" dirty="0">
              <a:solidFill>
                <a:srgbClr val="636463"/>
              </a:solidFill>
            </a:endParaRPr>
          </a:p>
        </p:txBody>
      </p:sp>
      <p:sp>
        <p:nvSpPr>
          <p:cNvPr id="6" name="Slide Number Placeholder 5"/>
          <p:cNvSpPr>
            <a:spLocks noGrp="1"/>
          </p:cNvSpPr>
          <p:nvPr>
            <p:ph type="sldNum" sz="quarter" idx="12"/>
          </p:nvPr>
        </p:nvSpPr>
        <p:spPr>
          <a:xfrm>
            <a:off x="6553200" y="6553200"/>
            <a:ext cx="2133600" cy="228600"/>
          </a:xfrm>
          <a:prstGeom prst="rect">
            <a:avLst/>
          </a:prstGeom>
        </p:spPr>
        <p:txBody>
          <a:bodyPr/>
          <a:lstStyle>
            <a:lvl1pPr>
              <a:defRPr/>
            </a:lvl1pPr>
          </a:lstStyle>
          <a:p>
            <a:fld id="{120FA8B8-1D63-49E2-A16C-752A7BF352DF}" type="slidenum">
              <a:rPr lang="en-US">
                <a:solidFill>
                  <a:srgbClr val="636463"/>
                </a:solidFill>
              </a:rPr>
              <a:pPr/>
              <a:t>‹#›</a:t>
            </a:fld>
            <a:endParaRPr lang="en-US" dirty="0">
              <a:solidFill>
                <a:srgbClr val="636463"/>
              </a:solidFill>
            </a:endParaRPr>
          </a:p>
        </p:txBody>
      </p:sp>
    </p:spTree>
    <p:extLst>
      <p:ext uri="{BB962C8B-B14F-4D97-AF65-F5344CB8AC3E}">
        <p14:creationId xmlns:p14="http://schemas.microsoft.com/office/powerpoint/2010/main" val="4249035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5468A9-E520-49C6-93A5-8298CDB4417E}" type="datetimeFigureOut">
              <a:rPr lang="en-GB" smtClean="0">
                <a:solidFill>
                  <a:prstClr val="black">
                    <a:tint val="75000"/>
                  </a:prstClr>
                </a:solidFill>
              </a:rPr>
              <a:pPr/>
              <a:t>14/09/2015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84310DE-4E85-452D-9EA0-C5FF3C1565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36157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5468A9-E520-49C6-93A5-8298CDB4417E}" type="datetimeFigureOut">
              <a:rPr lang="en-GB" smtClean="0">
                <a:solidFill>
                  <a:prstClr val="black">
                    <a:tint val="75000"/>
                  </a:prstClr>
                </a:solidFill>
              </a:rPr>
              <a:pPr/>
              <a:t>14/09/2015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84310DE-4E85-452D-9EA0-C5FF3C1565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088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5468A9-E520-49C6-93A5-8298CDB4417E}" type="datetimeFigureOut">
              <a:rPr lang="en-GB" smtClean="0">
                <a:solidFill>
                  <a:prstClr val="black">
                    <a:tint val="75000"/>
                  </a:prstClr>
                </a:solidFill>
              </a:rPr>
              <a:pPr/>
              <a:t>14/09/2015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84310DE-4E85-452D-9EA0-C5FF3C1565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7860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5468A9-E520-49C6-93A5-8298CDB4417E}" type="datetimeFigureOut">
              <a:rPr lang="en-GB" smtClean="0">
                <a:solidFill>
                  <a:prstClr val="black">
                    <a:tint val="75000"/>
                  </a:prstClr>
                </a:solidFill>
              </a:rPr>
              <a:pPr/>
              <a:t>14/09/2015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84310DE-4E85-452D-9EA0-C5FF3C1565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098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468A9-E520-49C6-93A5-8298CDB4417E}" type="datetimeFigureOut">
              <a:rPr lang="en-GB" smtClean="0">
                <a:solidFill>
                  <a:prstClr val="black">
                    <a:tint val="75000"/>
                  </a:prstClr>
                </a:solidFill>
              </a:rPr>
              <a:pPr/>
              <a:t>14/09/2015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84310DE-4E85-452D-9EA0-C5FF3C1565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56788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4.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Title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301298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457200" rtl="0" eaLnBrk="1" latinLnBrk="0" hangingPunct="1">
        <a:spcBef>
          <a:spcPct val="0"/>
        </a:spcBef>
        <a:buNone/>
        <a:defRPr sz="3600" b="1" i="0" kern="1200" baseline="0">
          <a:solidFill>
            <a:schemeClr val="tx2"/>
          </a:solidFill>
          <a:latin typeface="Arial"/>
          <a:ea typeface="+mj-ea"/>
          <a:cs typeface="+mj-cs"/>
        </a:defRPr>
      </a:lvl1pPr>
    </p:titleStyle>
    <p:bodyStyle>
      <a:lvl1pPr marL="0" indent="0" algn="l" defTabSz="457200" rtl="0" eaLnBrk="1" latinLnBrk="0" hangingPunct="1">
        <a:spcBef>
          <a:spcPct val="20000"/>
        </a:spcBef>
        <a:buFont typeface="Arial"/>
        <a:buNone/>
        <a:defRPr sz="2200" b="0" i="0" kern="1200">
          <a:solidFill>
            <a:schemeClr val="bg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468A9-E520-49C6-93A5-8298CDB4417E}" type="datetimeFigureOut">
              <a:rPr lang="en-GB" smtClean="0">
                <a:solidFill>
                  <a:prstClr val="black">
                    <a:tint val="75000"/>
                  </a:prstClr>
                </a:solidFill>
              </a:rPr>
              <a:pPr/>
              <a:t>14/09/2015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310DE-4E85-452D-9EA0-C5FF3C1565C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13090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4F15C-1D7F-4E86-AEF0-2DACB26ABD1B}" type="datetimeFigureOut">
              <a:rPr lang="en-US" smtClean="0">
                <a:solidFill>
                  <a:prstClr val="black">
                    <a:tint val="75000"/>
                  </a:prstClr>
                </a:solidFill>
              </a:rPr>
              <a:pPr/>
              <a:t>9/14/2015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F65733-56CB-4729-B1BD-55434B8AE7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07476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RI_Template_Page1.jp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63636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4"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Microsoft_Excel_97-2003_Worksheet1.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212" y="2247009"/>
            <a:ext cx="7772400" cy="1470025"/>
          </a:xfrm>
        </p:spPr>
        <p:txBody>
          <a:bodyPr>
            <a:noAutofit/>
          </a:bodyPr>
          <a:lstStyle/>
          <a:p>
            <a:pPr marL="0" indent="0">
              <a:spcBef>
                <a:spcPts val="0"/>
              </a:spcBef>
            </a:pPr>
            <a:r>
              <a:rPr lang="en-US" sz="2800" dirty="0" smtClean="0"/>
              <a:t>Sustaining the gains and reaching milestones on the way towards elimination</a:t>
            </a:r>
            <a:br>
              <a:rPr lang="en-US" sz="2800" dirty="0" smtClean="0"/>
            </a:br>
            <a:r>
              <a:rPr lang="en-US" sz="2800" dirty="0" smtClean="0"/>
              <a:t>of measles and rubella</a:t>
            </a:r>
            <a:r>
              <a:rPr lang="en-US" dirty="0" smtClean="0"/>
              <a:t/>
            </a:r>
            <a:br>
              <a:rPr lang="en-US" dirty="0" smtClean="0"/>
            </a:br>
            <a:endParaRPr lang="en-GB" dirty="0"/>
          </a:p>
        </p:txBody>
      </p:sp>
      <p:sp>
        <p:nvSpPr>
          <p:cNvPr id="5" name="Subtitle 2"/>
          <p:cNvSpPr>
            <a:spLocks noGrp="1"/>
          </p:cNvSpPr>
          <p:nvPr>
            <p:ph type="subTitle" idx="1"/>
          </p:nvPr>
        </p:nvSpPr>
        <p:spPr>
          <a:xfrm>
            <a:off x="755576" y="3764632"/>
            <a:ext cx="6829743" cy="1104528"/>
          </a:xfrm>
        </p:spPr>
        <p:txBody>
          <a:bodyPr>
            <a:normAutofit/>
          </a:bodyPr>
          <a:lstStyle/>
          <a:p>
            <a:pPr algn="l"/>
            <a:r>
              <a:rPr lang="en-GB" sz="2000" b="1" dirty="0" smtClean="0">
                <a:solidFill>
                  <a:schemeClr val="bg1"/>
                </a:solidFill>
              </a:rPr>
              <a:t>15 September 2015</a:t>
            </a:r>
          </a:p>
          <a:p>
            <a:pPr algn="l"/>
            <a:r>
              <a:rPr lang="en-GB" sz="2000" dirty="0" smtClean="0">
                <a:solidFill>
                  <a:schemeClr val="bg1"/>
                </a:solidFill>
              </a:rPr>
              <a:t> Dr Peter Strebel, WHO, IVB/EPI</a:t>
            </a:r>
          </a:p>
        </p:txBody>
      </p:sp>
    </p:spTree>
    <p:extLst>
      <p:ext uri="{BB962C8B-B14F-4D97-AF65-F5344CB8AC3E}">
        <p14:creationId xmlns:p14="http://schemas.microsoft.com/office/powerpoint/2010/main" val="2248554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002060"/>
                </a:solidFill>
              </a:rPr>
              <a:t>Big Gaps in Routine Coverage</a:t>
            </a:r>
            <a:br>
              <a:rPr lang="en-GB" sz="3600" b="1" dirty="0" smtClean="0">
                <a:solidFill>
                  <a:srgbClr val="002060"/>
                </a:solidFill>
              </a:rPr>
            </a:br>
            <a:r>
              <a:rPr lang="en-GB" sz="2200" dirty="0" smtClean="0">
                <a:solidFill>
                  <a:srgbClr val="002060"/>
                </a:solidFill>
              </a:rPr>
              <a:t>Global immunization coverage with MCV1, MCV2, RCV, 2000-2014</a:t>
            </a:r>
            <a:endParaRPr lang="en-GB" sz="3600" b="1" dirty="0">
              <a:solidFill>
                <a:srgbClr val="002060"/>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3712918668"/>
              </p:ext>
            </p:extLst>
          </p:nvPr>
        </p:nvGraphicFramePr>
        <p:xfrm>
          <a:off x="611561" y="1753197"/>
          <a:ext cx="8217925" cy="4556125"/>
        </p:xfrm>
        <a:graphic>
          <a:graphicData uri="http://schemas.openxmlformats.org/drawingml/2006/chart">
            <c:chart xmlns:c="http://schemas.openxmlformats.org/drawingml/2006/chart" xmlns:r="http://schemas.openxmlformats.org/officeDocument/2006/relationships" r:id="rId3"/>
          </a:graphicData>
        </a:graphic>
      </p:graphicFrame>
      <p:sp>
        <p:nvSpPr>
          <p:cNvPr id="7" name="Right Brace 6"/>
          <p:cNvSpPr/>
          <p:nvPr/>
        </p:nvSpPr>
        <p:spPr>
          <a:xfrm rot="10800000">
            <a:off x="6105649" y="1977083"/>
            <a:ext cx="288032" cy="1811956"/>
          </a:xfrm>
          <a:prstGeom prst="rightBrace">
            <a:avLst>
              <a:gd name="adj1" fmla="val 44273"/>
              <a:gd name="adj2" fmla="val 50000"/>
            </a:avLst>
          </a:prstGeom>
          <a:ln w="8572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prstClr val="black"/>
              </a:solidFill>
            </a:endParaRPr>
          </a:p>
        </p:txBody>
      </p:sp>
      <p:sp>
        <p:nvSpPr>
          <p:cNvPr id="11" name="Rounded Rectangle 10"/>
          <p:cNvSpPr/>
          <p:nvPr/>
        </p:nvSpPr>
        <p:spPr>
          <a:xfrm>
            <a:off x="4024814" y="2564906"/>
            <a:ext cx="2024850" cy="964351"/>
          </a:xfrm>
          <a:prstGeom prst="roundRect">
            <a:avLst>
              <a:gd name="adj" fmla="val 292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C00000"/>
                </a:solidFill>
              </a:rPr>
              <a:t>~50% global birth cohort</a:t>
            </a:r>
          </a:p>
        </p:txBody>
      </p:sp>
      <p:sp>
        <p:nvSpPr>
          <p:cNvPr id="3" name="Rectangle 2"/>
          <p:cNvSpPr/>
          <p:nvPr/>
        </p:nvSpPr>
        <p:spPr>
          <a:xfrm>
            <a:off x="90014" y="1331476"/>
            <a:ext cx="953594" cy="369332"/>
          </a:xfrm>
          <a:prstGeom prst="rect">
            <a:avLst/>
          </a:prstGeom>
        </p:spPr>
        <p:txBody>
          <a:bodyPr wrap="none">
            <a:spAutoFit/>
          </a:bodyPr>
          <a:lstStyle/>
          <a:p>
            <a:r>
              <a:rPr lang="en-US" dirty="0">
                <a:solidFill>
                  <a:prstClr val="black"/>
                </a:solidFill>
                <a:cs typeface="Times New Roman" panose="02020603050405020304" pitchFamily="18" charset="0"/>
              </a:rPr>
              <a:t>Percent </a:t>
            </a:r>
          </a:p>
        </p:txBody>
      </p:sp>
    </p:spTree>
    <p:extLst>
      <p:ext uri="{BB962C8B-B14F-4D97-AF65-F5344CB8AC3E}">
        <p14:creationId xmlns:p14="http://schemas.microsoft.com/office/powerpoint/2010/main" val="23353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260648"/>
            <a:ext cx="8229600" cy="1143000"/>
          </a:xfrm>
        </p:spPr>
        <p:txBody>
          <a:bodyPr rtlCol="0">
            <a:noAutofit/>
          </a:bodyPr>
          <a:lstStyle/>
          <a:p>
            <a:pPr algn="l" defTabSz="914077" fontAlgn="auto">
              <a:spcAft>
                <a:spcPts val="0"/>
              </a:spcAft>
              <a:defRPr/>
            </a:pPr>
            <a:r>
              <a:rPr lang="en-GB" sz="3200" b="1" dirty="0" smtClean="0">
                <a:solidFill>
                  <a:srgbClr val="002060"/>
                </a:solidFill>
              </a:rPr>
              <a:t>Too many SIAs are not achieving </a:t>
            </a:r>
            <a:r>
              <a:rPr lang="en-GB" sz="3200" b="1" u="sng" dirty="0" smtClean="0">
                <a:solidFill>
                  <a:srgbClr val="002060"/>
                </a:solidFill>
              </a:rPr>
              <a:t>&gt;</a:t>
            </a:r>
            <a:r>
              <a:rPr lang="en-GB" sz="3200" b="1" dirty="0" smtClean="0">
                <a:solidFill>
                  <a:srgbClr val="002060"/>
                </a:solidFill>
              </a:rPr>
              <a:t>95% coverage </a:t>
            </a:r>
            <a:endParaRPr lang="en-GB" sz="1800" b="1" dirty="0">
              <a:solidFill>
                <a:srgbClr val="002060"/>
              </a:solidFill>
            </a:endParaRPr>
          </a:p>
        </p:txBody>
      </p:sp>
      <p:graphicFrame>
        <p:nvGraphicFramePr>
          <p:cNvPr id="76803" name="Chart 2"/>
          <p:cNvGraphicFramePr>
            <a:graphicFrameLocks/>
          </p:cNvGraphicFramePr>
          <p:nvPr>
            <p:extLst>
              <p:ext uri="{D42A27DB-BD31-4B8C-83A1-F6EECF244321}">
                <p14:modId xmlns:p14="http://schemas.microsoft.com/office/powerpoint/2010/main" val="274510754"/>
              </p:ext>
            </p:extLst>
          </p:nvPr>
        </p:nvGraphicFramePr>
        <p:xfrm>
          <a:off x="42864" y="1490665"/>
          <a:ext cx="9151937" cy="4674641"/>
        </p:xfrm>
        <a:graphic>
          <a:graphicData uri="http://schemas.openxmlformats.org/presentationml/2006/ole">
            <mc:AlternateContent xmlns:mc="http://schemas.openxmlformats.org/markup-compatibility/2006">
              <mc:Choice xmlns:v="urn:schemas-microsoft-com:vml" Requires="v">
                <p:oleObj spid="_x0000_s1033" r:id="rId4" imgW="9150889" imgH="5413717" progId="Excel.Chart.8">
                  <p:embed/>
                </p:oleObj>
              </mc:Choice>
              <mc:Fallback>
                <p:oleObj r:id="rId4" imgW="9150889" imgH="5413717"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4" y="1490665"/>
                        <a:ext cx="9151937" cy="4674641"/>
                      </a:xfrm>
                      <a:prstGeom prst="rect">
                        <a:avLst/>
                      </a:prstGeom>
                      <a:noFill/>
                      <a:extLst/>
                    </p:spPr>
                  </p:pic>
                </p:oleObj>
              </mc:Fallback>
            </mc:AlternateContent>
          </a:graphicData>
        </a:graphic>
      </p:graphicFrame>
    </p:spTree>
    <p:extLst>
      <p:ext uri="{BB962C8B-B14F-4D97-AF65-F5344CB8AC3E}">
        <p14:creationId xmlns:p14="http://schemas.microsoft.com/office/powerpoint/2010/main" val="1081596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97768"/>
            <a:ext cx="8229600" cy="1143000"/>
          </a:xfrm>
        </p:spPr>
        <p:txBody>
          <a:bodyPr>
            <a:noAutofit/>
          </a:bodyPr>
          <a:lstStyle/>
          <a:p>
            <a:r>
              <a:rPr lang="en-JM" sz="3600" b="1" dirty="0" smtClean="0">
                <a:solidFill>
                  <a:srgbClr val="002060"/>
                </a:solidFill>
              </a:rPr>
              <a:t>We Need a Midterm Review</a:t>
            </a:r>
            <a:r>
              <a:rPr lang="en-JM" sz="4000" dirty="0" smtClean="0">
                <a:solidFill>
                  <a:srgbClr val="002060"/>
                </a:solidFill>
              </a:rPr>
              <a:t/>
            </a:r>
            <a:br>
              <a:rPr lang="en-JM" sz="4000" dirty="0" smtClean="0">
                <a:solidFill>
                  <a:srgbClr val="002060"/>
                </a:solidFill>
              </a:rPr>
            </a:br>
            <a:r>
              <a:rPr lang="en-JM" sz="2800" dirty="0">
                <a:solidFill>
                  <a:srgbClr val="002060"/>
                </a:solidFill>
              </a:rPr>
              <a:t>G</a:t>
            </a:r>
            <a:r>
              <a:rPr lang="en-JM" sz="2800" dirty="0" smtClean="0">
                <a:solidFill>
                  <a:srgbClr val="002060"/>
                </a:solidFill>
              </a:rPr>
              <a:t>lobal Measles and Rubella Strategic Plan, 2012-2020</a:t>
            </a:r>
            <a:endParaRPr lang="en-JM" dirty="0">
              <a:solidFill>
                <a:srgbClr val="002060"/>
              </a:solidFill>
            </a:endParaRPr>
          </a:p>
        </p:txBody>
      </p:sp>
      <p:pic>
        <p:nvPicPr>
          <p:cNvPr id="11267" name="Picture 3" descr="C:\Users\strebelp\AppData\Local\Microsoft\Windows\Temporary Internet Files\Content.IE5\CGPMCNA4\off-target-sampl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1594663"/>
            <a:ext cx="4311352" cy="42826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8405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3568" y="116632"/>
            <a:ext cx="7772400" cy="6480720"/>
          </a:xfrm>
        </p:spPr>
        <p:txBody>
          <a:bodyPr>
            <a:normAutofit/>
          </a:bodyPr>
          <a:lstStyle/>
          <a:p>
            <a:r>
              <a:rPr lang="en-GB" sz="4000" b="1" dirty="0" smtClean="0">
                <a:solidFill>
                  <a:srgbClr val="002060"/>
                </a:solidFill>
              </a:rPr>
              <a:t>Where to focus </a:t>
            </a:r>
            <a:r>
              <a:rPr lang="en-GB" b="1" dirty="0" smtClean="0">
                <a:solidFill>
                  <a:srgbClr val="002060"/>
                </a:solidFill>
              </a:rPr>
              <a:t/>
            </a:r>
            <a:br>
              <a:rPr lang="en-GB" b="1" dirty="0" smtClean="0">
                <a:solidFill>
                  <a:srgbClr val="002060"/>
                </a:solidFill>
              </a:rPr>
            </a:br>
            <a:r>
              <a:rPr lang="en-GB" sz="3600" dirty="0" smtClean="0"/>
              <a:t/>
            </a:r>
            <a:br>
              <a:rPr lang="en-GB" sz="3600" dirty="0" smtClean="0"/>
            </a:br>
            <a:r>
              <a:rPr lang="en-GB" sz="4000" dirty="0" smtClean="0"/>
              <a:t/>
            </a:r>
            <a:br>
              <a:rPr lang="en-GB" sz="4000" dirty="0" smtClean="0"/>
            </a:br>
            <a:r>
              <a:rPr lang="en-GB" sz="4000" dirty="0"/>
              <a:t/>
            </a:r>
            <a:br>
              <a:rPr lang="en-GB" sz="4000" dirty="0"/>
            </a:br>
            <a:r>
              <a:rPr lang="en-GB" sz="4000" dirty="0" smtClean="0"/>
              <a:t/>
            </a:r>
            <a:br>
              <a:rPr lang="en-GB" sz="4000" dirty="0" smtClean="0"/>
            </a:br>
            <a:r>
              <a:rPr lang="en-GB" sz="4000" dirty="0"/>
              <a:t/>
            </a:r>
            <a:br>
              <a:rPr lang="en-GB" sz="4000" dirty="0"/>
            </a:br>
            <a:r>
              <a:rPr lang="en-GB" sz="4000" dirty="0" smtClean="0"/>
              <a:t/>
            </a:r>
            <a:br>
              <a:rPr lang="en-GB" sz="4000" dirty="0" smtClean="0"/>
            </a:br>
            <a:r>
              <a:rPr lang="en-GB" sz="4000" dirty="0"/>
              <a:t/>
            </a:r>
            <a:br>
              <a:rPr lang="en-GB" sz="4000" dirty="0"/>
            </a:br>
            <a:r>
              <a:rPr lang="en-GB" sz="4000" dirty="0" smtClean="0"/>
              <a:t/>
            </a:r>
            <a:br>
              <a:rPr lang="en-GB" sz="4000" dirty="0" smtClean="0"/>
            </a:br>
            <a:r>
              <a:rPr lang="en-GB" sz="4000" i="1" dirty="0" smtClean="0">
                <a:solidFill>
                  <a:srgbClr val="002060"/>
                </a:solidFill>
              </a:rPr>
              <a:t>with new ways of working…</a:t>
            </a:r>
            <a:endParaRPr lang="en-GB" sz="4000" i="1" dirty="0">
              <a:solidFill>
                <a:srgbClr val="002060"/>
              </a:solidFill>
            </a:endParaRPr>
          </a:p>
        </p:txBody>
      </p:sp>
      <p:sp>
        <p:nvSpPr>
          <p:cNvPr id="6" name="Oval 5"/>
          <p:cNvSpPr/>
          <p:nvPr/>
        </p:nvSpPr>
        <p:spPr>
          <a:xfrm>
            <a:off x="3635896" y="1988840"/>
            <a:ext cx="3744416" cy="3528128"/>
          </a:xfrm>
          <a:prstGeom prst="ellipse">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Oval 6"/>
          <p:cNvSpPr/>
          <p:nvPr/>
        </p:nvSpPr>
        <p:spPr>
          <a:xfrm>
            <a:off x="1835696" y="1988840"/>
            <a:ext cx="3744416" cy="3528128"/>
          </a:xfrm>
          <a:prstGeom prst="ellipse">
            <a:avLst/>
          </a:prstGeom>
          <a:solidFill>
            <a:schemeClr val="accent2">
              <a:lumMod val="7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extBox 1"/>
          <p:cNvSpPr txBox="1"/>
          <p:nvPr/>
        </p:nvSpPr>
        <p:spPr>
          <a:xfrm>
            <a:off x="899592" y="1323516"/>
            <a:ext cx="2520280" cy="892552"/>
          </a:xfrm>
          <a:prstGeom prst="rect">
            <a:avLst/>
          </a:prstGeom>
          <a:noFill/>
        </p:spPr>
        <p:txBody>
          <a:bodyPr wrap="square" rtlCol="0">
            <a:spAutoFit/>
          </a:bodyPr>
          <a:lstStyle/>
          <a:p>
            <a:pPr algn="ctr"/>
            <a:r>
              <a:rPr lang="en-GB" sz="2600" b="1" dirty="0">
                <a:solidFill>
                  <a:srgbClr val="C86664"/>
                </a:solidFill>
              </a:rPr>
              <a:t>MCV1 coverage </a:t>
            </a:r>
          </a:p>
          <a:p>
            <a:pPr algn="ctr"/>
            <a:r>
              <a:rPr lang="en-GB" sz="2600" b="1" dirty="0">
                <a:solidFill>
                  <a:srgbClr val="C86664"/>
                </a:solidFill>
              </a:rPr>
              <a:t>under </a:t>
            </a:r>
            <a:r>
              <a:rPr lang="en-GB" sz="2600" b="1" dirty="0" smtClean="0">
                <a:solidFill>
                  <a:srgbClr val="C86664"/>
                </a:solidFill>
              </a:rPr>
              <a:t>80</a:t>
            </a:r>
            <a:r>
              <a:rPr lang="en-GB" sz="2600" b="1" dirty="0">
                <a:solidFill>
                  <a:srgbClr val="C86664"/>
                </a:solidFill>
              </a:rPr>
              <a:t>%</a:t>
            </a:r>
          </a:p>
        </p:txBody>
      </p:sp>
      <p:sp>
        <p:nvSpPr>
          <p:cNvPr id="8" name="TextBox 7"/>
          <p:cNvSpPr txBox="1"/>
          <p:nvPr/>
        </p:nvSpPr>
        <p:spPr>
          <a:xfrm>
            <a:off x="3419873" y="1124744"/>
            <a:ext cx="2508654" cy="892552"/>
          </a:xfrm>
          <a:prstGeom prst="rect">
            <a:avLst/>
          </a:prstGeom>
          <a:solidFill>
            <a:schemeClr val="bg1"/>
          </a:solidFill>
          <a:ln>
            <a:solidFill>
              <a:schemeClr val="tx1"/>
            </a:solidFill>
          </a:ln>
        </p:spPr>
        <p:txBody>
          <a:bodyPr wrap="square" rtlCol="0">
            <a:spAutoFit/>
          </a:bodyPr>
          <a:lstStyle/>
          <a:p>
            <a:pPr algn="ctr"/>
            <a:r>
              <a:rPr lang="en-GB" sz="2600" b="1" i="1" dirty="0" smtClean="0">
                <a:solidFill>
                  <a:srgbClr val="C00000"/>
                </a:solidFill>
              </a:rPr>
              <a:t>71% </a:t>
            </a:r>
            <a:r>
              <a:rPr lang="en-GB" sz="2600" b="1" i="1" dirty="0">
                <a:solidFill>
                  <a:srgbClr val="C00000"/>
                </a:solidFill>
              </a:rPr>
              <a:t>of all measles deaths </a:t>
            </a:r>
          </a:p>
        </p:txBody>
      </p:sp>
      <p:sp>
        <p:nvSpPr>
          <p:cNvPr id="9" name="TextBox 8"/>
          <p:cNvSpPr txBox="1"/>
          <p:nvPr/>
        </p:nvSpPr>
        <p:spPr>
          <a:xfrm>
            <a:off x="5928527" y="1268760"/>
            <a:ext cx="1656184" cy="892552"/>
          </a:xfrm>
          <a:prstGeom prst="rect">
            <a:avLst/>
          </a:prstGeom>
          <a:noFill/>
        </p:spPr>
        <p:txBody>
          <a:bodyPr wrap="square" rtlCol="0">
            <a:spAutoFit/>
          </a:bodyPr>
          <a:lstStyle/>
          <a:p>
            <a:pPr algn="ctr"/>
            <a:r>
              <a:rPr lang="en-GB" sz="2600" b="1" dirty="0">
                <a:solidFill>
                  <a:srgbClr val="0070C0"/>
                </a:solidFill>
              </a:rPr>
              <a:t>No rubella vaccine</a:t>
            </a:r>
          </a:p>
        </p:txBody>
      </p:sp>
      <p:sp>
        <p:nvSpPr>
          <p:cNvPr id="10" name="TextBox 9"/>
          <p:cNvSpPr txBox="1"/>
          <p:nvPr/>
        </p:nvSpPr>
        <p:spPr>
          <a:xfrm>
            <a:off x="4139956" y="2420888"/>
            <a:ext cx="1728188" cy="2246769"/>
          </a:xfrm>
          <a:prstGeom prst="rect">
            <a:avLst/>
          </a:prstGeom>
          <a:noFill/>
        </p:spPr>
        <p:txBody>
          <a:bodyPr wrap="square" rtlCol="0">
            <a:spAutoFit/>
          </a:bodyPr>
          <a:lstStyle/>
          <a:p>
            <a:pPr algn="r"/>
            <a:r>
              <a:rPr lang="en-GB" sz="2000" b="1" dirty="0">
                <a:solidFill>
                  <a:prstClr val="white"/>
                </a:solidFill>
              </a:rPr>
              <a:t>DRC        India</a:t>
            </a:r>
          </a:p>
          <a:p>
            <a:r>
              <a:rPr lang="en-GB" sz="2000" b="1" dirty="0">
                <a:solidFill>
                  <a:prstClr val="white"/>
                </a:solidFill>
              </a:rPr>
              <a:t>Nigeria</a:t>
            </a:r>
          </a:p>
          <a:p>
            <a:r>
              <a:rPr lang="en-GB" sz="2000" b="1" dirty="0">
                <a:solidFill>
                  <a:prstClr val="white"/>
                </a:solidFill>
              </a:rPr>
              <a:t>Ethiopia Pakistan Indonesia</a:t>
            </a:r>
          </a:p>
          <a:p>
            <a:endParaRPr lang="en-GB" sz="2000" b="1" dirty="0">
              <a:solidFill>
                <a:prstClr val="white"/>
              </a:solidFill>
            </a:endParaRPr>
          </a:p>
          <a:p>
            <a:r>
              <a:rPr lang="en-GB" sz="2000" b="1" dirty="0">
                <a:solidFill>
                  <a:prstClr val="white"/>
                </a:solidFill>
              </a:rPr>
              <a:t>+ 21 countries</a:t>
            </a:r>
          </a:p>
        </p:txBody>
      </p:sp>
      <p:sp>
        <p:nvSpPr>
          <p:cNvPr id="11" name="TextBox 10"/>
          <p:cNvSpPr txBox="1"/>
          <p:nvPr/>
        </p:nvSpPr>
        <p:spPr>
          <a:xfrm>
            <a:off x="5856519" y="2886037"/>
            <a:ext cx="1656184" cy="830997"/>
          </a:xfrm>
          <a:prstGeom prst="rect">
            <a:avLst/>
          </a:prstGeom>
          <a:noFill/>
        </p:spPr>
        <p:txBody>
          <a:bodyPr wrap="square" rtlCol="0">
            <a:spAutoFit/>
          </a:bodyPr>
          <a:lstStyle/>
          <a:p>
            <a:pPr algn="ctr"/>
            <a:r>
              <a:rPr lang="en-GB" sz="2400" dirty="0">
                <a:solidFill>
                  <a:prstClr val="black"/>
                </a:solidFill>
              </a:rPr>
              <a:t>27 countries</a:t>
            </a:r>
          </a:p>
        </p:txBody>
      </p:sp>
      <p:sp>
        <p:nvSpPr>
          <p:cNvPr id="12" name="TextBox 11"/>
          <p:cNvSpPr txBox="1"/>
          <p:nvPr/>
        </p:nvSpPr>
        <p:spPr>
          <a:xfrm>
            <a:off x="1968087" y="2886037"/>
            <a:ext cx="1656184" cy="830997"/>
          </a:xfrm>
          <a:prstGeom prst="rect">
            <a:avLst/>
          </a:prstGeom>
          <a:noFill/>
        </p:spPr>
        <p:txBody>
          <a:bodyPr wrap="square" rtlCol="0">
            <a:spAutoFit/>
          </a:bodyPr>
          <a:lstStyle/>
          <a:p>
            <a:pPr algn="ctr"/>
            <a:r>
              <a:rPr lang="en-GB" sz="2400" dirty="0" smtClean="0">
                <a:solidFill>
                  <a:prstClr val="black"/>
                </a:solidFill>
              </a:rPr>
              <a:t>11</a:t>
            </a:r>
          </a:p>
          <a:p>
            <a:pPr algn="ctr"/>
            <a:r>
              <a:rPr lang="en-GB" sz="2400" dirty="0" smtClean="0">
                <a:solidFill>
                  <a:prstClr val="black"/>
                </a:solidFill>
              </a:rPr>
              <a:t>countries</a:t>
            </a:r>
            <a:endParaRPr lang="en-GB" sz="2400" dirty="0">
              <a:solidFill>
                <a:prstClr val="black"/>
              </a:solidFill>
            </a:endParaRPr>
          </a:p>
        </p:txBody>
      </p:sp>
    </p:spTree>
    <p:extLst>
      <p:ext uri="{BB962C8B-B14F-4D97-AF65-F5344CB8AC3E}">
        <p14:creationId xmlns:p14="http://schemas.microsoft.com/office/powerpoint/2010/main" val="190348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a:xfrm rot="10800000">
            <a:off x="395536" y="3068960"/>
            <a:ext cx="3096344" cy="3384376"/>
          </a:xfrm>
          <a:prstGeom prst="triangle">
            <a:avLst/>
          </a:prstGeom>
          <a:gradFill>
            <a:gsLst>
              <a:gs pos="0">
                <a:srgbClr val="C00000"/>
              </a:gs>
              <a:gs pos="50000">
                <a:srgbClr val="FFFF99"/>
              </a:gs>
              <a:gs pos="100000">
                <a:srgbClr val="00B050">
                  <a:alpha val="63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251561" y="188640"/>
            <a:ext cx="8686800" cy="1143000"/>
          </a:xfrm>
        </p:spPr>
        <p:txBody>
          <a:bodyPr>
            <a:normAutofit/>
          </a:bodyPr>
          <a:lstStyle/>
          <a:p>
            <a:r>
              <a:rPr lang="en-GB" sz="3600" b="1" dirty="0">
                <a:solidFill>
                  <a:srgbClr val="002060"/>
                </a:solidFill>
              </a:rPr>
              <a:t>R</a:t>
            </a:r>
            <a:r>
              <a:rPr lang="en-GB" sz="3600" b="1" dirty="0" smtClean="0">
                <a:solidFill>
                  <a:srgbClr val="002060"/>
                </a:solidFill>
              </a:rPr>
              <a:t>ationale for our vaccination strategy</a:t>
            </a:r>
            <a:endParaRPr lang="en-GB" sz="3600" b="1" dirty="0">
              <a:solidFill>
                <a:srgbClr val="002060"/>
              </a:solidFill>
            </a:endParaRPr>
          </a:p>
        </p:txBody>
      </p:sp>
      <p:sp>
        <p:nvSpPr>
          <p:cNvPr id="3" name="Content Placeholder 2"/>
          <p:cNvSpPr>
            <a:spLocks noGrp="1"/>
          </p:cNvSpPr>
          <p:nvPr>
            <p:ph idx="1"/>
          </p:nvPr>
        </p:nvSpPr>
        <p:spPr>
          <a:xfrm>
            <a:off x="457201" y="1454343"/>
            <a:ext cx="8075240" cy="1110563"/>
          </a:xfrm>
        </p:spPr>
        <p:txBody>
          <a:bodyPr>
            <a:noAutofit/>
          </a:bodyPr>
          <a:lstStyle/>
          <a:p>
            <a:pPr marL="0" indent="0">
              <a:buNone/>
            </a:pPr>
            <a:r>
              <a:rPr lang="en-GB" sz="2400" i="1" dirty="0" smtClean="0"/>
              <a:t>Consider 130 million babies born each year… </a:t>
            </a:r>
          </a:p>
          <a:p>
            <a:pPr marL="0" indent="0">
              <a:buNone/>
            </a:pPr>
            <a:r>
              <a:rPr lang="en-GB" sz="2400" i="1" dirty="0" smtClean="0"/>
              <a:t>                                    …all will be susceptible by 9 months of age.</a:t>
            </a:r>
            <a:endParaRPr lang="en-GB" sz="2400" i="1" dirty="0"/>
          </a:p>
        </p:txBody>
      </p:sp>
      <p:graphicFrame>
        <p:nvGraphicFramePr>
          <p:cNvPr id="5" name="Diagram 4"/>
          <p:cNvGraphicFramePr/>
          <p:nvPr>
            <p:extLst>
              <p:ext uri="{D42A27DB-BD31-4B8C-83A1-F6EECF244321}">
                <p14:modId xmlns:p14="http://schemas.microsoft.com/office/powerpoint/2010/main" val="3496178568"/>
              </p:ext>
            </p:extLst>
          </p:nvPr>
        </p:nvGraphicFramePr>
        <p:xfrm>
          <a:off x="1763688" y="3053184"/>
          <a:ext cx="6480720"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971600" y="2636914"/>
            <a:ext cx="2291076" cy="430887"/>
          </a:xfrm>
          <a:prstGeom prst="rect">
            <a:avLst/>
          </a:prstGeom>
          <a:noFill/>
        </p:spPr>
        <p:txBody>
          <a:bodyPr wrap="none" rtlCol="0">
            <a:spAutoFit/>
          </a:bodyPr>
          <a:lstStyle/>
          <a:p>
            <a:r>
              <a:rPr lang="en-GB" sz="2200" b="1" dirty="0">
                <a:solidFill>
                  <a:prstClr val="black"/>
                </a:solidFill>
              </a:rPr>
              <a:t>Cost effectiveness</a:t>
            </a:r>
          </a:p>
        </p:txBody>
      </p:sp>
    </p:spTree>
    <p:extLst>
      <p:ext uri="{BB962C8B-B14F-4D97-AF65-F5344CB8AC3E}">
        <p14:creationId xmlns:p14="http://schemas.microsoft.com/office/powerpoint/2010/main" val="34660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16" y="332656"/>
            <a:ext cx="8316416" cy="1219200"/>
          </a:xfrm>
        </p:spPr>
        <p:txBody>
          <a:bodyPr>
            <a:noAutofit/>
          </a:bodyPr>
          <a:lstStyle/>
          <a:p>
            <a:pPr algn="l"/>
            <a:r>
              <a:rPr lang="en-US" sz="2400" b="1" dirty="0">
                <a:solidFill>
                  <a:srgbClr val="002060"/>
                </a:solidFill>
              </a:rPr>
              <a:t>Global Routine </a:t>
            </a:r>
            <a:r>
              <a:rPr lang="en-US" sz="2400" b="1" dirty="0" smtClean="0">
                <a:solidFill>
                  <a:srgbClr val="002060"/>
                </a:solidFill>
              </a:rPr>
              <a:t>Immunization Strategies and Practices </a:t>
            </a:r>
            <a:br>
              <a:rPr lang="en-US" sz="2400" b="1" dirty="0" smtClean="0">
                <a:solidFill>
                  <a:srgbClr val="002060"/>
                </a:solidFill>
              </a:rPr>
            </a:br>
            <a:r>
              <a:rPr lang="en-US" sz="2800" b="1" dirty="0">
                <a:solidFill>
                  <a:schemeClr val="bg1"/>
                </a:solidFill>
              </a:rPr>
              <a:t> </a:t>
            </a:r>
            <a:r>
              <a:rPr lang="en-US" sz="2800" b="1" dirty="0" smtClean="0">
                <a:solidFill>
                  <a:schemeClr val="bg1"/>
                </a:solidFill>
              </a:rPr>
              <a:t>A </a:t>
            </a:r>
            <a:r>
              <a:rPr lang="en-GB" sz="2800" b="1" dirty="0" smtClean="0">
                <a:solidFill>
                  <a:schemeClr val="bg1"/>
                </a:solidFill>
              </a:rPr>
              <a:t>Call </a:t>
            </a:r>
            <a:r>
              <a:rPr lang="en-GB" sz="2800" b="1" dirty="0">
                <a:solidFill>
                  <a:schemeClr val="bg1"/>
                </a:solidFill>
              </a:rPr>
              <a:t>to Invest in 8 Core Areas</a:t>
            </a:r>
            <a:endParaRPr lang="en-GB" sz="2400" b="1" dirty="0">
              <a:solidFill>
                <a:schemeClr val="bg1"/>
              </a:solidFill>
            </a:endParaRPr>
          </a:p>
        </p:txBody>
      </p:sp>
      <p:pic>
        <p:nvPicPr>
          <p:cNvPr id="17" name="Picture 16"/>
          <p:cNvPicPr/>
          <p:nvPr/>
        </p:nvPicPr>
        <p:blipFill>
          <a:blip r:embed="rId3">
            <a:extLst>
              <a:ext uri="{28A0092B-C50C-407E-A947-70E740481C1C}">
                <a14:useLocalDpi xmlns:a14="http://schemas.microsoft.com/office/drawing/2010/main" val="0"/>
              </a:ext>
            </a:extLst>
          </a:blip>
          <a:stretch>
            <a:fillRect/>
          </a:stretch>
        </p:blipFill>
        <p:spPr>
          <a:xfrm>
            <a:off x="1783398" y="1600377"/>
            <a:ext cx="5577205" cy="4564927"/>
          </a:xfrm>
          <a:prstGeom prst="rect">
            <a:avLst/>
          </a:prstGeom>
        </p:spPr>
      </p:pic>
    </p:spTree>
    <p:extLst>
      <p:ext uri="{BB962C8B-B14F-4D97-AF65-F5344CB8AC3E}">
        <p14:creationId xmlns:p14="http://schemas.microsoft.com/office/powerpoint/2010/main" val="2805575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rgbClr val="002060"/>
                </a:solidFill>
              </a:rPr>
              <a:t>Improve the Quality of SIAs</a:t>
            </a:r>
            <a:endParaRPr lang="en-GB" sz="4000" b="1" dirty="0">
              <a:solidFill>
                <a:srgbClr val="002060"/>
              </a:solidFill>
            </a:endParaRPr>
          </a:p>
        </p:txBody>
      </p:sp>
      <p:sp>
        <p:nvSpPr>
          <p:cNvPr id="4" name="Content Placeholder 3"/>
          <p:cNvSpPr>
            <a:spLocks noGrp="1"/>
          </p:cNvSpPr>
          <p:nvPr>
            <p:ph sz="half" idx="2"/>
          </p:nvPr>
        </p:nvSpPr>
        <p:spPr>
          <a:xfrm>
            <a:off x="4648200" y="1600203"/>
            <a:ext cx="4244280" cy="3124942"/>
          </a:xfrm>
        </p:spPr>
        <p:txBody>
          <a:bodyPr>
            <a:normAutofit/>
          </a:bodyPr>
          <a:lstStyle/>
          <a:p>
            <a:r>
              <a:rPr lang="en-GB" dirty="0" smtClean="0"/>
              <a:t>Advance planning </a:t>
            </a:r>
          </a:p>
          <a:p>
            <a:r>
              <a:rPr lang="en-GB" dirty="0" smtClean="0"/>
              <a:t>Focus on hard to reach</a:t>
            </a:r>
          </a:p>
          <a:p>
            <a:r>
              <a:rPr lang="en-GB" dirty="0" smtClean="0"/>
              <a:t>Including them in the routine services</a:t>
            </a:r>
          </a:p>
          <a:p>
            <a:r>
              <a:rPr lang="en-GB" dirty="0" smtClean="0"/>
              <a:t>Monitoring performance</a:t>
            </a:r>
          </a:p>
          <a:p>
            <a:r>
              <a:rPr lang="en-GB" dirty="0" smtClean="0"/>
              <a:t>eLearning modules…  </a:t>
            </a:r>
            <a:endParaRPr lang="en-GB"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954668"/>
            <a:ext cx="8424936" cy="4739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3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95" y="1124744"/>
            <a:ext cx="7803529"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27384"/>
            <a:ext cx="7886700" cy="1325563"/>
          </a:xfrm>
        </p:spPr>
        <p:txBody>
          <a:bodyPr>
            <a:normAutofit/>
          </a:bodyPr>
          <a:lstStyle/>
          <a:p>
            <a:pPr algn="ctr"/>
            <a:r>
              <a:rPr lang="en-GB" sz="3600" b="1" dirty="0" smtClean="0">
                <a:solidFill>
                  <a:srgbClr val="002060"/>
                </a:solidFill>
              </a:rPr>
              <a:t>Invest in Better Information</a:t>
            </a:r>
            <a:endParaRPr lang="en-GB" sz="3600" b="1" dirty="0">
              <a:solidFill>
                <a:srgbClr val="002060"/>
              </a:solidFill>
            </a:endParaRPr>
          </a:p>
        </p:txBody>
      </p:sp>
    </p:spTree>
    <p:extLst>
      <p:ext uri="{BB962C8B-B14F-4D97-AF65-F5344CB8AC3E}">
        <p14:creationId xmlns:p14="http://schemas.microsoft.com/office/powerpoint/2010/main" val="1898195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93002679"/>
              </p:ext>
            </p:extLst>
          </p:nvPr>
        </p:nvGraphicFramePr>
        <p:xfrm>
          <a:off x="793661" y="1068949"/>
          <a:ext cx="7078559" cy="4583849"/>
        </p:xfrm>
        <a:graphic>
          <a:graphicData uri="http://schemas.openxmlformats.org/drawingml/2006/table">
            <a:tbl>
              <a:tblPr/>
              <a:tblGrid>
                <a:gridCol w="936113"/>
                <a:gridCol w="602703"/>
                <a:gridCol w="615527"/>
                <a:gridCol w="615527"/>
                <a:gridCol w="615527"/>
                <a:gridCol w="615527"/>
                <a:gridCol w="615527"/>
                <a:gridCol w="615527"/>
                <a:gridCol w="615527"/>
                <a:gridCol w="615527"/>
                <a:gridCol w="615527"/>
              </a:tblGrid>
              <a:tr h="375621">
                <a:tc>
                  <a:txBody>
                    <a:bodyPr/>
                    <a:lstStyle/>
                    <a:p>
                      <a:pPr algn="l" fontAlgn="b"/>
                      <a:endParaRPr lang="en-US" sz="1100" b="0" i="0" u="none" strike="noStrike" dirty="0">
                        <a:solidFill>
                          <a:srgbClr val="000000"/>
                        </a:solidFill>
                        <a:effectLst/>
                        <a:latin typeface="Calibri"/>
                      </a:endParaRPr>
                    </a:p>
                  </a:txBody>
                  <a:tcPr marL="7144" marR="7144"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144" marR="7144"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144" marR="7144"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144" marR="7144"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144" marR="7144"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144" marR="7144"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7144" marR="7144"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7144" marR="7144"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144" marR="7144"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a:endParaRPr>
                    </a:p>
                  </a:txBody>
                  <a:tcPr marL="7144" marR="7144"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a:endParaRPr>
                    </a:p>
                  </a:txBody>
                  <a:tcPr marL="7144" marR="7144" marT="9525" marB="0" anchor="b">
                    <a:lnL>
                      <a:noFill/>
                    </a:lnL>
                    <a:lnR>
                      <a:noFill/>
                    </a:lnR>
                    <a:lnT>
                      <a:noFill/>
                    </a:lnT>
                    <a:lnB w="12700" cap="flat" cmpd="sng" algn="ctr">
                      <a:solidFill>
                        <a:srgbClr val="000000"/>
                      </a:solidFill>
                      <a:prstDash val="solid"/>
                      <a:round/>
                      <a:headEnd type="none" w="med" len="med"/>
                      <a:tailEnd type="none" w="med" len="med"/>
                    </a:lnB>
                  </a:tcPr>
                </a:tc>
              </a:tr>
              <a:tr h="375621">
                <a:tc>
                  <a:txBody>
                    <a:bodyPr/>
                    <a:lstStyle/>
                    <a:p>
                      <a:pPr algn="ctr" fontAlgn="ctr"/>
                      <a:r>
                        <a:rPr lang="en-US" sz="1600" b="1" i="0" u="none" strike="noStrike" dirty="0">
                          <a:solidFill>
                            <a:srgbClr val="000000"/>
                          </a:solidFill>
                          <a:effectLst/>
                          <a:latin typeface="Arial Unicode MS"/>
                        </a:rPr>
                        <a:t>Genotype</a:t>
                      </a:r>
                    </a:p>
                  </a:txBody>
                  <a:tcPr marL="7144" marR="7144"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Unicode MS"/>
                        </a:rPr>
                        <a:t>2005</a:t>
                      </a:r>
                    </a:p>
                  </a:txBody>
                  <a:tcPr marL="7144" marR="7144"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Unicode MS"/>
                        </a:rPr>
                        <a:t>2006</a:t>
                      </a:r>
                    </a:p>
                  </a:txBody>
                  <a:tcPr marL="7144" marR="7144"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Unicode MS"/>
                        </a:rPr>
                        <a:t>2007</a:t>
                      </a:r>
                    </a:p>
                  </a:txBody>
                  <a:tcPr marL="7144" marR="7144"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Unicode MS"/>
                        </a:rPr>
                        <a:t>2008</a:t>
                      </a:r>
                    </a:p>
                  </a:txBody>
                  <a:tcPr marL="7144" marR="7144"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Unicode MS"/>
                        </a:rPr>
                        <a:t>2009</a:t>
                      </a:r>
                    </a:p>
                  </a:txBody>
                  <a:tcPr marL="7144" marR="7144"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Unicode MS"/>
                        </a:rPr>
                        <a:t>2010</a:t>
                      </a:r>
                    </a:p>
                  </a:txBody>
                  <a:tcPr marL="7144" marR="7144"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Unicode MS"/>
                        </a:rPr>
                        <a:t>2011</a:t>
                      </a:r>
                    </a:p>
                  </a:txBody>
                  <a:tcPr marL="7144" marR="7144"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Unicode MS"/>
                        </a:rPr>
                        <a:t>2012</a:t>
                      </a:r>
                    </a:p>
                  </a:txBody>
                  <a:tcPr marL="7144" marR="7144"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Unicode MS"/>
                        </a:rPr>
                        <a:t>2013</a:t>
                      </a:r>
                    </a:p>
                  </a:txBody>
                  <a:tcPr marL="7144" marR="7144"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Arial Unicode MS"/>
                        </a:rPr>
                        <a:t>2014</a:t>
                      </a:r>
                    </a:p>
                  </a:txBody>
                  <a:tcPr marL="7144" marR="7144"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735">
                <a:tc>
                  <a:txBody>
                    <a:bodyPr/>
                    <a:lstStyle/>
                    <a:p>
                      <a:pPr algn="ctr" fontAlgn="ctr"/>
                      <a:r>
                        <a:rPr lang="en-US" sz="1400" b="1" i="0" u="none" strike="noStrike" dirty="0">
                          <a:solidFill>
                            <a:srgbClr val="000000"/>
                          </a:solidFill>
                          <a:effectLst/>
                          <a:latin typeface="Arial Unicode MS"/>
                        </a:rPr>
                        <a:t>B2</a:t>
                      </a:r>
                    </a:p>
                  </a:txBody>
                  <a:tcPr marL="7144" marR="7144" marT="9525"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DE9D9"/>
                      </a:bgClr>
                    </a:patt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DE9D9"/>
                      </a:bgClr>
                    </a:patt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DE9D9"/>
                      </a:bgClr>
                    </a:patt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DE9D9"/>
                      </a:bgClr>
                    </a:pattFill>
                  </a:tcPr>
                </a:tc>
                <a:tc>
                  <a:txBody>
                    <a:bodyPr/>
                    <a:lstStyle/>
                    <a:p>
                      <a:pPr algn="ctr" fontAlgn="ctr"/>
                      <a:r>
                        <a:rPr lang="en-US" sz="1000" b="0" i="0" u="none" strike="noStrike" dirty="0">
                          <a:solidFill>
                            <a:srgbClr val="000000"/>
                          </a:solidFill>
                          <a:effectLst/>
                          <a:latin typeface="Arial Unicode MS"/>
                        </a:rPr>
                        <a:t> </a:t>
                      </a:r>
                    </a:p>
                  </a:txBody>
                  <a:tcPr marL="7144" marR="7144"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DE9D9"/>
                      </a:bgClr>
                    </a:pattFill>
                  </a:tcPr>
                </a:tc>
                <a:tc>
                  <a:txBody>
                    <a:bodyPr/>
                    <a:lstStyle/>
                    <a:p>
                      <a:pPr algn="ctr" fontAlgn="ctr"/>
                      <a:r>
                        <a:rPr lang="en-US" sz="1000" b="0" i="0" u="none" strike="noStrike" dirty="0">
                          <a:solidFill>
                            <a:srgbClr val="000000"/>
                          </a:solidFill>
                          <a:effectLst/>
                          <a:latin typeface="Arial Unicode MS"/>
                        </a:rPr>
                        <a:t> </a:t>
                      </a:r>
                    </a:p>
                  </a:txBody>
                  <a:tcPr marL="7144" marR="7144"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DE9D9"/>
                      </a:bgClr>
                    </a:pattFill>
                  </a:tcPr>
                </a:tc>
                <a:tc>
                  <a:txBody>
                    <a:bodyPr/>
                    <a:lstStyle/>
                    <a:p>
                      <a:pPr algn="ctr" fontAlgn="ctr"/>
                      <a:r>
                        <a:rPr lang="en-US" sz="1000" b="0" i="0" u="none" strike="noStrike" dirty="0">
                          <a:solidFill>
                            <a:srgbClr val="000000"/>
                          </a:solidFill>
                          <a:effectLst/>
                          <a:latin typeface="Arial Unicode MS"/>
                        </a:rPr>
                        <a:t> </a:t>
                      </a:r>
                    </a:p>
                  </a:txBody>
                  <a:tcPr marL="7144" marR="7144"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DE9D9"/>
                      </a:bgClr>
                    </a:pattFill>
                  </a:tcPr>
                </a:tc>
                <a:tc>
                  <a:txBody>
                    <a:bodyPr/>
                    <a:lstStyle/>
                    <a:p>
                      <a:pPr algn="ctr" fontAlgn="ctr"/>
                      <a:endParaRPr lang="en-US" sz="1000" b="0" i="0" u="none" strike="noStrike" dirty="0">
                        <a:solidFill>
                          <a:srgbClr val="000000"/>
                        </a:solidFill>
                        <a:effectLst/>
                        <a:latin typeface="Arial Unicode MS"/>
                      </a:endParaRPr>
                    </a:p>
                  </a:txBody>
                  <a:tcPr marL="7144" marR="7144"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735">
                <a:tc>
                  <a:txBody>
                    <a:bodyPr/>
                    <a:lstStyle/>
                    <a:p>
                      <a:pPr algn="ctr" fontAlgn="ctr"/>
                      <a:r>
                        <a:rPr lang="en-US" sz="1400" b="1" i="0" u="none" strike="noStrike" dirty="0">
                          <a:solidFill>
                            <a:srgbClr val="000000"/>
                          </a:solidFill>
                          <a:effectLst/>
                          <a:latin typeface="Arial Unicode MS"/>
                        </a:rPr>
                        <a:t>B3</a:t>
                      </a:r>
                    </a:p>
                  </a:txBody>
                  <a:tcPr marL="7144" marR="7144"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dirty="0">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57735">
                <a:tc>
                  <a:txBody>
                    <a:bodyPr/>
                    <a:lstStyle/>
                    <a:p>
                      <a:pPr algn="ctr" fontAlgn="ctr"/>
                      <a:r>
                        <a:rPr lang="en-US" sz="1400" b="1" i="0" u="none" strike="noStrike" dirty="0">
                          <a:solidFill>
                            <a:srgbClr val="000000"/>
                          </a:solidFill>
                          <a:effectLst/>
                          <a:latin typeface="Arial Unicode MS"/>
                        </a:rPr>
                        <a:t>D11</a:t>
                      </a:r>
                    </a:p>
                  </a:txBody>
                  <a:tcPr marL="7144" marR="7144"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FCD5B4"/>
                      </a:bgClr>
                    </a:patt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FCD5B4"/>
                      </a:bgClr>
                    </a:patt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FCD5B4"/>
                      </a:bgClr>
                    </a:patt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FCD5B4"/>
                      </a:bgClr>
                    </a:patt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FCD5B4"/>
                      </a:bgClr>
                    </a:pattFill>
                  </a:tcPr>
                </a:tc>
                <a:tc>
                  <a:txBody>
                    <a:bodyPr/>
                    <a:lstStyle/>
                    <a:p>
                      <a:pPr algn="ctr" fontAlgn="ctr"/>
                      <a:r>
                        <a:rPr lang="en-US" sz="1000" b="0" i="0" u="none" strike="noStrike" dirty="0">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UpDiag">
                      <a:fgClr>
                        <a:srgbClr val="000000"/>
                      </a:fgClr>
                      <a:bgClr>
                        <a:srgbClr val="FCD5B4"/>
                      </a:bgClr>
                    </a:pattFill>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735">
                <a:tc>
                  <a:txBody>
                    <a:bodyPr/>
                    <a:lstStyle/>
                    <a:p>
                      <a:pPr algn="ctr" fontAlgn="ctr"/>
                      <a:r>
                        <a:rPr lang="en-US" sz="1400" b="1" i="0" u="none" strike="noStrike" dirty="0">
                          <a:solidFill>
                            <a:srgbClr val="000000"/>
                          </a:solidFill>
                          <a:effectLst/>
                          <a:latin typeface="Arial Unicode MS"/>
                        </a:rPr>
                        <a:t>D4</a:t>
                      </a:r>
                    </a:p>
                  </a:txBody>
                  <a:tcPr marL="7144" marR="7144"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357735">
                <a:tc>
                  <a:txBody>
                    <a:bodyPr/>
                    <a:lstStyle/>
                    <a:p>
                      <a:pPr algn="ctr" fontAlgn="ctr"/>
                      <a:r>
                        <a:rPr lang="en-US" sz="1400" b="1" i="0" u="none" strike="noStrike" dirty="0">
                          <a:solidFill>
                            <a:srgbClr val="000000"/>
                          </a:solidFill>
                          <a:effectLst/>
                          <a:latin typeface="Arial Unicode MS"/>
                        </a:rPr>
                        <a:t>D5</a:t>
                      </a:r>
                    </a:p>
                  </a:txBody>
                  <a:tcPr marL="7144" marR="7144"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ABF8F"/>
                      </a:bgClr>
                    </a:patt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ABF8F"/>
                      </a:bgClr>
                    </a:patt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ABF8F"/>
                      </a:bgClr>
                    </a:patt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ABF8F"/>
                      </a:bgClr>
                    </a:patt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FABF8F"/>
                      </a:bgClr>
                    </a:pattFill>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w="6350" cap="flat" cmpd="sng" algn="ctr">
                      <a:solidFill>
                        <a:srgbClr val="000000"/>
                      </a:solidFill>
                      <a:prstDash val="solid"/>
                      <a:round/>
                      <a:headEnd type="none" w="med" len="med"/>
                      <a:tailEnd type="none" w="med" len="med"/>
                    </a:lnT>
                    <a:lnB>
                      <a:noFill/>
                    </a:lnB>
                  </a:tcPr>
                </a:tc>
              </a:tr>
              <a:tr h="357735">
                <a:tc>
                  <a:txBody>
                    <a:bodyPr/>
                    <a:lstStyle/>
                    <a:p>
                      <a:pPr algn="ctr" fontAlgn="ctr"/>
                      <a:r>
                        <a:rPr lang="en-US" sz="1400" b="1" i="0" u="none" strike="noStrike" dirty="0">
                          <a:solidFill>
                            <a:srgbClr val="000000"/>
                          </a:solidFill>
                          <a:effectLst/>
                          <a:latin typeface="Arial Unicode MS"/>
                        </a:rPr>
                        <a:t>D6</a:t>
                      </a:r>
                    </a:p>
                  </a:txBody>
                  <a:tcPr marL="7144" marR="7144"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E26B0A"/>
                      </a:bgClr>
                    </a:patt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E26B0A"/>
                      </a:bgClr>
                    </a:patt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E26B0A"/>
                      </a:bgClr>
                    </a:pattFill>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a:noFill/>
                    </a:lnT>
                    <a:lnB>
                      <a:noFill/>
                    </a:lnB>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a:noFill/>
                    </a:lnT>
                    <a:lnB>
                      <a:noFill/>
                    </a:lnB>
                  </a:tcPr>
                </a:tc>
              </a:tr>
              <a:tr h="357735">
                <a:tc>
                  <a:txBody>
                    <a:bodyPr/>
                    <a:lstStyle/>
                    <a:p>
                      <a:pPr algn="ctr" fontAlgn="ctr"/>
                      <a:r>
                        <a:rPr lang="en-US" sz="1400" b="1" i="0" u="none" strike="noStrike" dirty="0">
                          <a:solidFill>
                            <a:srgbClr val="000000"/>
                          </a:solidFill>
                          <a:effectLst/>
                          <a:latin typeface="Arial Unicode MS"/>
                        </a:rPr>
                        <a:t>D7</a:t>
                      </a:r>
                    </a:p>
                  </a:txBody>
                  <a:tcPr marL="7144" marR="7144"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974706"/>
                      </a:bgClr>
                    </a:patt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974706"/>
                      </a:bgClr>
                    </a:patt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000000"/>
                      </a:fgClr>
                      <a:bgClr>
                        <a:srgbClr val="974706"/>
                      </a:bgClr>
                    </a:pattFill>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effectLst/>
                        <a:latin typeface="Arial Unicode MS"/>
                      </a:endParaRPr>
                    </a:p>
                  </a:txBody>
                  <a:tcPr marL="7144" marR="7144" marT="9525" marB="0" anchor="ctr">
                    <a:lnL>
                      <a:noFill/>
                    </a:lnL>
                    <a:lnR>
                      <a:noFill/>
                    </a:lnR>
                    <a:lnT>
                      <a:noFill/>
                    </a:lnT>
                    <a:lnB w="6350" cap="flat" cmpd="sng" algn="ctr">
                      <a:solidFill>
                        <a:srgbClr val="000000"/>
                      </a:solidFill>
                      <a:prstDash val="solid"/>
                      <a:round/>
                      <a:headEnd type="none" w="med" len="med"/>
                      <a:tailEnd type="none" w="med" len="med"/>
                    </a:lnB>
                  </a:tcPr>
                </a:tc>
              </a:tr>
              <a:tr h="357735">
                <a:tc>
                  <a:txBody>
                    <a:bodyPr/>
                    <a:lstStyle/>
                    <a:p>
                      <a:pPr algn="ctr" fontAlgn="ctr"/>
                      <a:r>
                        <a:rPr lang="en-US" sz="1400" b="1" i="0" u="none" strike="noStrike" dirty="0">
                          <a:solidFill>
                            <a:srgbClr val="000000"/>
                          </a:solidFill>
                          <a:effectLst/>
                          <a:latin typeface="Arial Unicode MS"/>
                        </a:rPr>
                        <a:t>D8</a:t>
                      </a:r>
                    </a:p>
                  </a:txBody>
                  <a:tcPr marL="7144" marR="7144"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r>
              <a:tr h="357735">
                <a:tc>
                  <a:txBody>
                    <a:bodyPr/>
                    <a:lstStyle/>
                    <a:p>
                      <a:pPr algn="ctr" fontAlgn="ctr"/>
                      <a:r>
                        <a:rPr lang="en-US" sz="1400" b="1" i="0" u="none" strike="noStrike" dirty="0">
                          <a:solidFill>
                            <a:srgbClr val="000000"/>
                          </a:solidFill>
                          <a:effectLst/>
                          <a:latin typeface="Arial Unicode MS"/>
                        </a:rPr>
                        <a:t>D9</a:t>
                      </a:r>
                    </a:p>
                  </a:txBody>
                  <a:tcPr marL="7144" marR="7144"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r>
              <a:tr h="357735">
                <a:tc>
                  <a:txBody>
                    <a:bodyPr/>
                    <a:lstStyle/>
                    <a:p>
                      <a:pPr algn="ctr" fontAlgn="ctr"/>
                      <a:r>
                        <a:rPr lang="en-US" sz="1400" b="1" i="0" u="none" strike="noStrike" dirty="0">
                          <a:solidFill>
                            <a:srgbClr val="000000"/>
                          </a:solidFill>
                          <a:effectLst/>
                          <a:latin typeface="Arial Unicode MS"/>
                        </a:rPr>
                        <a:t>G3</a:t>
                      </a:r>
                    </a:p>
                  </a:txBody>
                  <a:tcPr marL="7144" marR="7144"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255257">
                <a:tc>
                  <a:txBody>
                    <a:bodyPr/>
                    <a:lstStyle/>
                    <a:p>
                      <a:pPr algn="ctr" fontAlgn="ctr"/>
                      <a:r>
                        <a:rPr lang="en-US" sz="1400" b="1" i="0" u="none" strike="noStrike" dirty="0">
                          <a:solidFill>
                            <a:srgbClr val="000000"/>
                          </a:solidFill>
                          <a:effectLst/>
                          <a:latin typeface="Arial Unicode MS"/>
                        </a:rPr>
                        <a:t>H1</a:t>
                      </a:r>
                    </a:p>
                  </a:txBody>
                  <a:tcPr marL="7144" marR="7144" marT="9525" marB="0" anchor="ctr">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000" b="0" i="0" u="none" strike="noStrike" dirty="0">
                          <a:solidFill>
                            <a:srgbClr val="000000"/>
                          </a:solidFill>
                          <a:effectLst/>
                          <a:latin typeface="Arial Unicode MS"/>
                        </a:rPr>
                        <a:t> </a:t>
                      </a:r>
                    </a:p>
                  </a:txBody>
                  <a:tcPr marL="7144" marR="7144"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
        <p:nvSpPr>
          <p:cNvPr id="3" name="TextBox 2"/>
          <p:cNvSpPr txBox="1"/>
          <p:nvPr/>
        </p:nvSpPr>
        <p:spPr>
          <a:xfrm>
            <a:off x="827584" y="260648"/>
            <a:ext cx="7776864" cy="1015663"/>
          </a:xfrm>
          <a:prstGeom prst="rect">
            <a:avLst/>
          </a:prstGeom>
          <a:noFill/>
        </p:spPr>
        <p:txBody>
          <a:bodyPr wrap="square" rtlCol="0">
            <a:spAutoFit/>
          </a:bodyPr>
          <a:lstStyle/>
          <a:p>
            <a:pPr algn="ctr"/>
            <a:r>
              <a:rPr lang="en-GB" sz="3600" b="1" dirty="0">
                <a:solidFill>
                  <a:srgbClr val="002060"/>
                </a:solidFill>
              </a:rPr>
              <a:t>An Example of good data analysis: </a:t>
            </a:r>
            <a:endParaRPr lang="en-US" sz="3600" b="1" dirty="0">
              <a:solidFill>
                <a:srgbClr val="002060"/>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US" sz="2400" b="1" dirty="0">
                <a:solidFill>
                  <a:srgbClr val="FF0000"/>
                </a:solidFill>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Genotypes of Measles Detected in the Last 10 Years</a:t>
            </a:r>
          </a:p>
        </p:txBody>
      </p:sp>
      <p:sp>
        <p:nvSpPr>
          <p:cNvPr id="4" name="TextBox 3"/>
          <p:cNvSpPr txBox="1"/>
          <p:nvPr/>
        </p:nvSpPr>
        <p:spPr>
          <a:xfrm>
            <a:off x="1361942" y="5885647"/>
            <a:ext cx="6882466" cy="830997"/>
          </a:xfrm>
          <a:prstGeom prst="rect">
            <a:avLst/>
          </a:prstGeom>
          <a:noFill/>
        </p:spPr>
        <p:txBody>
          <a:bodyPr wrap="square" rtlCol="0">
            <a:spAutoFit/>
          </a:bodyPr>
          <a:lstStyle/>
          <a:p>
            <a:r>
              <a:rPr lang="en-US" sz="16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Source: Dr Paul Rota, CDC and Global MR Laboratory Network</a:t>
            </a:r>
          </a:p>
          <a:p>
            <a:r>
              <a:rPr lang="en-US" sz="16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Solid color: Genotypes with ongoing transmission; stippled: genotypes with no detections in the last 3 years </a:t>
            </a:r>
          </a:p>
        </p:txBody>
      </p:sp>
    </p:spTree>
    <p:extLst>
      <p:ext uri="{BB962C8B-B14F-4D97-AF65-F5344CB8AC3E}">
        <p14:creationId xmlns:p14="http://schemas.microsoft.com/office/powerpoint/2010/main" val="1099473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51304" cy="1143000"/>
          </a:xfrm>
        </p:spPr>
        <p:txBody>
          <a:bodyPr>
            <a:normAutofit/>
          </a:bodyPr>
          <a:lstStyle/>
          <a:p>
            <a:r>
              <a:rPr lang="en-GB" sz="4000" b="1" dirty="0" smtClean="0">
                <a:solidFill>
                  <a:srgbClr val="002060"/>
                </a:solidFill>
              </a:rPr>
              <a:t>New tools</a:t>
            </a:r>
            <a:endParaRPr lang="en-GB" sz="4000" b="1" dirty="0">
              <a:solidFill>
                <a:srgbClr val="002060"/>
              </a:solidFill>
            </a:endParaRPr>
          </a:p>
        </p:txBody>
      </p:sp>
      <p:sp>
        <p:nvSpPr>
          <p:cNvPr id="3" name="Content Placeholder 2"/>
          <p:cNvSpPr>
            <a:spLocks noGrp="1"/>
          </p:cNvSpPr>
          <p:nvPr>
            <p:ph sz="half" idx="1"/>
          </p:nvPr>
        </p:nvSpPr>
        <p:spPr>
          <a:xfrm>
            <a:off x="457200" y="1412776"/>
            <a:ext cx="4038600" cy="4525963"/>
          </a:xfrm>
        </p:spPr>
        <p:txBody>
          <a:bodyPr/>
          <a:lstStyle/>
          <a:p>
            <a:pPr marL="0" indent="0">
              <a:buNone/>
            </a:pPr>
            <a:r>
              <a:rPr lang="en-GB" dirty="0" smtClean="0"/>
              <a:t>Diagnosis </a:t>
            </a:r>
            <a:endParaRPr lang="en-GB" dirty="0"/>
          </a:p>
        </p:txBody>
      </p:sp>
      <p:sp>
        <p:nvSpPr>
          <p:cNvPr id="4" name="Content Placeholder 3"/>
          <p:cNvSpPr>
            <a:spLocks noGrp="1"/>
          </p:cNvSpPr>
          <p:nvPr>
            <p:ph sz="half" idx="2"/>
          </p:nvPr>
        </p:nvSpPr>
        <p:spPr>
          <a:xfrm>
            <a:off x="4337504" y="1412776"/>
            <a:ext cx="4038600" cy="4525963"/>
          </a:xfrm>
        </p:spPr>
        <p:txBody>
          <a:bodyPr/>
          <a:lstStyle/>
          <a:p>
            <a:pPr marL="0" indent="0">
              <a:buNone/>
            </a:pPr>
            <a:r>
              <a:rPr lang="en-GB" dirty="0" smtClean="0"/>
              <a:t>Vaccination </a:t>
            </a:r>
            <a:endParaRPr lang="en-GB" dirty="0"/>
          </a:p>
        </p:txBody>
      </p:sp>
      <p:pic>
        <p:nvPicPr>
          <p:cNvPr id="5" name="Picture 4"/>
          <p:cNvPicPr>
            <a:picLocks noChangeAspect="1"/>
          </p:cNvPicPr>
          <p:nvPr/>
        </p:nvPicPr>
        <p:blipFill>
          <a:blip r:embed="rId3"/>
          <a:stretch>
            <a:fillRect/>
          </a:stretch>
        </p:blipFill>
        <p:spPr>
          <a:xfrm>
            <a:off x="4644008" y="1916832"/>
            <a:ext cx="4218125" cy="3162233"/>
          </a:xfrm>
          <a:prstGeom prst="rect">
            <a:avLst/>
          </a:prstGeom>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251521" y="1920180"/>
            <a:ext cx="3393601" cy="254553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preferRelativeResize="0">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187625" y="4221088"/>
            <a:ext cx="3168352" cy="235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940153" y="5227495"/>
            <a:ext cx="2088232" cy="646331"/>
          </a:xfrm>
          <a:prstGeom prst="rect">
            <a:avLst/>
          </a:prstGeom>
          <a:noFill/>
        </p:spPr>
        <p:txBody>
          <a:bodyPr wrap="square" rtlCol="0">
            <a:spAutoFit/>
          </a:bodyPr>
          <a:lstStyle/>
          <a:p>
            <a:pPr algn="ctr"/>
            <a:r>
              <a:rPr lang="en-GB" dirty="0">
                <a:solidFill>
                  <a:prstClr val="black"/>
                </a:solidFill>
              </a:rPr>
              <a:t>100 micro-needle patches</a:t>
            </a:r>
          </a:p>
        </p:txBody>
      </p:sp>
      <p:sp>
        <p:nvSpPr>
          <p:cNvPr id="13" name="Oval 12"/>
          <p:cNvSpPr/>
          <p:nvPr/>
        </p:nvSpPr>
        <p:spPr>
          <a:xfrm>
            <a:off x="4860032" y="4149080"/>
            <a:ext cx="1728192" cy="10525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ight Arrow 11"/>
          <p:cNvSpPr/>
          <p:nvPr/>
        </p:nvSpPr>
        <p:spPr>
          <a:xfrm rot="14928122">
            <a:off x="5389191" y="5185572"/>
            <a:ext cx="93653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70513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8229600" cy="1143000"/>
          </a:xfrm>
        </p:spPr>
        <p:txBody>
          <a:bodyPr>
            <a:noAutofit/>
          </a:bodyPr>
          <a:lstStyle/>
          <a:p>
            <a:r>
              <a:rPr lang="en-JM" sz="3600" b="1" dirty="0">
                <a:solidFill>
                  <a:srgbClr val="002060"/>
                </a:solidFill>
              </a:rPr>
              <a:t>Measles and Rubella Targets</a:t>
            </a:r>
          </a:p>
        </p:txBody>
      </p:sp>
      <p:sp>
        <p:nvSpPr>
          <p:cNvPr id="3" name="Content Placeholder 2"/>
          <p:cNvSpPr>
            <a:spLocks noGrp="1"/>
          </p:cNvSpPr>
          <p:nvPr>
            <p:ph idx="1"/>
          </p:nvPr>
        </p:nvSpPr>
        <p:spPr>
          <a:xfrm>
            <a:off x="3851920" y="1196752"/>
            <a:ext cx="8496944" cy="2088232"/>
          </a:xfrm>
        </p:spPr>
        <p:txBody>
          <a:bodyPr>
            <a:noAutofit/>
          </a:bodyPr>
          <a:lstStyle/>
          <a:p>
            <a:pPr>
              <a:buNone/>
            </a:pPr>
            <a:r>
              <a:rPr lang="en-US" sz="2400" b="1" dirty="0" smtClean="0">
                <a:solidFill>
                  <a:srgbClr val="C00000"/>
                </a:solidFill>
              </a:rPr>
              <a:t>Global: </a:t>
            </a:r>
            <a:r>
              <a:rPr lang="en-US" sz="2400" b="1" dirty="0">
                <a:solidFill>
                  <a:srgbClr val="C00000"/>
                </a:solidFill>
              </a:rPr>
              <a:t>World Health Assembly, 2010</a:t>
            </a:r>
          </a:p>
          <a:p>
            <a:pPr>
              <a:buNone/>
            </a:pPr>
            <a:r>
              <a:rPr lang="en-US" sz="2400" dirty="0" smtClean="0"/>
              <a:t>By 2015</a:t>
            </a:r>
            <a:r>
              <a:rPr lang="en-US" sz="2400" dirty="0"/>
              <a:t>:</a:t>
            </a:r>
            <a:endParaRPr lang="en-US" sz="2400" b="1" dirty="0">
              <a:solidFill>
                <a:srgbClr val="C00000"/>
              </a:solidFill>
            </a:endParaRPr>
          </a:p>
          <a:p>
            <a:pPr marL="399440"/>
            <a:r>
              <a:rPr lang="en-US" sz="2000" dirty="0"/>
              <a:t>MCV1 coverage ≥ 90% national and </a:t>
            </a:r>
            <a:endParaRPr lang="en-US" sz="2000" dirty="0" smtClean="0"/>
          </a:p>
          <a:p>
            <a:pPr marL="56540" indent="0">
              <a:buNone/>
            </a:pPr>
            <a:r>
              <a:rPr lang="en-US" sz="2000" dirty="0"/>
              <a:t>	</a:t>
            </a:r>
            <a:r>
              <a:rPr lang="en-US" sz="2000" dirty="0" smtClean="0"/>
              <a:t>≥ </a:t>
            </a:r>
            <a:r>
              <a:rPr lang="en-US" sz="2000" dirty="0"/>
              <a:t>80%  in every district</a:t>
            </a:r>
          </a:p>
          <a:p>
            <a:pPr marL="342290" indent="-285750"/>
            <a:r>
              <a:rPr lang="en-US" sz="2000" dirty="0"/>
              <a:t>Measles reported incidence &lt;5 </a:t>
            </a:r>
            <a:r>
              <a:rPr lang="en-US" sz="2000" dirty="0" smtClean="0"/>
              <a:t>cases/million</a:t>
            </a:r>
            <a:endParaRPr lang="en-US" sz="2000" dirty="0"/>
          </a:p>
          <a:p>
            <a:pPr marL="342290" indent="-285750"/>
            <a:r>
              <a:rPr lang="en-US" sz="2000" dirty="0"/>
              <a:t>Measles mortality reduction of 95% vs. 2000 </a:t>
            </a:r>
          </a:p>
        </p:txBody>
      </p:sp>
      <p:sp>
        <p:nvSpPr>
          <p:cNvPr id="5" name="Rectangle 4"/>
          <p:cNvSpPr/>
          <p:nvPr/>
        </p:nvSpPr>
        <p:spPr>
          <a:xfrm>
            <a:off x="3705198" y="1052736"/>
            <a:ext cx="5438802" cy="275011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0512" tIns="45256" rIns="90512" bIns="45256" rtlCol="0" anchor="ctr"/>
          <a:lstStyle/>
          <a:p>
            <a:pPr algn="ctr"/>
            <a:endParaRPr lang="en-GB">
              <a:solidFill>
                <a:prstClr val="white"/>
              </a:solidFill>
            </a:endParaRPr>
          </a:p>
        </p:txBody>
      </p:sp>
      <p:pic>
        <p:nvPicPr>
          <p:cNvPr id="5122" name="Picture 2" descr="http://www.who.int/entity/immunization/global_vaccine_action_plan/gvap_mainpage_thumbnail_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3789040"/>
            <a:ext cx="2040161" cy="29145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World Health Assembly plenary with delega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319536"/>
            <a:ext cx="3492894" cy="225348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483768" y="4005064"/>
            <a:ext cx="8496944" cy="2088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US" sz="2400" b="1" dirty="0" smtClean="0">
                <a:solidFill>
                  <a:srgbClr val="C00000"/>
                </a:solidFill>
              </a:rPr>
              <a:t>Regional: </a:t>
            </a:r>
          </a:p>
          <a:p>
            <a:pPr>
              <a:buFont typeface="Arial" panose="020B0604020202020204" pitchFamily="34" charset="0"/>
              <a:buNone/>
            </a:pPr>
            <a:r>
              <a:rPr lang="en-US" sz="2000" dirty="0" smtClean="0">
                <a:solidFill>
                  <a:prstClr val="black"/>
                </a:solidFill>
              </a:rPr>
              <a:t> 	</a:t>
            </a:r>
            <a:r>
              <a:rPr lang="en-US" sz="2400" dirty="0" smtClean="0">
                <a:solidFill>
                  <a:prstClr val="black"/>
                </a:solidFill>
              </a:rPr>
              <a:t>By 2015:</a:t>
            </a:r>
            <a:endParaRPr lang="en-US" sz="2400" b="1" dirty="0" smtClean="0">
              <a:solidFill>
                <a:srgbClr val="C00000"/>
              </a:solidFill>
            </a:endParaRPr>
          </a:p>
          <a:p>
            <a:pPr marL="799490" lvl="1"/>
            <a:r>
              <a:rPr lang="en-US" sz="2000" dirty="0" smtClean="0">
                <a:solidFill>
                  <a:prstClr val="black"/>
                </a:solidFill>
              </a:rPr>
              <a:t>Elimination of measles in 4 WHO Regions </a:t>
            </a:r>
          </a:p>
          <a:p>
            <a:pPr marL="799490" lvl="1"/>
            <a:r>
              <a:rPr lang="en-US" sz="2000" dirty="0" smtClean="0">
                <a:solidFill>
                  <a:prstClr val="black"/>
                </a:solidFill>
              </a:rPr>
              <a:t>Elimination of rubella in 2 WHO Regions</a:t>
            </a:r>
          </a:p>
          <a:p>
            <a:pPr marL="56540" indent="0">
              <a:buFont typeface="Arial" panose="020B0604020202020204" pitchFamily="34" charset="0"/>
              <a:buNone/>
            </a:pPr>
            <a:r>
              <a:rPr lang="en-US" sz="2800" dirty="0">
                <a:solidFill>
                  <a:prstClr val="black"/>
                </a:solidFill>
              </a:rPr>
              <a:t> </a:t>
            </a:r>
            <a:r>
              <a:rPr lang="en-US" sz="2800" dirty="0" smtClean="0">
                <a:solidFill>
                  <a:prstClr val="black"/>
                </a:solidFill>
              </a:rPr>
              <a:t>    </a:t>
            </a:r>
            <a:r>
              <a:rPr lang="en-US" sz="2400" dirty="0" smtClean="0">
                <a:solidFill>
                  <a:prstClr val="black"/>
                </a:solidFill>
              </a:rPr>
              <a:t>By 2020:</a:t>
            </a:r>
            <a:endParaRPr lang="en-US" sz="2800" dirty="0" smtClean="0">
              <a:solidFill>
                <a:prstClr val="black"/>
              </a:solidFill>
            </a:endParaRPr>
          </a:p>
          <a:p>
            <a:pPr marL="799490" lvl="1"/>
            <a:r>
              <a:rPr lang="en-US" sz="2000" dirty="0">
                <a:solidFill>
                  <a:prstClr val="black"/>
                </a:solidFill>
              </a:rPr>
              <a:t>Elimination of measles </a:t>
            </a:r>
            <a:r>
              <a:rPr lang="en-US" sz="2000" dirty="0" smtClean="0">
                <a:solidFill>
                  <a:prstClr val="black"/>
                </a:solidFill>
              </a:rPr>
              <a:t> &amp; rubella  in 5 </a:t>
            </a:r>
            <a:r>
              <a:rPr lang="en-US" sz="2000" dirty="0">
                <a:solidFill>
                  <a:prstClr val="black"/>
                </a:solidFill>
              </a:rPr>
              <a:t>WHO Regions </a:t>
            </a:r>
          </a:p>
        </p:txBody>
      </p:sp>
    </p:spTree>
    <p:custDataLst>
      <p:tags r:id="rId1"/>
    </p:custDataLst>
    <p:extLst>
      <p:ext uri="{BB962C8B-B14F-4D97-AF65-F5344CB8AC3E}">
        <p14:creationId xmlns:p14="http://schemas.microsoft.com/office/powerpoint/2010/main" val="846921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r Margaret Ch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32" y="1498651"/>
            <a:ext cx="1747394" cy="238281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2267744" y="1376670"/>
            <a:ext cx="6768752" cy="4752528"/>
          </a:xfrm>
          <a:prstGeom prst="wedgeRoundRectCallout">
            <a:avLst>
              <a:gd name="adj1" fmla="val -62550"/>
              <a:gd name="adj2" fmla="val -7077"/>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spcBef>
                <a:spcPts val="1800"/>
              </a:spcBef>
            </a:pPr>
            <a:r>
              <a:rPr lang="en-GB" sz="2800" i="1" dirty="0">
                <a:solidFill>
                  <a:prstClr val="white"/>
                </a:solidFill>
              </a:rPr>
              <a:t>“We face a pivotal moment in the fight against measles and rubella.</a:t>
            </a:r>
            <a:r>
              <a:rPr lang="en-GB" sz="2400" i="1" dirty="0">
                <a:solidFill>
                  <a:prstClr val="white"/>
                </a:solidFill>
              </a:rPr>
              <a:t> </a:t>
            </a:r>
          </a:p>
          <a:p>
            <a:r>
              <a:rPr lang="en-GB" sz="2800" b="1" i="1" dirty="0" smtClean="0">
                <a:solidFill>
                  <a:prstClr val="white"/>
                </a:solidFill>
              </a:rPr>
              <a:t>We </a:t>
            </a:r>
            <a:r>
              <a:rPr lang="en-GB" sz="2800" b="1" i="1" dirty="0">
                <a:solidFill>
                  <a:prstClr val="white"/>
                </a:solidFill>
              </a:rPr>
              <a:t>must: </a:t>
            </a:r>
          </a:p>
          <a:p>
            <a:pPr marL="800100" lvl="1" indent="-342900">
              <a:spcBef>
                <a:spcPts val="1200"/>
              </a:spcBef>
              <a:buFont typeface="Arial" panose="020B0604020202020204" pitchFamily="34" charset="0"/>
              <a:buChar char="•"/>
            </a:pPr>
            <a:r>
              <a:rPr lang="en-GB" sz="2400" b="1" i="1" dirty="0">
                <a:solidFill>
                  <a:prstClr val="white"/>
                </a:solidFill>
              </a:rPr>
              <a:t>redouble our efforts, </a:t>
            </a:r>
          </a:p>
          <a:p>
            <a:pPr marL="800100" lvl="1" indent="-342900">
              <a:spcBef>
                <a:spcPts val="1200"/>
              </a:spcBef>
              <a:buFont typeface="Arial" panose="020B0604020202020204" pitchFamily="34" charset="0"/>
              <a:buChar char="•"/>
            </a:pPr>
            <a:r>
              <a:rPr lang="en-GB" sz="2400" b="1" i="1" dirty="0">
                <a:solidFill>
                  <a:prstClr val="white"/>
                </a:solidFill>
              </a:rPr>
              <a:t>build the fundamental health infrastructure,</a:t>
            </a:r>
          </a:p>
          <a:p>
            <a:pPr marL="800100" lvl="1" indent="-342900">
              <a:spcBef>
                <a:spcPts val="1200"/>
              </a:spcBef>
              <a:buFont typeface="Arial" panose="020B0604020202020204" pitchFamily="34" charset="0"/>
              <a:buChar char="•"/>
            </a:pPr>
            <a:r>
              <a:rPr lang="en-GB" sz="2400" b="1" i="1" dirty="0">
                <a:solidFill>
                  <a:prstClr val="white"/>
                </a:solidFill>
              </a:rPr>
              <a:t>focus on those who are being missed, </a:t>
            </a:r>
          </a:p>
          <a:p>
            <a:pPr marL="0" lvl="1">
              <a:spcBef>
                <a:spcPts val="1200"/>
              </a:spcBef>
            </a:pPr>
            <a:r>
              <a:rPr lang="en-GB" sz="2400" i="1" dirty="0">
                <a:solidFill>
                  <a:prstClr val="white"/>
                </a:solidFill>
              </a:rPr>
              <a:t>… and never lose sight of the fact that the goal of eliminating these two diseases is entirely feasible.”</a:t>
            </a:r>
          </a:p>
          <a:p>
            <a:pPr algn="ctr"/>
            <a:endParaRPr lang="en-GB" sz="1000" dirty="0">
              <a:solidFill>
                <a:prstClr val="white"/>
              </a:solidFill>
            </a:endParaRPr>
          </a:p>
        </p:txBody>
      </p:sp>
      <p:sp>
        <p:nvSpPr>
          <p:cNvPr id="5" name="Title 1"/>
          <p:cNvSpPr>
            <a:spLocks noGrp="1"/>
          </p:cNvSpPr>
          <p:nvPr>
            <p:ph type="title"/>
          </p:nvPr>
        </p:nvSpPr>
        <p:spPr>
          <a:xfrm>
            <a:off x="396552" y="174506"/>
            <a:ext cx="9144000" cy="1238270"/>
          </a:xfrm>
        </p:spPr>
        <p:txBody>
          <a:bodyPr/>
          <a:lstStyle/>
          <a:p>
            <a:pPr algn="l"/>
            <a:r>
              <a:rPr lang="en-GB" sz="3600" dirty="0" smtClean="0">
                <a:solidFill>
                  <a:schemeClr val="bg1"/>
                </a:solidFill>
              </a:rPr>
              <a:t/>
            </a:r>
            <a:br>
              <a:rPr lang="en-GB" sz="3600" dirty="0" smtClean="0">
                <a:solidFill>
                  <a:schemeClr val="bg1"/>
                </a:solidFill>
              </a:rPr>
            </a:br>
            <a:r>
              <a:rPr lang="en-GB" sz="3200" b="1" dirty="0" smtClean="0">
                <a:solidFill>
                  <a:schemeClr val="bg1"/>
                </a:solidFill>
              </a:rPr>
              <a:t>Conclusion </a:t>
            </a:r>
            <a:endParaRPr lang="en-GB" sz="3600" b="1" dirty="0">
              <a:solidFill>
                <a:schemeClr val="bg1"/>
              </a:solidFill>
            </a:endParaRPr>
          </a:p>
        </p:txBody>
      </p:sp>
    </p:spTree>
    <p:extLst>
      <p:ext uri="{BB962C8B-B14F-4D97-AF65-F5344CB8AC3E}">
        <p14:creationId xmlns:p14="http://schemas.microsoft.com/office/powerpoint/2010/main" val="3660203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116632"/>
            <a:ext cx="9144000" cy="1238270"/>
          </a:xfrm>
        </p:spPr>
        <p:txBody>
          <a:bodyPr/>
          <a:lstStyle/>
          <a:p>
            <a:pPr algn="l"/>
            <a:r>
              <a:rPr lang="en-GB" sz="3600" dirty="0" smtClean="0">
                <a:solidFill>
                  <a:schemeClr val="bg1"/>
                </a:solidFill>
              </a:rPr>
              <a:t/>
            </a:r>
            <a:br>
              <a:rPr lang="en-GB" sz="3600" dirty="0" smtClean="0">
                <a:solidFill>
                  <a:schemeClr val="bg1"/>
                </a:solidFill>
              </a:rPr>
            </a:br>
            <a:r>
              <a:rPr lang="en-GB" sz="3600" dirty="0" smtClean="0">
                <a:solidFill>
                  <a:schemeClr val="bg1"/>
                </a:solidFill>
              </a:rPr>
              <a:t>Acknowledgements</a:t>
            </a:r>
            <a:endParaRPr lang="en-GB" sz="3600" dirty="0">
              <a:solidFill>
                <a:schemeClr val="bg1"/>
              </a:solidFill>
            </a:endParaRPr>
          </a:p>
        </p:txBody>
      </p:sp>
      <p:grpSp>
        <p:nvGrpSpPr>
          <p:cNvPr id="4" name="Group 3"/>
          <p:cNvGrpSpPr/>
          <p:nvPr/>
        </p:nvGrpSpPr>
        <p:grpSpPr>
          <a:xfrm>
            <a:off x="179512" y="1700808"/>
            <a:ext cx="4608512" cy="3543919"/>
            <a:chOff x="179512" y="2363261"/>
            <a:chExt cx="4202290" cy="3183879"/>
          </a:xfrm>
        </p:grpSpPr>
        <p:pic>
          <p:nvPicPr>
            <p:cNvPr id="5" name="Picture 2" descr="640x320 - M&amp;RI-Annual-Report-Graphic"/>
            <p:cNvPicPr>
              <a:picLocks noChangeAspect="1" noChangeArrowheads="1"/>
            </p:cNvPicPr>
            <p:nvPr/>
          </p:nvPicPr>
          <p:blipFill rotWithShape="1">
            <a:blip r:embed="rId3">
              <a:extLst>
                <a:ext uri="{28A0092B-C50C-407E-A947-70E740481C1C}">
                  <a14:useLocalDpi xmlns:a14="http://schemas.microsoft.com/office/drawing/2010/main" val="0"/>
                </a:ext>
              </a:extLst>
            </a:blip>
            <a:srcRect l="15309" r="10448"/>
            <a:stretch/>
          </p:blipFill>
          <p:spPr bwMode="auto">
            <a:xfrm>
              <a:off x="179512" y="2363261"/>
              <a:ext cx="4202290" cy="31838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1520" y="4797152"/>
              <a:ext cx="43204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68013" y="2348880"/>
            <a:ext cx="441649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699792" y="5445224"/>
            <a:ext cx="2736304" cy="707886"/>
          </a:xfrm>
          <a:prstGeom prst="rect">
            <a:avLst/>
          </a:prstGeom>
          <a:noFill/>
        </p:spPr>
        <p:txBody>
          <a:bodyPr wrap="square" rtlCol="0">
            <a:spAutoFit/>
          </a:bodyPr>
          <a:lstStyle/>
          <a:p>
            <a:r>
              <a:rPr lang="en-GB" sz="4000" i="1" dirty="0">
                <a:solidFill>
                  <a:prstClr val="black"/>
                </a:solidFill>
                <a:latin typeface="High Tower Text" panose="02040502050506030303" pitchFamily="18" charset="0"/>
              </a:rPr>
              <a:t>Thank You</a:t>
            </a:r>
          </a:p>
        </p:txBody>
      </p:sp>
      <p:sp>
        <p:nvSpPr>
          <p:cNvPr id="3" name="TextBox 2"/>
          <p:cNvSpPr txBox="1"/>
          <p:nvPr/>
        </p:nvSpPr>
        <p:spPr>
          <a:xfrm>
            <a:off x="4427984" y="1610797"/>
            <a:ext cx="3274935" cy="954107"/>
          </a:xfrm>
          <a:prstGeom prst="rect">
            <a:avLst/>
          </a:prstGeom>
          <a:noFill/>
        </p:spPr>
        <p:txBody>
          <a:bodyPr wrap="none" rtlCol="0">
            <a:spAutoFit/>
          </a:bodyPr>
          <a:lstStyle/>
          <a:p>
            <a:pPr marL="457200" indent="-457200">
              <a:buFont typeface="Arial" panose="020B0604020202020204" pitchFamily="34" charset="0"/>
              <a:buChar char="•"/>
            </a:pPr>
            <a:r>
              <a:rPr lang="en-GB" sz="2800" dirty="0">
                <a:solidFill>
                  <a:prstClr val="black"/>
                </a:solidFill>
              </a:rPr>
              <a:t>Country programs</a:t>
            </a:r>
          </a:p>
          <a:p>
            <a:pPr marL="457200" indent="-457200">
              <a:buFont typeface="Arial" panose="020B0604020202020204" pitchFamily="34" charset="0"/>
              <a:buChar char="•"/>
            </a:pPr>
            <a:r>
              <a:rPr lang="en-GB" sz="2800" dirty="0">
                <a:solidFill>
                  <a:prstClr val="black"/>
                </a:solidFill>
              </a:rPr>
              <a:t>Partners:</a:t>
            </a:r>
          </a:p>
        </p:txBody>
      </p:sp>
    </p:spTree>
    <p:extLst>
      <p:ext uri="{BB962C8B-B14F-4D97-AF65-F5344CB8AC3E}">
        <p14:creationId xmlns:p14="http://schemas.microsoft.com/office/powerpoint/2010/main" val="106703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http://childrenshospitaltrust.org.za/wp-content/images/Hospital%20Front%2000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7" y="-243408"/>
            <a:ext cx="10177131" cy="763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748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solidFill>
                  <a:srgbClr val="002060"/>
                </a:solidFill>
              </a:rPr>
              <a:t>The Global Burden of  </a:t>
            </a:r>
            <a:br>
              <a:rPr lang="en-GB" sz="3600" b="1" dirty="0" smtClean="0">
                <a:solidFill>
                  <a:srgbClr val="002060"/>
                </a:solidFill>
              </a:rPr>
            </a:br>
            <a:r>
              <a:rPr lang="en-GB" sz="3600" b="1" dirty="0" smtClean="0">
                <a:solidFill>
                  <a:srgbClr val="002060"/>
                </a:solidFill>
              </a:rPr>
              <a:t>Measles            &amp;            Rubella</a:t>
            </a:r>
            <a:endParaRPr lang="en-GB" sz="3600" b="1" dirty="0">
              <a:solidFill>
                <a:srgbClr val="002060"/>
              </a:solidFill>
            </a:endParaRPr>
          </a:p>
        </p:txBody>
      </p:sp>
      <p:sp>
        <p:nvSpPr>
          <p:cNvPr id="3" name="AutoShape 2" descr="measles rash on face of infant pati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26" name="Picture 2" descr="D:\Data\MEASLES\Pictures\Robert Perry Photograp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038" y="1700808"/>
            <a:ext cx="2921875" cy="34465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407" r="9434"/>
          <a:stretch/>
        </p:blipFill>
        <p:spPr bwMode="auto">
          <a:xfrm>
            <a:off x="5252313" y="1744720"/>
            <a:ext cx="2992096" cy="352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5373216"/>
            <a:ext cx="3698320" cy="954107"/>
          </a:xfrm>
          <a:prstGeom prst="rect">
            <a:avLst/>
          </a:prstGeom>
          <a:noFill/>
          <a:ln>
            <a:solidFill>
              <a:schemeClr val="tx1"/>
            </a:solidFill>
          </a:ln>
        </p:spPr>
        <p:txBody>
          <a:bodyPr wrap="none" rtlCol="0">
            <a:spAutoFit/>
          </a:bodyPr>
          <a:lstStyle/>
          <a:p>
            <a:pPr algn="ctr"/>
            <a:r>
              <a:rPr lang="en-GB" sz="2800" dirty="0">
                <a:solidFill>
                  <a:prstClr val="black"/>
                </a:solidFill>
              </a:rPr>
              <a:t>146,000 measles deaths</a:t>
            </a:r>
          </a:p>
          <a:p>
            <a:pPr algn="ctr"/>
            <a:r>
              <a:rPr lang="en-GB" sz="2800" dirty="0">
                <a:solidFill>
                  <a:prstClr val="black"/>
                </a:solidFill>
              </a:rPr>
              <a:t> in 2013</a:t>
            </a:r>
          </a:p>
        </p:txBody>
      </p:sp>
      <p:sp>
        <p:nvSpPr>
          <p:cNvPr id="7" name="TextBox 6"/>
          <p:cNvSpPr txBox="1"/>
          <p:nvPr/>
        </p:nvSpPr>
        <p:spPr>
          <a:xfrm>
            <a:off x="5017115" y="5445224"/>
            <a:ext cx="3296095" cy="954107"/>
          </a:xfrm>
          <a:prstGeom prst="rect">
            <a:avLst/>
          </a:prstGeom>
          <a:noFill/>
          <a:ln>
            <a:solidFill>
              <a:schemeClr val="tx1"/>
            </a:solidFill>
          </a:ln>
        </p:spPr>
        <p:txBody>
          <a:bodyPr wrap="none" rtlCol="0">
            <a:spAutoFit/>
          </a:bodyPr>
          <a:lstStyle/>
          <a:p>
            <a:pPr algn="ctr"/>
            <a:r>
              <a:rPr lang="en-GB" sz="2800" dirty="0">
                <a:solidFill>
                  <a:prstClr val="black"/>
                </a:solidFill>
              </a:rPr>
              <a:t>100,000 babies with </a:t>
            </a:r>
          </a:p>
          <a:p>
            <a:pPr algn="ctr"/>
            <a:r>
              <a:rPr lang="en-GB" sz="2800" dirty="0">
                <a:solidFill>
                  <a:prstClr val="black"/>
                </a:solidFill>
              </a:rPr>
              <a:t>CRS each year</a:t>
            </a:r>
          </a:p>
        </p:txBody>
      </p:sp>
    </p:spTree>
    <p:extLst>
      <p:ext uri="{BB962C8B-B14F-4D97-AF65-F5344CB8AC3E}">
        <p14:creationId xmlns:p14="http://schemas.microsoft.com/office/powerpoint/2010/main" val="323225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normAutofit fontScale="90000"/>
          </a:bodyPr>
          <a:lstStyle/>
          <a:p>
            <a:r>
              <a:rPr lang="en-GB" sz="4000" b="1" dirty="0" smtClean="0">
                <a:solidFill>
                  <a:srgbClr val="002060"/>
                </a:solidFill>
              </a:rPr>
              <a:t>Vaccines </a:t>
            </a:r>
            <a:r>
              <a:rPr lang="en-GB" sz="4000" b="1" dirty="0" smtClean="0">
                <a:solidFill>
                  <a:srgbClr val="002060"/>
                </a:solidFill>
              </a:rPr>
              <a:t>are </a:t>
            </a:r>
            <a:r>
              <a:rPr lang="en-GB" sz="4000" b="1" dirty="0" smtClean="0">
                <a:solidFill>
                  <a:srgbClr val="002060"/>
                </a:solidFill>
              </a:rPr>
              <a:t>Safe, Effective and Inexpensive</a:t>
            </a:r>
            <a:r>
              <a:rPr lang="en-GB" sz="4000" b="1" dirty="0" smtClean="0">
                <a:solidFill>
                  <a:srgbClr val="002060"/>
                </a:solidFill>
              </a:rPr>
              <a:t/>
            </a:r>
            <a:br>
              <a:rPr lang="en-GB" sz="4000" b="1" dirty="0" smtClean="0">
                <a:solidFill>
                  <a:srgbClr val="002060"/>
                </a:solidFill>
              </a:rPr>
            </a:br>
            <a:r>
              <a:rPr lang="en-GB" sz="3100" dirty="0" smtClean="0">
                <a:solidFill>
                  <a:srgbClr val="002060"/>
                </a:solidFill>
              </a:rPr>
              <a:t>UNICEF Awarded Prices*, 2015</a:t>
            </a:r>
            <a:endParaRPr lang="en-GB" sz="3100" dirty="0">
              <a:solidFill>
                <a:srgbClr val="002060"/>
              </a:solidFill>
            </a:endParaRPr>
          </a:p>
        </p:txBody>
      </p:sp>
      <p:sp>
        <p:nvSpPr>
          <p:cNvPr id="3" name="Content Placeholder 2"/>
          <p:cNvSpPr>
            <a:spLocks noGrp="1"/>
          </p:cNvSpPr>
          <p:nvPr>
            <p:ph sz="half" idx="1"/>
          </p:nvPr>
        </p:nvSpPr>
        <p:spPr/>
        <p:txBody>
          <a:bodyPr/>
          <a:lstStyle/>
          <a:p>
            <a:pPr marL="0" indent="0" algn="ctr">
              <a:buNone/>
            </a:pPr>
            <a:r>
              <a:rPr lang="en-GB" u="sng" dirty="0" smtClean="0"/>
              <a:t>Measles vaccine</a:t>
            </a:r>
          </a:p>
          <a:p>
            <a:pPr marL="0" indent="0" algn="ctr">
              <a:buNone/>
            </a:pPr>
            <a:r>
              <a:rPr lang="en-GB" dirty="0" smtClean="0"/>
              <a:t>10 dose vial </a:t>
            </a:r>
          </a:p>
          <a:p>
            <a:pPr marL="0" indent="0" algn="ctr">
              <a:buNone/>
            </a:pPr>
            <a:r>
              <a:rPr lang="en-GB" b="1" dirty="0" smtClean="0"/>
              <a:t>0.27 USD per dose</a:t>
            </a:r>
            <a:endParaRPr lang="en-GB" b="1" dirty="0"/>
          </a:p>
        </p:txBody>
      </p:sp>
      <p:sp>
        <p:nvSpPr>
          <p:cNvPr id="4" name="Content Placeholder 3"/>
          <p:cNvSpPr>
            <a:spLocks noGrp="1"/>
          </p:cNvSpPr>
          <p:nvPr>
            <p:ph sz="half" idx="2"/>
          </p:nvPr>
        </p:nvSpPr>
        <p:spPr/>
        <p:txBody>
          <a:bodyPr/>
          <a:lstStyle/>
          <a:p>
            <a:pPr marL="0" indent="0" algn="ctr">
              <a:buNone/>
            </a:pPr>
            <a:r>
              <a:rPr lang="en-GB" u="sng" dirty="0" smtClean="0"/>
              <a:t>Measles-rubella vaccine</a:t>
            </a:r>
          </a:p>
          <a:p>
            <a:pPr marL="0" indent="0" algn="ctr">
              <a:buNone/>
            </a:pPr>
            <a:r>
              <a:rPr lang="en-GB" dirty="0" smtClean="0"/>
              <a:t>10 dose vial</a:t>
            </a:r>
          </a:p>
          <a:p>
            <a:pPr marL="0" indent="0" algn="ctr">
              <a:buNone/>
            </a:pPr>
            <a:r>
              <a:rPr lang="en-GB" b="1" dirty="0" smtClean="0"/>
              <a:t>0.58 USD per dose</a:t>
            </a:r>
            <a:endParaRPr lang="en-GB" b="1" dirty="0"/>
          </a:p>
        </p:txBody>
      </p:sp>
      <p:pic>
        <p:nvPicPr>
          <p:cNvPr id="9218" name="Picture 2" descr="containe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386048"/>
            <a:ext cx="1584176" cy="277925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who.int/entity/immunization_standards/vaccine_quality/pq_141_MR_10dose_SII_container_image-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385551"/>
            <a:ext cx="2232248" cy="29179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7308" y="6381328"/>
            <a:ext cx="6401432" cy="369332"/>
          </a:xfrm>
          <a:prstGeom prst="rect">
            <a:avLst/>
          </a:prstGeom>
          <a:noFill/>
        </p:spPr>
        <p:txBody>
          <a:bodyPr wrap="none" rtlCol="0">
            <a:spAutoFit/>
          </a:bodyPr>
          <a:lstStyle/>
          <a:p>
            <a:r>
              <a:rPr lang="en-GB" dirty="0">
                <a:solidFill>
                  <a:prstClr val="black"/>
                </a:solidFill>
              </a:rPr>
              <a:t>Prices shown are for vaccines produced by Serum Institute  India </a:t>
            </a:r>
          </a:p>
        </p:txBody>
      </p:sp>
    </p:spTree>
    <p:extLst>
      <p:ext uri="{BB962C8B-B14F-4D97-AF65-F5344CB8AC3E}">
        <p14:creationId xmlns:p14="http://schemas.microsoft.com/office/powerpoint/2010/main" val="747424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9"/>
          <p:cNvPicPr>
            <a:picLocks noChangeAspect="1" noChangeArrowheads="1"/>
          </p:cNvPicPr>
          <p:nvPr/>
        </p:nvPicPr>
        <p:blipFill>
          <a:blip r:embed="rId3">
            <a:extLst>
              <a:ext uri="{28A0092B-C50C-407E-A947-70E740481C1C}">
                <a14:useLocalDpi xmlns:a14="http://schemas.microsoft.com/office/drawing/2010/main" val="0"/>
              </a:ext>
            </a:extLst>
          </a:blip>
          <a:srcRect l="4134" t="21857" r="3142" b="20367"/>
          <a:stretch>
            <a:fillRect/>
          </a:stretch>
        </p:blipFill>
        <p:spPr bwMode="auto">
          <a:xfrm>
            <a:off x="-80089" y="1149002"/>
            <a:ext cx="9222735" cy="43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itle"/>
          <p:cNvSpPr>
            <a:spLocks noGrp="1"/>
          </p:cNvSpPr>
          <p:nvPr>
            <p:ph type="title"/>
          </p:nvPr>
        </p:nvSpPr>
        <p:spPr>
          <a:xfrm>
            <a:off x="457200" y="116632"/>
            <a:ext cx="8229600" cy="1143000"/>
          </a:xfrm>
        </p:spPr>
        <p:txBody>
          <a:bodyPr>
            <a:normAutofit fontScale="90000"/>
          </a:bodyPr>
          <a:lstStyle/>
          <a:p>
            <a:pPr eaLnBrk="1" hangingPunct="1"/>
            <a:r>
              <a:rPr lang="en-US" altLang="en-US" sz="3200" b="1" dirty="0" smtClean="0">
                <a:solidFill>
                  <a:srgbClr val="002060"/>
                </a:solidFill>
              </a:rPr>
              <a:t>Milestone #1: </a:t>
            </a:r>
            <a:r>
              <a:rPr lang="en-US" altLang="en-US" sz="3200" dirty="0" smtClean="0">
                <a:solidFill>
                  <a:srgbClr val="002060"/>
                </a:solidFill>
              </a:rPr>
              <a:t/>
            </a:r>
            <a:br>
              <a:rPr lang="en-US" altLang="en-US" sz="3200" dirty="0" smtClean="0">
                <a:solidFill>
                  <a:srgbClr val="002060"/>
                </a:solidFill>
              </a:rPr>
            </a:br>
            <a:r>
              <a:rPr lang="en-US" altLang="en-US" sz="3200" dirty="0" smtClean="0">
                <a:solidFill>
                  <a:srgbClr val="002060"/>
                </a:solidFill>
              </a:rPr>
              <a:t>90% MCV1 Vaccination Coverage in Every Country </a:t>
            </a:r>
            <a:endParaRPr lang="en-GB" altLang="en-US" sz="3200" dirty="0">
              <a:solidFill>
                <a:srgbClr val="002060"/>
              </a:solidFill>
            </a:endParaRPr>
          </a:p>
        </p:txBody>
      </p:sp>
      <p:sp>
        <p:nvSpPr>
          <p:cNvPr id="6149" name="Disclaimer"/>
          <p:cNvSpPr txBox="1">
            <a:spLocks noChangeArrowheads="1"/>
          </p:cNvSpPr>
          <p:nvPr/>
        </p:nvSpPr>
        <p:spPr bwMode="auto">
          <a:xfrm>
            <a:off x="6353017" y="5471460"/>
            <a:ext cx="2606366" cy="464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04" tIns="39703" rIns="79404" bIns="39703">
            <a:spAutoFit/>
          </a:bodyPr>
          <a:lstStyle>
            <a:lvl1pPr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eaLnBrk="0" hangingPunct="0">
              <a:spcBef>
                <a:spcPct val="20000"/>
              </a:spcBef>
              <a:buChar char="»"/>
              <a:defRPr sz="23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r>
              <a:rPr lang="en-US" altLang="en-US" sz="500" dirty="0">
                <a:latin typeface="Times New Roman" pitchFamily="18" charset="0"/>
                <a:cs typeface="Times New Roman" pitchFamily="18" charset="0"/>
                <a:sym typeface="Times New Roman" pitchFamily="18" charset="0"/>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 WHO 2015. All rights reserved</a:t>
            </a:r>
            <a:endParaRPr lang="en-GB" altLang="en-US" sz="500" dirty="0">
              <a:latin typeface="Times New Roman" pitchFamily="18" charset="0"/>
              <a:cs typeface="Times New Roman" pitchFamily="18" charset="0"/>
              <a:sym typeface="Times New Roman" pitchFamily="18" charset="0"/>
            </a:endParaRPr>
          </a:p>
        </p:txBody>
      </p:sp>
      <p:sp>
        <p:nvSpPr>
          <p:cNvPr id="6150" name="Box0"/>
          <p:cNvSpPr>
            <a:spLocks noChangeArrowheads="1"/>
          </p:cNvSpPr>
          <p:nvPr/>
        </p:nvSpPr>
        <p:spPr bwMode="auto">
          <a:xfrm>
            <a:off x="3876969" y="4862371"/>
            <a:ext cx="434394" cy="126707"/>
          </a:xfrm>
          <a:prstGeom prst="rect">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404" tIns="39703" rIns="79404" bIns="39703"/>
          <a:lstStyle>
            <a:lvl1pPr defTabSz="1042988"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defTabSz="1042988"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defTabSz="1042988" eaLnBrk="0" hangingPunct="0">
              <a:spcBef>
                <a:spcPct val="20000"/>
              </a:spcBef>
              <a:buChar char="»"/>
              <a:defRPr sz="2300">
                <a:solidFill>
                  <a:srgbClr val="000066"/>
                </a:solidFill>
                <a:latin typeface="Arial" charset="0"/>
                <a:cs typeface="Arial" charset="0"/>
              </a:defRPr>
            </a:lvl5pPr>
            <a:lvl6pPr marL="2514600" indent="-228600" algn="r" defTabSz="1042988"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defTabSz="1042988"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defTabSz="1042988"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defTabSz="1042988"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endParaRPr lang="en-US" altLang="en-US" sz="3400" dirty="0"/>
          </a:p>
        </p:txBody>
      </p:sp>
      <p:sp>
        <p:nvSpPr>
          <p:cNvPr id="6151" name="Legend_0"/>
          <p:cNvSpPr txBox="1">
            <a:spLocks noChangeArrowheads="1"/>
          </p:cNvSpPr>
          <p:nvPr/>
        </p:nvSpPr>
        <p:spPr bwMode="auto">
          <a:xfrm>
            <a:off x="4343943" y="4642127"/>
            <a:ext cx="273668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04" tIns="39703" rIns="79404" bIns="39703">
            <a:spAutoFit/>
          </a:bodyPr>
          <a:lstStyle>
            <a:lvl1pPr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eaLnBrk="0" hangingPunct="0">
              <a:spcBef>
                <a:spcPct val="20000"/>
              </a:spcBef>
              <a:buChar char="»"/>
              <a:defRPr sz="23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r>
              <a:rPr lang="en-US" altLang="en-US" sz="800" dirty="0">
                <a:latin typeface="Times New Roman" pitchFamily="18" charset="0"/>
                <a:cs typeface="Times New Roman" pitchFamily="18" charset="0"/>
                <a:sym typeface="Times New Roman" pitchFamily="18" charset="0"/>
              </a:rPr>
              <a:t>&lt;50%  </a:t>
            </a:r>
            <a:r>
              <a:rPr lang="en-US" altLang="en-US" sz="800" i="1" dirty="0">
                <a:latin typeface="Times New Roman" pitchFamily="18" charset="0"/>
                <a:cs typeface="Times New Roman" pitchFamily="18" charset="0"/>
                <a:sym typeface="Times New Roman" pitchFamily="18" charset="0"/>
              </a:rPr>
              <a:t> (4 countries  or 2%)</a:t>
            </a:r>
            <a:endParaRPr lang="en-GB" altLang="en-US" sz="800" i="1" dirty="0">
              <a:latin typeface="Times New Roman" pitchFamily="18" charset="0"/>
              <a:cs typeface="Times New Roman" pitchFamily="18" charset="0"/>
              <a:sym typeface="Times New Roman" pitchFamily="18" charset="0"/>
            </a:endParaRPr>
          </a:p>
        </p:txBody>
      </p:sp>
      <p:sp>
        <p:nvSpPr>
          <p:cNvPr id="6152" name="Box1"/>
          <p:cNvSpPr>
            <a:spLocks noChangeArrowheads="1"/>
          </p:cNvSpPr>
          <p:nvPr/>
        </p:nvSpPr>
        <p:spPr bwMode="auto">
          <a:xfrm>
            <a:off x="3876969" y="5035153"/>
            <a:ext cx="434394" cy="126707"/>
          </a:xfrm>
          <a:prstGeom prst="rect">
            <a:avLst/>
          </a:prstGeom>
          <a:solidFill>
            <a:srgbClr val="FFBEBE"/>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404" tIns="39703" rIns="79404" bIns="39703"/>
          <a:lstStyle>
            <a:lvl1pPr defTabSz="1042988"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defTabSz="1042988"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defTabSz="1042988" eaLnBrk="0" hangingPunct="0">
              <a:spcBef>
                <a:spcPct val="20000"/>
              </a:spcBef>
              <a:buChar char="»"/>
              <a:defRPr sz="2300">
                <a:solidFill>
                  <a:srgbClr val="000066"/>
                </a:solidFill>
                <a:latin typeface="Arial" charset="0"/>
                <a:cs typeface="Arial" charset="0"/>
              </a:defRPr>
            </a:lvl5pPr>
            <a:lvl6pPr marL="2514600" indent="-228600" algn="r" defTabSz="1042988"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defTabSz="1042988"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defTabSz="1042988"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defTabSz="1042988"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endParaRPr lang="en-US" altLang="en-US" sz="3400" dirty="0"/>
          </a:p>
        </p:txBody>
      </p:sp>
      <p:sp>
        <p:nvSpPr>
          <p:cNvPr id="6153" name="Legend_1"/>
          <p:cNvSpPr txBox="1">
            <a:spLocks noChangeArrowheads="1"/>
          </p:cNvSpPr>
          <p:nvPr/>
        </p:nvSpPr>
        <p:spPr bwMode="auto">
          <a:xfrm>
            <a:off x="4343943" y="4814909"/>
            <a:ext cx="273668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04" tIns="39703" rIns="79404" bIns="39703">
            <a:spAutoFit/>
          </a:bodyPr>
          <a:lstStyle>
            <a:lvl1pPr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eaLnBrk="0" hangingPunct="0">
              <a:spcBef>
                <a:spcPct val="20000"/>
              </a:spcBef>
              <a:buChar char="»"/>
              <a:defRPr sz="23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r>
              <a:rPr lang="en-US" altLang="en-US" sz="800" dirty="0">
                <a:latin typeface="Times New Roman" pitchFamily="18" charset="0"/>
                <a:cs typeface="Times New Roman" pitchFamily="18" charset="0"/>
                <a:sym typeface="Times New Roman" pitchFamily="18" charset="0"/>
              </a:rPr>
              <a:t>50-79%  </a:t>
            </a:r>
            <a:r>
              <a:rPr lang="en-US" altLang="en-US" sz="800" i="1" dirty="0">
                <a:latin typeface="Times New Roman" pitchFamily="18" charset="0"/>
                <a:cs typeface="Times New Roman" pitchFamily="18" charset="0"/>
                <a:sym typeface="Times New Roman" pitchFamily="18" charset="0"/>
              </a:rPr>
              <a:t> (33 countries  or 17%)</a:t>
            </a:r>
            <a:endParaRPr lang="en-GB" altLang="en-US" sz="800" i="1" dirty="0">
              <a:latin typeface="Times New Roman" pitchFamily="18" charset="0"/>
              <a:cs typeface="Times New Roman" pitchFamily="18" charset="0"/>
              <a:sym typeface="Times New Roman" pitchFamily="18" charset="0"/>
            </a:endParaRPr>
          </a:p>
        </p:txBody>
      </p:sp>
      <p:sp>
        <p:nvSpPr>
          <p:cNvPr id="6154" name="Box2"/>
          <p:cNvSpPr>
            <a:spLocks noChangeArrowheads="1"/>
          </p:cNvSpPr>
          <p:nvPr/>
        </p:nvSpPr>
        <p:spPr bwMode="auto">
          <a:xfrm>
            <a:off x="3876969" y="5207935"/>
            <a:ext cx="434394" cy="126707"/>
          </a:xfrm>
          <a:prstGeom prst="rect">
            <a:avLst/>
          </a:prstGeom>
          <a:solidFill>
            <a:srgbClr val="BEE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404" tIns="39703" rIns="79404" bIns="39703"/>
          <a:lstStyle>
            <a:lvl1pPr defTabSz="1042988"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defTabSz="1042988"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defTabSz="1042988" eaLnBrk="0" hangingPunct="0">
              <a:spcBef>
                <a:spcPct val="20000"/>
              </a:spcBef>
              <a:buChar char="»"/>
              <a:defRPr sz="2300">
                <a:solidFill>
                  <a:srgbClr val="000066"/>
                </a:solidFill>
                <a:latin typeface="Arial" charset="0"/>
                <a:cs typeface="Arial" charset="0"/>
              </a:defRPr>
            </a:lvl5pPr>
            <a:lvl6pPr marL="2514600" indent="-228600" algn="r" defTabSz="1042988"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defTabSz="1042988"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defTabSz="1042988"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defTabSz="1042988"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endParaRPr lang="en-US" altLang="en-US" sz="3400" dirty="0"/>
          </a:p>
        </p:txBody>
      </p:sp>
      <p:sp>
        <p:nvSpPr>
          <p:cNvPr id="6155" name="Legend_2"/>
          <p:cNvSpPr txBox="1">
            <a:spLocks noChangeArrowheads="1"/>
          </p:cNvSpPr>
          <p:nvPr/>
        </p:nvSpPr>
        <p:spPr bwMode="auto">
          <a:xfrm>
            <a:off x="4343943" y="4987691"/>
            <a:ext cx="273668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04" tIns="39703" rIns="79404" bIns="39703">
            <a:spAutoFit/>
          </a:bodyPr>
          <a:lstStyle>
            <a:lvl1pPr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eaLnBrk="0" hangingPunct="0">
              <a:spcBef>
                <a:spcPct val="20000"/>
              </a:spcBef>
              <a:buChar char="»"/>
              <a:defRPr sz="23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r>
              <a:rPr lang="en-US" altLang="en-US" sz="800" dirty="0">
                <a:latin typeface="Times New Roman" pitchFamily="18" charset="0"/>
                <a:cs typeface="Times New Roman" pitchFamily="18" charset="0"/>
                <a:sym typeface="Times New Roman" pitchFamily="18" charset="0"/>
              </a:rPr>
              <a:t>80-89%  </a:t>
            </a:r>
            <a:r>
              <a:rPr lang="en-US" altLang="en-US" sz="800" i="1" dirty="0">
                <a:latin typeface="Times New Roman" pitchFamily="18" charset="0"/>
                <a:cs typeface="Times New Roman" pitchFamily="18" charset="0"/>
                <a:sym typeface="Times New Roman" pitchFamily="18" charset="0"/>
              </a:rPr>
              <a:t> (35 countries  or 18%)</a:t>
            </a:r>
            <a:endParaRPr lang="en-GB" altLang="en-US" sz="800" i="1" dirty="0">
              <a:latin typeface="Times New Roman" pitchFamily="18" charset="0"/>
              <a:cs typeface="Times New Roman" pitchFamily="18" charset="0"/>
              <a:sym typeface="Times New Roman" pitchFamily="18" charset="0"/>
            </a:endParaRPr>
          </a:p>
        </p:txBody>
      </p:sp>
      <p:sp>
        <p:nvSpPr>
          <p:cNvPr id="6156" name="Box3"/>
          <p:cNvSpPr>
            <a:spLocks noChangeArrowheads="1"/>
          </p:cNvSpPr>
          <p:nvPr/>
        </p:nvSpPr>
        <p:spPr bwMode="auto">
          <a:xfrm>
            <a:off x="3876969" y="5380722"/>
            <a:ext cx="434394" cy="126707"/>
          </a:xfrm>
          <a:prstGeom prst="rect">
            <a:avLst/>
          </a:prstGeom>
          <a:solidFill>
            <a:srgbClr val="3366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404" tIns="39703" rIns="79404" bIns="39703"/>
          <a:lstStyle>
            <a:lvl1pPr defTabSz="1042988"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defTabSz="1042988"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defTabSz="1042988" eaLnBrk="0" hangingPunct="0">
              <a:spcBef>
                <a:spcPct val="20000"/>
              </a:spcBef>
              <a:buChar char="»"/>
              <a:defRPr sz="2300">
                <a:solidFill>
                  <a:srgbClr val="000066"/>
                </a:solidFill>
                <a:latin typeface="Arial" charset="0"/>
                <a:cs typeface="Arial" charset="0"/>
              </a:defRPr>
            </a:lvl5pPr>
            <a:lvl6pPr marL="2514600" indent="-228600" algn="r" defTabSz="1042988"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defTabSz="1042988"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defTabSz="1042988"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defTabSz="1042988"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endParaRPr lang="en-US" altLang="en-US" sz="3400" dirty="0"/>
          </a:p>
        </p:txBody>
      </p:sp>
      <p:sp>
        <p:nvSpPr>
          <p:cNvPr id="6157" name="Legend_3"/>
          <p:cNvSpPr txBox="1">
            <a:spLocks noChangeArrowheads="1"/>
          </p:cNvSpPr>
          <p:nvPr/>
        </p:nvSpPr>
        <p:spPr bwMode="auto">
          <a:xfrm>
            <a:off x="4343943" y="5160473"/>
            <a:ext cx="273668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04" tIns="39703" rIns="79404" bIns="39703">
            <a:spAutoFit/>
          </a:bodyPr>
          <a:lstStyle>
            <a:lvl1pPr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eaLnBrk="0" hangingPunct="0">
              <a:spcBef>
                <a:spcPct val="20000"/>
              </a:spcBef>
              <a:buChar char="»"/>
              <a:defRPr sz="23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r>
              <a:rPr lang="en-US" altLang="en-US" sz="800" dirty="0">
                <a:latin typeface="Times New Roman" pitchFamily="18" charset="0"/>
                <a:cs typeface="Times New Roman" pitchFamily="18" charset="0"/>
                <a:sym typeface="Times New Roman" pitchFamily="18" charset="0"/>
              </a:rPr>
              <a:t>90-94%  </a:t>
            </a:r>
            <a:r>
              <a:rPr lang="en-US" altLang="en-US" sz="800" i="1" dirty="0">
                <a:latin typeface="Times New Roman" pitchFamily="18" charset="0"/>
                <a:cs typeface="Times New Roman" pitchFamily="18" charset="0"/>
                <a:sym typeface="Times New Roman" pitchFamily="18" charset="0"/>
              </a:rPr>
              <a:t> (46 countries  or 24%)</a:t>
            </a:r>
            <a:endParaRPr lang="en-GB" altLang="en-US" sz="800" i="1" dirty="0">
              <a:latin typeface="Times New Roman" pitchFamily="18" charset="0"/>
              <a:cs typeface="Times New Roman" pitchFamily="18" charset="0"/>
              <a:sym typeface="Times New Roman" pitchFamily="18" charset="0"/>
            </a:endParaRPr>
          </a:p>
        </p:txBody>
      </p:sp>
      <p:sp>
        <p:nvSpPr>
          <p:cNvPr id="6158" name="Box4"/>
          <p:cNvSpPr>
            <a:spLocks noChangeArrowheads="1"/>
          </p:cNvSpPr>
          <p:nvPr/>
        </p:nvSpPr>
        <p:spPr bwMode="auto">
          <a:xfrm>
            <a:off x="3876969" y="5553503"/>
            <a:ext cx="434394" cy="126707"/>
          </a:xfrm>
          <a:prstGeom prst="rect">
            <a:avLst/>
          </a:prstGeom>
          <a:solidFill>
            <a:srgbClr val="F0F0F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404" tIns="39703" rIns="79404" bIns="39703"/>
          <a:lstStyle>
            <a:lvl1pPr defTabSz="1042988"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defTabSz="1042988"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defTabSz="1042988" eaLnBrk="0" hangingPunct="0">
              <a:spcBef>
                <a:spcPct val="20000"/>
              </a:spcBef>
              <a:buChar char="»"/>
              <a:defRPr sz="2300">
                <a:solidFill>
                  <a:srgbClr val="000066"/>
                </a:solidFill>
                <a:latin typeface="Arial" charset="0"/>
                <a:cs typeface="Arial" charset="0"/>
              </a:defRPr>
            </a:lvl5pPr>
            <a:lvl6pPr marL="2514600" indent="-228600" algn="r" defTabSz="1042988"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defTabSz="1042988"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defTabSz="1042988"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defTabSz="1042988"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endParaRPr lang="en-US" altLang="en-US" sz="3400" dirty="0"/>
          </a:p>
        </p:txBody>
      </p:sp>
      <p:sp>
        <p:nvSpPr>
          <p:cNvPr id="6159" name="Legend_4"/>
          <p:cNvSpPr txBox="1">
            <a:spLocks noChangeArrowheads="1"/>
          </p:cNvSpPr>
          <p:nvPr/>
        </p:nvSpPr>
        <p:spPr bwMode="auto">
          <a:xfrm>
            <a:off x="4343943" y="5518945"/>
            <a:ext cx="2736684" cy="20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04" tIns="39703" rIns="79404" bIns="39703">
            <a:spAutoFit/>
          </a:bodyPr>
          <a:lstStyle>
            <a:lvl1pPr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eaLnBrk="0" hangingPunct="0">
              <a:spcBef>
                <a:spcPct val="20000"/>
              </a:spcBef>
              <a:buChar char="»"/>
              <a:defRPr sz="23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r>
              <a:rPr lang="en-US" altLang="en-US" sz="800" dirty="0">
                <a:latin typeface="Times New Roman" pitchFamily="18" charset="0"/>
                <a:cs typeface="Times New Roman" pitchFamily="18" charset="0"/>
                <a:sym typeface="Times New Roman" pitchFamily="18" charset="0"/>
              </a:rPr>
              <a:t>Not available</a:t>
            </a:r>
            <a:endParaRPr lang="en-GB" altLang="en-US" sz="800" i="1" dirty="0">
              <a:latin typeface="Times New Roman" pitchFamily="18" charset="0"/>
              <a:cs typeface="Times New Roman" pitchFamily="18" charset="0"/>
              <a:sym typeface="Times New Roman" pitchFamily="18" charset="0"/>
            </a:endParaRPr>
          </a:p>
        </p:txBody>
      </p:sp>
      <p:sp>
        <p:nvSpPr>
          <p:cNvPr id="6160" name="Box5"/>
          <p:cNvSpPr>
            <a:spLocks noChangeArrowheads="1"/>
          </p:cNvSpPr>
          <p:nvPr/>
        </p:nvSpPr>
        <p:spPr bwMode="auto">
          <a:xfrm>
            <a:off x="3876969" y="5726283"/>
            <a:ext cx="434394" cy="126707"/>
          </a:xfrm>
          <a:prstGeom prst="rect">
            <a:avLst/>
          </a:prstGeom>
          <a:solidFill>
            <a:srgbClr val="D2D2D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9404" tIns="39703" rIns="79404" bIns="39703"/>
          <a:lstStyle>
            <a:lvl1pPr defTabSz="1042988"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defTabSz="1042988"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defTabSz="1042988" eaLnBrk="0" hangingPunct="0">
              <a:spcBef>
                <a:spcPct val="20000"/>
              </a:spcBef>
              <a:buChar char="»"/>
              <a:defRPr sz="2300">
                <a:solidFill>
                  <a:srgbClr val="000066"/>
                </a:solidFill>
                <a:latin typeface="Arial" charset="0"/>
                <a:cs typeface="Arial" charset="0"/>
              </a:defRPr>
            </a:lvl5pPr>
            <a:lvl6pPr marL="2514600" indent="-228600" algn="r" defTabSz="1042988"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defTabSz="1042988"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defTabSz="1042988"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defTabSz="1042988"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endParaRPr lang="en-US" altLang="en-US" sz="3400" dirty="0"/>
          </a:p>
        </p:txBody>
      </p:sp>
      <p:sp>
        <p:nvSpPr>
          <p:cNvPr id="6161" name="Legend_5"/>
          <p:cNvSpPr txBox="1">
            <a:spLocks noChangeArrowheads="1"/>
          </p:cNvSpPr>
          <p:nvPr/>
        </p:nvSpPr>
        <p:spPr bwMode="auto">
          <a:xfrm>
            <a:off x="4335798" y="5681698"/>
            <a:ext cx="273668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04" tIns="39703" rIns="79404" bIns="39703">
            <a:spAutoFit/>
          </a:bodyPr>
          <a:lstStyle>
            <a:lvl1pPr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eaLnBrk="0" hangingPunct="0">
              <a:spcBef>
                <a:spcPct val="20000"/>
              </a:spcBef>
              <a:buChar char="»"/>
              <a:defRPr sz="23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r>
              <a:rPr lang="en-GB" altLang="en-US" sz="800" dirty="0">
                <a:latin typeface="Times New Roman" pitchFamily="18" charset="0"/>
                <a:cs typeface="Times New Roman" pitchFamily="18" charset="0"/>
                <a:sym typeface="Times New Roman" pitchFamily="18" charset="0"/>
              </a:rPr>
              <a:t> Not applicable</a:t>
            </a:r>
          </a:p>
        </p:txBody>
      </p:sp>
      <p:sp>
        <p:nvSpPr>
          <p:cNvPr id="6162" name="Box0"/>
          <p:cNvSpPr>
            <a:spLocks noChangeArrowheads="1"/>
          </p:cNvSpPr>
          <p:nvPr/>
        </p:nvSpPr>
        <p:spPr bwMode="auto">
          <a:xfrm>
            <a:off x="3876969" y="4688149"/>
            <a:ext cx="434394" cy="126707"/>
          </a:xfrm>
          <a:prstGeom prst="rect">
            <a:avLst/>
          </a:prstGeom>
          <a:solidFill>
            <a:srgbClr val="A83800"/>
          </a:solidFill>
          <a:ln w="9525" algn="ctr">
            <a:solidFill>
              <a:schemeClr val="tx1"/>
            </a:solidFill>
            <a:round/>
            <a:headEnd/>
            <a:tailEnd/>
          </a:ln>
        </p:spPr>
        <p:txBody>
          <a:bodyPr lIns="79404" tIns="39703" rIns="79404" bIns="39703"/>
          <a:lstStyle>
            <a:lvl1pPr defTabSz="1042988"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defTabSz="1042988"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defTabSz="1042988"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defTabSz="1042988" eaLnBrk="0" hangingPunct="0">
              <a:spcBef>
                <a:spcPct val="20000"/>
              </a:spcBef>
              <a:buChar char="»"/>
              <a:defRPr sz="2300">
                <a:solidFill>
                  <a:srgbClr val="000066"/>
                </a:solidFill>
                <a:latin typeface="Arial" charset="0"/>
                <a:cs typeface="Arial" charset="0"/>
              </a:defRPr>
            </a:lvl5pPr>
            <a:lvl6pPr marL="2514600" indent="-228600" algn="r" defTabSz="1042988"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defTabSz="1042988"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defTabSz="1042988"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defTabSz="1042988"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endParaRPr lang="en-US" altLang="en-US" sz="3400" dirty="0"/>
          </a:p>
        </p:txBody>
      </p:sp>
      <p:sp>
        <p:nvSpPr>
          <p:cNvPr id="6163" name="Legend_3"/>
          <p:cNvSpPr txBox="1">
            <a:spLocks noChangeArrowheads="1"/>
          </p:cNvSpPr>
          <p:nvPr/>
        </p:nvSpPr>
        <p:spPr bwMode="auto">
          <a:xfrm>
            <a:off x="4349373" y="5341894"/>
            <a:ext cx="273668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404" tIns="39703" rIns="79404" bIns="39703">
            <a:spAutoFit/>
          </a:bodyPr>
          <a:lstStyle>
            <a:lvl1pPr rtl="0" eaLnBrk="0" hangingPunct="0">
              <a:spcBef>
                <a:spcPct val="80000"/>
              </a:spcBef>
              <a:buClr>
                <a:srgbClr val="1E7FB8"/>
              </a:buClr>
              <a:buFont typeface="Wingdings" pitchFamily="2" charset="2"/>
              <a:buChar char="l"/>
              <a:defRPr sz="2800">
                <a:solidFill>
                  <a:srgbClr val="000066"/>
                </a:solidFill>
                <a:latin typeface="Arial" charset="0"/>
                <a:cs typeface="Arial" charset="0"/>
              </a:defRPr>
            </a:lvl1pPr>
            <a:lvl2pPr marL="742950" indent="-285750" rtl="0" eaLnBrk="0" hangingPunct="0">
              <a:spcBef>
                <a:spcPct val="20000"/>
              </a:spcBef>
              <a:buClr>
                <a:srgbClr val="1E7FB8"/>
              </a:buClr>
              <a:buFont typeface="Arial" charset="0"/>
              <a:buChar char="–"/>
              <a:defRPr sz="2400">
                <a:solidFill>
                  <a:srgbClr val="000066"/>
                </a:solidFill>
                <a:latin typeface="Arial" charset="0"/>
                <a:cs typeface="Arial" charset="0"/>
              </a:defRPr>
            </a:lvl2pPr>
            <a:lvl3pPr marL="1143000" indent="-228600" rtl="0" eaLnBrk="0" hangingPunct="0">
              <a:spcBef>
                <a:spcPct val="20000"/>
              </a:spcBef>
              <a:buClr>
                <a:srgbClr val="1E7FB8"/>
              </a:buClr>
              <a:buChar char="•"/>
              <a:defRPr sz="2400">
                <a:solidFill>
                  <a:srgbClr val="000066"/>
                </a:solidFill>
                <a:latin typeface="Arial Narrow" pitchFamily="34" charset="0"/>
                <a:cs typeface="Arial" charset="0"/>
              </a:defRPr>
            </a:lvl3pPr>
            <a:lvl4pPr marL="1600200" indent="-228600" rtl="0" eaLnBrk="0" hangingPunct="0">
              <a:spcBef>
                <a:spcPct val="20000"/>
              </a:spcBef>
              <a:buClr>
                <a:srgbClr val="1E7FB8"/>
              </a:buClr>
              <a:buChar char="–"/>
              <a:defRPr sz="2400">
                <a:solidFill>
                  <a:srgbClr val="000066"/>
                </a:solidFill>
                <a:latin typeface="Arial Narrow" pitchFamily="34" charset="0"/>
                <a:cs typeface="Arial" charset="0"/>
              </a:defRPr>
            </a:lvl4pPr>
            <a:lvl5pPr marL="2057400" indent="-228600" algn="r" eaLnBrk="0" hangingPunct="0">
              <a:spcBef>
                <a:spcPct val="20000"/>
              </a:spcBef>
              <a:buChar char="»"/>
              <a:defRPr sz="2300">
                <a:solidFill>
                  <a:srgbClr val="000066"/>
                </a:solidFill>
                <a:latin typeface="Arial" charset="0"/>
                <a:cs typeface="Arial" charset="0"/>
              </a:defRPr>
            </a:lvl5pPr>
            <a:lvl6pPr marL="2514600" indent="-228600" algn="r" rtl="1" eaLnBrk="0" fontAlgn="base" hangingPunct="0">
              <a:spcBef>
                <a:spcPct val="20000"/>
              </a:spcBef>
              <a:spcAft>
                <a:spcPct val="0"/>
              </a:spcAft>
              <a:buChar char="»"/>
              <a:defRPr sz="2300">
                <a:solidFill>
                  <a:srgbClr val="000066"/>
                </a:solidFill>
                <a:latin typeface="Arial" charset="0"/>
                <a:cs typeface="Arial" charset="0"/>
              </a:defRPr>
            </a:lvl6pPr>
            <a:lvl7pPr marL="2971800" indent="-228600" algn="r" rtl="1" eaLnBrk="0" fontAlgn="base" hangingPunct="0">
              <a:spcBef>
                <a:spcPct val="20000"/>
              </a:spcBef>
              <a:spcAft>
                <a:spcPct val="0"/>
              </a:spcAft>
              <a:buChar char="»"/>
              <a:defRPr sz="2300">
                <a:solidFill>
                  <a:srgbClr val="000066"/>
                </a:solidFill>
                <a:latin typeface="Arial" charset="0"/>
                <a:cs typeface="Arial" charset="0"/>
              </a:defRPr>
            </a:lvl7pPr>
            <a:lvl8pPr marL="3429000" indent="-228600" algn="r" rtl="1" eaLnBrk="0" fontAlgn="base" hangingPunct="0">
              <a:spcBef>
                <a:spcPct val="20000"/>
              </a:spcBef>
              <a:spcAft>
                <a:spcPct val="0"/>
              </a:spcAft>
              <a:buChar char="»"/>
              <a:defRPr sz="2300">
                <a:solidFill>
                  <a:srgbClr val="000066"/>
                </a:solidFill>
                <a:latin typeface="Arial" charset="0"/>
                <a:cs typeface="Arial" charset="0"/>
              </a:defRPr>
            </a:lvl8pPr>
            <a:lvl9pPr marL="3886200" indent="-228600" algn="r" rtl="1" eaLnBrk="0" fontAlgn="base" hangingPunct="0">
              <a:spcBef>
                <a:spcPct val="20000"/>
              </a:spcBef>
              <a:spcAft>
                <a:spcPct val="0"/>
              </a:spcAft>
              <a:buChar char="»"/>
              <a:defRPr sz="2300">
                <a:solidFill>
                  <a:srgbClr val="000066"/>
                </a:solidFill>
                <a:latin typeface="Arial" charset="0"/>
                <a:cs typeface="Arial" charset="0"/>
              </a:defRPr>
            </a:lvl9pPr>
          </a:lstStyle>
          <a:p>
            <a:pPr rtl="1" eaLnBrk="1" hangingPunct="1">
              <a:spcBef>
                <a:spcPct val="0"/>
              </a:spcBef>
              <a:buClrTx/>
              <a:buFontTx/>
              <a:buNone/>
            </a:pPr>
            <a:r>
              <a:rPr lang="en-US" altLang="en-US" sz="800" dirty="0">
                <a:latin typeface="Times New Roman" pitchFamily="18" charset="0"/>
                <a:cs typeface="Times New Roman" pitchFamily="18" charset="0"/>
                <a:sym typeface="Times New Roman" pitchFamily="18" charset="0"/>
              </a:rPr>
              <a:t>&gt;=95%  </a:t>
            </a:r>
            <a:r>
              <a:rPr lang="en-US" altLang="en-US" sz="800" i="1" dirty="0">
                <a:latin typeface="Times New Roman" pitchFamily="18" charset="0"/>
                <a:cs typeface="Times New Roman" pitchFamily="18" charset="0"/>
                <a:sym typeface="Times New Roman" pitchFamily="18" charset="0"/>
              </a:rPr>
              <a:t> (76 countries  or 39%)</a:t>
            </a:r>
            <a:endParaRPr lang="en-GB" altLang="en-US" sz="800" i="1" dirty="0">
              <a:latin typeface="Times New Roman" pitchFamily="18" charset="0"/>
              <a:cs typeface="Times New Roman" pitchFamily="18" charset="0"/>
              <a:sym typeface="Times New Roman" pitchFamily="18" charset="0"/>
            </a:endParaRPr>
          </a:p>
        </p:txBody>
      </p:sp>
      <p:sp>
        <p:nvSpPr>
          <p:cNvPr id="20" name="Title"/>
          <p:cNvSpPr txBox="1">
            <a:spLocks/>
          </p:cNvSpPr>
          <p:nvPr/>
        </p:nvSpPr>
        <p:spPr>
          <a:xfrm>
            <a:off x="899593" y="5936362"/>
            <a:ext cx="6756608" cy="921638"/>
          </a:xfrm>
          <a:prstGeom prst="rect">
            <a:avLst/>
          </a:prstGeom>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dirty="0" smtClean="0">
                <a:solidFill>
                  <a:prstClr val="black"/>
                </a:solidFill>
              </a:rPr>
              <a:t>Immunization coverage with 1</a:t>
            </a:r>
            <a:r>
              <a:rPr lang="en-US" altLang="en-US" sz="2400" baseline="30000" dirty="0" smtClean="0">
                <a:solidFill>
                  <a:prstClr val="black"/>
                </a:solidFill>
              </a:rPr>
              <a:t>st</a:t>
            </a:r>
            <a:r>
              <a:rPr lang="en-US" altLang="en-US" sz="2400" dirty="0" smtClean="0">
                <a:solidFill>
                  <a:prstClr val="black"/>
                </a:solidFill>
              </a:rPr>
              <a:t> dose of measles </a:t>
            </a:r>
          </a:p>
          <a:p>
            <a:r>
              <a:rPr lang="en-US" altLang="en-US" sz="2400" dirty="0" smtClean="0">
                <a:solidFill>
                  <a:prstClr val="black"/>
                </a:solidFill>
              </a:rPr>
              <a:t>containing vaccines in infants, 2014</a:t>
            </a:r>
            <a:endParaRPr lang="en-GB" altLang="en-US" sz="2400" dirty="0">
              <a:solidFill>
                <a:prstClr val="black"/>
              </a:solidFill>
            </a:endParaRPr>
          </a:p>
        </p:txBody>
      </p:sp>
    </p:spTree>
    <p:extLst>
      <p:ext uri="{BB962C8B-B14F-4D97-AF65-F5344CB8AC3E}">
        <p14:creationId xmlns:p14="http://schemas.microsoft.com/office/powerpoint/2010/main" val="2379893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sz="half" idx="1"/>
            <p:extLst>
              <p:ext uri="{D42A27DB-BD31-4B8C-83A1-F6EECF244321}">
                <p14:modId xmlns:p14="http://schemas.microsoft.com/office/powerpoint/2010/main" val="1136616921"/>
              </p:ext>
            </p:extLst>
          </p:nvPr>
        </p:nvGraphicFramePr>
        <p:xfrm>
          <a:off x="366340" y="2017609"/>
          <a:ext cx="4038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1027"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550409" y="1914978"/>
            <a:ext cx="420224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87624" y="1268760"/>
            <a:ext cx="2771034" cy="1200329"/>
          </a:xfrm>
          <a:prstGeom prst="rect">
            <a:avLst/>
          </a:prstGeom>
          <a:noFill/>
          <a:ln>
            <a:solidFill>
              <a:schemeClr val="tx1"/>
            </a:solidFill>
          </a:ln>
        </p:spPr>
        <p:txBody>
          <a:bodyPr wrap="square" rtlCol="0">
            <a:spAutoFit/>
          </a:bodyPr>
          <a:lstStyle/>
          <a:p>
            <a:pPr algn="ctr"/>
            <a:r>
              <a:rPr lang="en-GB" sz="2400" i="1" dirty="0">
                <a:solidFill>
                  <a:prstClr val="black"/>
                </a:solidFill>
              </a:rPr>
              <a:t>Measles incidence</a:t>
            </a:r>
          </a:p>
          <a:p>
            <a:pPr algn="ctr"/>
            <a:r>
              <a:rPr lang="en-GB" sz="2400" i="1" dirty="0">
                <a:solidFill>
                  <a:prstClr val="black"/>
                </a:solidFill>
              </a:rPr>
              <a:t>down by 71%</a:t>
            </a:r>
          </a:p>
          <a:p>
            <a:pPr algn="ctr"/>
            <a:r>
              <a:rPr lang="en-GB" sz="2400" i="1" dirty="0">
                <a:solidFill>
                  <a:prstClr val="black"/>
                </a:solidFill>
              </a:rPr>
              <a:t> </a:t>
            </a:r>
            <a:r>
              <a:rPr lang="en-GB" sz="2400" b="1" i="1" dirty="0">
                <a:solidFill>
                  <a:srgbClr val="FF0000"/>
                </a:solidFill>
              </a:rPr>
              <a:t>42 per million</a:t>
            </a:r>
            <a:r>
              <a:rPr lang="en-GB" sz="2400" i="1" dirty="0">
                <a:solidFill>
                  <a:prstClr val="black"/>
                </a:solidFill>
              </a:rPr>
              <a:t>, 2014</a:t>
            </a:r>
          </a:p>
        </p:txBody>
      </p:sp>
      <p:sp>
        <p:nvSpPr>
          <p:cNvPr id="7" name="TextBox 6"/>
          <p:cNvSpPr txBox="1"/>
          <p:nvPr/>
        </p:nvSpPr>
        <p:spPr>
          <a:xfrm>
            <a:off x="6446106" y="1877923"/>
            <a:ext cx="2230350" cy="830997"/>
          </a:xfrm>
          <a:prstGeom prst="rect">
            <a:avLst/>
          </a:prstGeom>
          <a:noFill/>
          <a:ln>
            <a:solidFill>
              <a:schemeClr val="tx1"/>
            </a:solidFill>
          </a:ln>
        </p:spPr>
        <p:txBody>
          <a:bodyPr wrap="square" rtlCol="0">
            <a:spAutoFit/>
          </a:bodyPr>
          <a:lstStyle/>
          <a:p>
            <a:pPr algn="ctr"/>
            <a:r>
              <a:rPr lang="en-GB" sz="2400" i="1" dirty="0">
                <a:solidFill>
                  <a:prstClr val="black"/>
                </a:solidFill>
              </a:rPr>
              <a:t>Measles deaths down by </a:t>
            </a:r>
            <a:r>
              <a:rPr lang="en-GB" sz="2400" b="1" i="1" dirty="0">
                <a:solidFill>
                  <a:srgbClr val="FF0000"/>
                </a:solidFill>
              </a:rPr>
              <a:t>75%</a:t>
            </a:r>
          </a:p>
        </p:txBody>
      </p:sp>
      <p:sp>
        <p:nvSpPr>
          <p:cNvPr id="5" name="TextBox 4"/>
          <p:cNvSpPr txBox="1"/>
          <p:nvPr/>
        </p:nvSpPr>
        <p:spPr>
          <a:xfrm rot="16200000">
            <a:off x="-1291496" y="3496361"/>
            <a:ext cx="2952327" cy="369332"/>
          </a:xfrm>
          <a:prstGeom prst="rect">
            <a:avLst/>
          </a:prstGeom>
          <a:noFill/>
        </p:spPr>
        <p:txBody>
          <a:bodyPr wrap="square" rtlCol="0">
            <a:spAutoFit/>
          </a:bodyPr>
          <a:lstStyle/>
          <a:p>
            <a:r>
              <a:rPr lang="en-GB" dirty="0">
                <a:solidFill>
                  <a:prstClr val="black"/>
                </a:solidFill>
              </a:rPr>
              <a:t>Reported cases in 1,000</a:t>
            </a:r>
          </a:p>
        </p:txBody>
      </p:sp>
      <p:sp>
        <p:nvSpPr>
          <p:cNvPr id="9" name="TextBox 8"/>
          <p:cNvSpPr txBox="1"/>
          <p:nvPr/>
        </p:nvSpPr>
        <p:spPr>
          <a:xfrm rot="16200000">
            <a:off x="3324820" y="3100318"/>
            <a:ext cx="2160241" cy="369332"/>
          </a:xfrm>
          <a:prstGeom prst="rect">
            <a:avLst/>
          </a:prstGeom>
          <a:noFill/>
        </p:spPr>
        <p:txBody>
          <a:bodyPr wrap="square" rtlCol="0">
            <a:spAutoFit/>
          </a:bodyPr>
          <a:lstStyle/>
          <a:p>
            <a:r>
              <a:rPr lang="en-GB" dirty="0">
                <a:solidFill>
                  <a:prstClr val="black"/>
                </a:solidFill>
              </a:rPr>
              <a:t>Estimated  deaths</a:t>
            </a:r>
          </a:p>
        </p:txBody>
      </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555262" y="2666059"/>
            <a:ext cx="547412" cy="151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p:cNvSpPr txBox="1">
            <a:spLocks/>
          </p:cNvSpPr>
          <p:nvPr/>
        </p:nvSpPr>
        <p:spPr>
          <a:xfrm>
            <a:off x="457200" y="116632"/>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solidFill>
                  <a:srgbClr val="002060"/>
                </a:solidFill>
              </a:rPr>
              <a:t>Milestone #2</a:t>
            </a:r>
            <a:r>
              <a:rPr lang="en-US" altLang="en-US" sz="3200" dirty="0" smtClean="0">
                <a:solidFill>
                  <a:srgbClr val="002060"/>
                </a:solidFill>
              </a:rPr>
              <a:t>                        </a:t>
            </a:r>
            <a:r>
              <a:rPr lang="en-US" altLang="en-US" sz="3200" b="1" dirty="0" smtClean="0">
                <a:solidFill>
                  <a:srgbClr val="002060"/>
                </a:solidFill>
              </a:rPr>
              <a:t> Milestone #3</a:t>
            </a:r>
          </a:p>
          <a:p>
            <a:r>
              <a:rPr lang="en-US" altLang="en-US" sz="2200" dirty="0" smtClean="0">
                <a:solidFill>
                  <a:srgbClr val="002060"/>
                </a:solidFill>
              </a:rPr>
              <a:t>Measles Incidence</a:t>
            </a:r>
            <a:r>
              <a:rPr lang="en-US" altLang="en-US" sz="2200" dirty="0" smtClean="0">
                <a:solidFill>
                  <a:prstClr val="black"/>
                </a:solidFill>
              </a:rPr>
              <a:t> </a:t>
            </a:r>
            <a:r>
              <a:rPr lang="en-US" altLang="en-US" sz="2200" b="1" dirty="0" smtClean="0">
                <a:solidFill>
                  <a:srgbClr val="FF0000"/>
                </a:solidFill>
              </a:rPr>
              <a:t>&lt;5 cases/million </a:t>
            </a:r>
            <a:r>
              <a:rPr lang="en-US" altLang="en-US" sz="2200" dirty="0" smtClean="0">
                <a:solidFill>
                  <a:prstClr val="black"/>
                </a:solidFill>
              </a:rPr>
              <a:t>     </a:t>
            </a:r>
            <a:r>
              <a:rPr lang="en-US" altLang="en-US" sz="2200" b="1" dirty="0" smtClean="0">
                <a:solidFill>
                  <a:srgbClr val="FF0000"/>
                </a:solidFill>
              </a:rPr>
              <a:t>95%</a:t>
            </a:r>
            <a:r>
              <a:rPr lang="en-US" altLang="en-US" sz="2200" dirty="0" smtClean="0">
                <a:solidFill>
                  <a:prstClr val="black"/>
                </a:solidFill>
              </a:rPr>
              <a:t> </a:t>
            </a:r>
            <a:r>
              <a:rPr lang="en-US" altLang="en-US" sz="2200" dirty="0" smtClean="0">
                <a:solidFill>
                  <a:srgbClr val="002060"/>
                </a:solidFill>
              </a:rPr>
              <a:t>Reduction in Measles Deaths</a:t>
            </a:r>
          </a:p>
        </p:txBody>
      </p:sp>
    </p:spTree>
    <p:extLst>
      <p:ext uri="{BB962C8B-B14F-4D97-AF65-F5344CB8AC3E}">
        <p14:creationId xmlns:p14="http://schemas.microsoft.com/office/powerpoint/2010/main" val="642991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solidFill>
                  <a:srgbClr val="002060"/>
                </a:solidFill>
              </a:rPr>
              <a:t>We still have a way to go </a:t>
            </a:r>
            <a:r>
              <a:rPr lang="en-GB" sz="3200" b="1" dirty="0" smtClean="0">
                <a:solidFill>
                  <a:srgbClr val="002060"/>
                </a:solidFill>
              </a:rPr>
              <a:t/>
            </a:r>
            <a:br>
              <a:rPr lang="en-GB" sz="3200" b="1" dirty="0" smtClean="0">
                <a:solidFill>
                  <a:srgbClr val="002060"/>
                </a:solidFill>
              </a:rPr>
            </a:br>
            <a:r>
              <a:rPr lang="en-GB" sz="3200" b="1" dirty="0" smtClean="0">
                <a:solidFill>
                  <a:srgbClr val="002060"/>
                </a:solidFill>
              </a:rPr>
              <a:t>to </a:t>
            </a:r>
            <a:r>
              <a:rPr lang="en-GB" sz="3200" b="1" dirty="0">
                <a:solidFill>
                  <a:srgbClr val="002060"/>
                </a:solidFill>
              </a:rPr>
              <a:t>reach our 2015 </a:t>
            </a:r>
            <a:r>
              <a:rPr lang="en-GB" sz="3200" b="1" dirty="0" smtClean="0">
                <a:solidFill>
                  <a:srgbClr val="002060"/>
                </a:solidFill>
              </a:rPr>
              <a:t>Milestones</a:t>
            </a:r>
            <a:endParaRPr lang="en-GB" sz="3200" b="1"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9855149"/>
              </p:ext>
            </p:extLst>
          </p:nvPr>
        </p:nvGraphicFramePr>
        <p:xfrm>
          <a:off x="457200" y="1600200"/>
          <a:ext cx="8229600" cy="4781128"/>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p:cNvCxnSpPr/>
          <p:nvPr/>
        </p:nvCxnSpPr>
        <p:spPr>
          <a:xfrm>
            <a:off x="5724128" y="2060848"/>
            <a:ext cx="1240904"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244826" y="3429000"/>
            <a:ext cx="172020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104929" y="4797152"/>
            <a:ext cx="699319"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73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2701058190"/>
              </p:ext>
            </p:extLst>
          </p:nvPr>
        </p:nvGraphicFramePr>
        <p:xfrm>
          <a:off x="683057" y="1687513"/>
          <a:ext cx="8273534"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C96E6CAB-7C21-41FD-AE2F-06400FE94332}" type="slidenum">
              <a:rPr lang="en-US" smtClean="0">
                <a:solidFill>
                  <a:prstClr val="black">
                    <a:tint val="75000"/>
                  </a:prstClr>
                </a:solidFill>
              </a:rPr>
              <a:pPr/>
              <a:t>9</a:t>
            </a:fld>
            <a:endParaRPr lang="en-US">
              <a:solidFill>
                <a:prstClr val="black">
                  <a:tint val="75000"/>
                </a:prstClr>
              </a:solidFill>
            </a:endParaRPr>
          </a:p>
        </p:txBody>
      </p:sp>
      <p:sp>
        <p:nvSpPr>
          <p:cNvPr id="6" name="Title 1"/>
          <p:cNvSpPr>
            <a:spLocks noGrp="1"/>
          </p:cNvSpPr>
          <p:nvPr>
            <p:ph type="title"/>
          </p:nvPr>
        </p:nvSpPr>
        <p:spPr>
          <a:xfrm>
            <a:off x="457200" y="254000"/>
            <a:ext cx="8229600" cy="1143000"/>
          </a:xfrm>
        </p:spPr>
        <p:txBody>
          <a:bodyPr>
            <a:normAutofit fontScale="90000"/>
          </a:bodyPr>
          <a:lstStyle/>
          <a:p>
            <a:pPr algn="ctr"/>
            <a:r>
              <a:rPr lang="en-US" sz="4000" b="1" dirty="0" smtClean="0">
                <a:solidFill>
                  <a:srgbClr val="002060"/>
                </a:solidFill>
                <a:latin typeface="+mn-lt"/>
                <a:cs typeface="Times New Roman" panose="02020603050405020304" pitchFamily="18" charset="0"/>
              </a:rPr>
              <a:t>Why are we missing our targets?</a:t>
            </a:r>
            <a:r>
              <a:rPr lang="en-US" sz="3200" b="1" dirty="0" smtClean="0">
                <a:latin typeface="+mn-lt"/>
                <a:cs typeface="Times New Roman" panose="02020603050405020304" pitchFamily="18" charset="0"/>
              </a:rPr>
              <a:t/>
            </a:r>
            <a:br>
              <a:rPr lang="en-US" sz="3200" b="1" dirty="0" smtClean="0">
                <a:latin typeface="+mn-lt"/>
                <a:cs typeface="Times New Roman" panose="02020603050405020304" pitchFamily="18" charset="0"/>
              </a:rPr>
            </a:br>
            <a:r>
              <a:rPr lang="en-US" sz="2000" b="1" dirty="0" smtClean="0">
                <a:latin typeface="+mn-lt"/>
                <a:cs typeface="Times New Roman" panose="02020603050405020304" pitchFamily="18" charset="0"/>
              </a:rPr>
              <a:t/>
            </a:r>
            <a:br>
              <a:rPr lang="en-US" sz="2000" b="1" dirty="0" smtClean="0">
                <a:latin typeface="+mn-lt"/>
                <a:cs typeface="Times New Roman" panose="02020603050405020304" pitchFamily="18" charset="0"/>
              </a:rPr>
            </a:br>
            <a:r>
              <a:rPr lang="en-US" sz="2000" b="1" dirty="0" smtClean="0">
                <a:latin typeface="+mn-lt"/>
                <a:cs typeface="Times New Roman" panose="02020603050405020304" pitchFamily="18" charset="0"/>
              </a:rPr>
              <a:t>Age and Vaccination Status of Confirmed* Measles Cases, 2010-2014 </a:t>
            </a:r>
            <a:r>
              <a:rPr lang="en-US" sz="1800" b="1" dirty="0">
                <a:latin typeface="+mn-lt"/>
                <a:cs typeface="Times New Roman" panose="02020603050405020304" pitchFamily="18" charset="0"/>
              </a:rPr>
              <a:t>(n=356,632)</a:t>
            </a:r>
          </a:p>
        </p:txBody>
      </p:sp>
      <p:sp>
        <p:nvSpPr>
          <p:cNvPr id="7" name="TextBox 6"/>
          <p:cNvSpPr txBox="1"/>
          <p:nvPr/>
        </p:nvSpPr>
        <p:spPr>
          <a:xfrm>
            <a:off x="365755" y="6001543"/>
            <a:ext cx="2334037" cy="307777"/>
          </a:xfrm>
          <a:prstGeom prst="rect">
            <a:avLst/>
          </a:prstGeom>
          <a:noFill/>
        </p:spPr>
        <p:txBody>
          <a:bodyPr wrap="none" rtlCol="0">
            <a:spAutoFit/>
          </a:bodyPr>
          <a:lstStyle/>
          <a:p>
            <a:r>
              <a:rPr lang="en-US" sz="1400" dirty="0">
                <a:solidFill>
                  <a:prstClr val="black"/>
                </a:solidFill>
                <a:cs typeface="Times New Roman" panose="02020603050405020304" pitchFamily="18" charset="0"/>
              </a:rPr>
              <a:t>*Lab-confirmed or </a:t>
            </a:r>
            <a:r>
              <a:rPr lang="en-US" sz="1400" dirty="0" err="1">
                <a:solidFill>
                  <a:prstClr val="black"/>
                </a:solidFill>
                <a:cs typeface="Times New Roman" panose="02020603050405020304" pitchFamily="18" charset="0"/>
              </a:rPr>
              <a:t>epi</a:t>
            </a:r>
            <a:r>
              <a:rPr lang="en-US" sz="1400" dirty="0">
                <a:solidFill>
                  <a:prstClr val="black"/>
                </a:solidFill>
                <a:cs typeface="Times New Roman" panose="02020603050405020304" pitchFamily="18" charset="0"/>
              </a:rPr>
              <a:t>-linked.</a:t>
            </a:r>
          </a:p>
        </p:txBody>
      </p:sp>
      <p:sp>
        <p:nvSpPr>
          <p:cNvPr id="8" name="TextBox 7"/>
          <p:cNvSpPr txBox="1"/>
          <p:nvPr/>
        </p:nvSpPr>
        <p:spPr>
          <a:xfrm rot="16200000">
            <a:off x="-1015772" y="3045954"/>
            <a:ext cx="2945944" cy="369332"/>
          </a:xfrm>
          <a:prstGeom prst="rect">
            <a:avLst/>
          </a:prstGeom>
          <a:noFill/>
        </p:spPr>
        <p:txBody>
          <a:bodyPr wrap="square" rtlCol="0">
            <a:spAutoFit/>
          </a:bodyPr>
          <a:lstStyle/>
          <a:p>
            <a:r>
              <a:rPr lang="en-US" dirty="0">
                <a:solidFill>
                  <a:prstClr val="black"/>
                </a:solidFill>
                <a:cs typeface="Times New Roman" panose="02020603050405020304" pitchFamily="18" charset="0"/>
              </a:rPr>
              <a:t>Percent of confirmed cases</a:t>
            </a:r>
          </a:p>
        </p:txBody>
      </p:sp>
      <p:sp>
        <p:nvSpPr>
          <p:cNvPr id="19" name="TextBox 18"/>
          <p:cNvSpPr txBox="1"/>
          <p:nvPr/>
        </p:nvSpPr>
        <p:spPr>
          <a:xfrm>
            <a:off x="1512292" y="3644305"/>
            <a:ext cx="495649" cy="307777"/>
          </a:xfrm>
          <a:prstGeom prst="rect">
            <a:avLst/>
          </a:prstGeom>
          <a:noFill/>
        </p:spPr>
        <p:txBody>
          <a:bodyPr wrap="none" rtlCol="0">
            <a:spAutoFit/>
          </a:bodyPr>
          <a:lstStyle/>
          <a:p>
            <a:r>
              <a:rPr lang="en-US" sz="1400" dirty="0">
                <a:solidFill>
                  <a:prstClr val="black"/>
                </a:solidFill>
              </a:rPr>
              <a:t>13%</a:t>
            </a:r>
          </a:p>
        </p:txBody>
      </p:sp>
      <p:sp>
        <p:nvSpPr>
          <p:cNvPr id="20" name="TextBox 19"/>
          <p:cNvSpPr txBox="1"/>
          <p:nvPr/>
        </p:nvSpPr>
        <p:spPr>
          <a:xfrm>
            <a:off x="2533869" y="1603758"/>
            <a:ext cx="495649" cy="307777"/>
          </a:xfrm>
          <a:prstGeom prst="rect">
            <a:avLst/>
          </a:prstGeom>
          <a:noFill/>
        </p:spPr>
        <p:txBody>
          <a:bodyPr wrap="none" rtlCol="0">
            <a:spAutoFit/>
          </a:bodyPr>
          <a:lstStyle/>
          <a:p>
            <a:r>
              <a:rPr lang="en-US" sz="1400" dirty="0">
                <a:solidFill>
                  <a:prstClr val="black"/>
                </a:solidFill>
              </a:rPr>
              <a:t>41%</a:t>
            </a:r>
          </a:p>
        </p:txBody>
      </p:sp>
      <p:sp>
        <p:nvSpPr>
          <p:cNvPr id="21" name="TextBox 20"/>
          <p:cNvSpPr txBox="1"/>
          <p:nvPr/>
        </p:nvSpPr>
        <p:spPr>
          <a:xfrm>
            <a:off x="3553044" y="2741114"/>
            <a:ext cx="495649" cy="307777"/>
          </a:xfrm>
          <a:prstGeom prst="rect">
            <a:avLst/>
          </a:prstGeom>
          <a:noFill/>
        </p:spPr>
        <p:txBody>
          <a:bodyPr wrap="none" rtlCol="0">
            <a:spAutoFit/>
          </a:bodyPr>
          <a:lstStyle/>
          <a:p>
            <a:r>
              <a:rPr lang="en-US" sz="1400" dirty="0">
                <a:solidFill>
                  <a:prstClr val="black"/>
                </a:solidFill>
              </a:rPr>
              <a:t>25%</a:t>
            </a:r>
          </a:p>
        </p:txBody>
      </p:sp>
      <p:sp>
        <p:nvSpPr>
          <p:cNvPr id="22" name="TextBox 21"/>
          <p:cNvSpPr txBox="1"/>
          <p:nvPr/>
        </p:nvSpPr>
        <p:spPr>
          <a:xfrm>
            <a:off x="4572000" y="3798193"/>
            <a:ext cx="495649" cy="307777"/>
          </a:xfrm>
          <a:prstGeom prst="rect">
            <a:avLst/>
          </a:prstGeom>
          <a:noFill/>
        </p:spPr>
        <p:txBody>
          <a:bodyPr wrap="none" rtlCol="0">
            <a:spAutoFit/>
          </a:bodyPr>
          <a:lstStyle/>
          <a:p>
            <a:r>
              <a:rPr lang="en-US" sz="1400" dirty="0">
                <a:solidFill>
                  <a:prstClr val="black"/>
                </a:solidFill>
              </a:rPr>
              <a:t>11%</a:t>
            </a:r>
          </a:p>
        </p:txBody>
      </p:sp>
      <p:sp>
        <p:nvSpPr>
          <p:cNvPr id="23" name="TextBox 22"/>
          <p:cNvSpPr txBox="1"/>
          <p:nvPr/>
        </p:nvSpPr>
        <p:spPr>
          <a:xfrm>
            <a:off x="5565179" y="3836293"/>
            <a:ext cx="495649" cy="307777"/>
          </a:xfrm>
          <a:prstGeom prst="rect">
            <a:avLst/>
          </a:prstGeom>
          <a:noFill/>
        </p:spPr>
        <p:txBody>
          <a:bodyPr wrap="none" rtlCol="0">
            <a:spAutoFit/>
          </a:bodyPr>
          <a:lstStyle/>
          <a:p>
            <a:r>
              <a:rPr lang="en-US" sz="1400" dirty="0">
                <a:solidFill>
                  <a:prstClr val="black"/>
                </a:solidFill>
              </a:rPr>
              <a:t>10%</a:t>
            </a:r>
          </a:p>
        </p:txBody>
      </p:sp>
      <p:sp>
        <p:nvSpPr>
          <p:cNvPr id="18" name="Rectangle 17"/>
          <p:cNvSpPr/>
          <p:nvPr/>
        </p:nvSpPr>
        <p:spPr>
          <a:xfrm>
            <a:off x="2348248" y="1519946"/>
            <a:ext cx="2151744" cy="425696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0512" tIns="45256" rIns="90512" bIns="45256" rtlCol="0" anchor="ctr"/>
          <a:lstStyle/>
          <a:p>
            <a:pPr algn="ctr"/>
            <a:endParaRPr lang="en-GB">
              <a:solidFill>
                <a:prstClr val="white"/>
              </a:solidFill>
            </a:endParaRPr>
          </a:p>
        </p:txBody>
      </p:sp>
      <p:sp>
        <p:nvSpPr>
          <p:cNvPr id="24" name="Rounded Rectangular Callout 23"/>
          <p:cNvSpPr/>
          <p:nvPr/>
        </p:nvSpPr>
        <p:spPr>
          <a:xfrm>
            <a:off x="5068641" y="1519947"/>
            <a:ext cx="3679823" cy="1528944"/>
          </a:xfrm>
          <a:prstGeom prst="wedgeRoundRectCallout">
            <a:avLst>
              <a:gd name="adj1" fmla="val -66074"/>
              <a:gd name="adj2" fmla="val -288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spcBef>
                <a:spcPts val="1800"/>
              </a:spcBef>
            </a:pPr>
            <a:r>
              <a:rPr lang="en-GB" sz="2000" i="1" dirty="0">
                <a:solidFill>
                  <a:prstClr val="white"/>
                </a:solidFill>
              </a:rPr>
              <a:t>2/3 of all cases are </a:t>
            </a:r>
            <a:r>
              <a:rPr lang="en-GB" sz="2000" i="1" dirty="0" smtClean="0">
                <a:solidFill>
                  <a:prstClr val="white"/>
                </a:solidFill>
              </a:rPr>
              <a:t>children who  </a:t>
            </a:r>
            <a:r>
              <a:rPr lang="en-GB" sz="2000" i="1" dirty="0">
                <a:solidFill>
                  <a:prstClr val="white"/>
                </a:solidFill>
              </a:rPr>
              <a:t>should have been vaccinated; </a:t>
            </a:r>
            <a:endParaRPr lang="en-GB" sz="2000" i="1" dirty="0" smtClean="0">
              <a:solidFill>
                <a:prstClr val="white"/>
              </a:solidFill>
            </a:endParaRPr>
          </a:p>
          <a:p>
            <a:pPr>
              <a:spcBef>
                <a:spcPts val="1800"/>
              </a:spcBef>
            </a:pPr>
            <a:r>
              <a:rPr lang="en-GB" sz="2000" i="1" dirty="0" smtClean="0">
                <a:solidFill>
                  <a:prstClr val="white"/>
                </a:solidFill>
              </a:rPr>
              <a:t>Most </a:t>
            </a:r>
            <a:r>
              <a:rPr lang="en-GB" sz="2000" i="1" dirty="0">
                <a:solidFill>
                  <a:prstClr val="white"/>
                </a:solidFill>
              </a:rPr>
              <a:t>had &lt;2 doses </a:t>
            </a:r>
          </a:p>
          <a:p>
            <a:pPr algn="ctr"/>
            <a:endParaRPr lang="en-GB" sz="1000" dirty="0">
              <a:solidFill>
                <a:prstClr val="white"/>
              </a:solidFill>
            </a:endParaRPr>
          </a:p>
        </p:txBody>
      </p:sp>
    </p:spTree>
    <p:extLst>
      <p:ext uri="{BB962C8B-B14F-4D97-AF65-F5344CB8AC3E}">
        <p14:creationId xmlns:p14="http://schemas.microsoft.com/office/powerpoint/2010/main" val="133945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1_Title">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lide 1">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193</TotalTime>
  <Words>664</Words>
  <Application>Microsoft Office PowerPoint</Application>
  <PresentationFormat>On-screen Show (4:3)</PresentationFormat>
  <Paragraphs>256</Paragraphs>
  <Slides>21</Slides>
  <Notes>21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26" baseType="lpstr">
      <vt:lpstr>1_Title</vt:lpstr>
      <vt:lpstr>Office Theme</vt:lpstr>
      <vt:lpstr>1_Office Theme</vt:lpstr>
      <vt:lpstr>1_Slide 1</vt:lpstr>
      <vt:lpstr>Microsoft Excel Chart</vt:lpstr>
      <vt:lpstr>Sustaining the gains and reaching milestones on the way towards elimination of measles and rubella </vt:lpstr>
      <vt:lpstr>Measles and Rubella Targets</vt:lpstr>
      <vt:lpstr>PowerPoint Presentation</vt:lpstr>
      <vt:lpstr>The Global Burden of   Measles            &amp;            Rubella</vt:lpstr>
      <vt:lpstr>Vaccines are Safe, Effective and Inexpensive UNICEF Awarded Prices*, 2015</vt:lpstr>
      <vt:lpstr>Milestone #1:  90% MCV1 Vaccination Coverage in Every Country </vt:lpstr>
      <vt:lpstr>PowerPoint Presentation</vt:lpstr>
      <vt:lpstr>We still have a way to go  to reach our 2015 Milestones</vt:lpstr>
      <vt:lpstr>Why are we missing our targets?  Age and Vaccination Status of Confirmed* Measles Cases, 2010-2014 (n=356,632)</vt:lpstr>
      <vt:lpstr>Big Gaps in Routine Coverage Global immunization coverage with MCV1, MCV2, RCV, 2000-2014</vt:lpstr>
      <vt:lpstr>Too many SIAs are not achieving &gt;95% coverage </vt:lpstr>
      <vt:lpstr>We Need a Midterm Review Global Measles and Rubella Strategic Plan, 2012-2020</vt:lpstr>
      <vt:lpstr>Where to focus          with new ways of working…</vt:lpstr>
      <vt:lpstr>Rationale for our vaccination strategy</vt:lpstr>
      <vt:lpstr>Global Routine Immunization Strategies and Practices   A Call to Invest in 8 Core Areas</vt:lpstr>
      <vt:lpstr>Improve the Quality of SIAs</vt:lpstr>
      <vt:lpstr>Invest in Better Information</vt:lpstr>
      <vt:lpstr>PowerPoint Presentation</vt:lpstr>
      <vt:lpstr>New tools</vt:lpstr>
      <vt:lpstr> Conclusion </vt:lpstr>
      <vt:lpstr> Acknowledgements</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Sustaining the gains and reaching milestones on the way towards elimination of measles and rubella</dc:title>
  <dc:creator>STREBEL, Peter Michau</dc:creator>
  <cp:lastModifiedBy>STREBEL, Peter Michau</cp:lastModifiedBy>
  <cp:revision>6</cp:revision>
  <dcterms:created xsi:type="dcterms:W3CDTF">2015-09-13T10:36:26Z</dcterms:created>
  <dcterms:modified xsi:type="dcterms:W3CDTF">2015-09-14T07:35:26Z</dcterms:modified>
</cp:coreProperties>
</file>