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1" r:id="rId3"/>
    <p:sldId id="268" r:id="rId4"/>
    <p:sldId id="264" r:id="rId5"/>
    <p:sldId id="266" r:id="rId6"/>
    <p:sldId id="257" r:id="rId7"/>
    <p:sldId id="259" r:id="rId8"/>
    <p:sldId id="269" r:id="rId9"/>
    <p:sldId id="267"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62"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81"/>
    <p:restoredTop sz="94686"/>
  </p:normalViewPr>
  <p:slideViewPr>
    <p:cSldViewPr snapToGrid="0" snapToObjects="1">
      <p:cViewPr>
        <p:scale>
          <a:sx n="100" d="100"/>
          <a:sy n="100" d="100"/>
        </p:scale>
        <p:origin x="2768" y="976"/>
      </p:cViewPr>
      <p:guideLst/>
    </p:cSldViewPr>
  </p:slideViewPr>
  <p:outlineViewPr>
    <p:cViewPr>
      <p:scale>
        <a:sx n="33" d="100"/>
        <a:sy n="33" d="100"/>
      </p:scale>
      <p:origin x="0" y="-2944"/>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A43E0-5C8C-498E-96A7-EFB381030939}" type="doc">
      <dgm:prSet loTypeId="urn:microsoft.com/office/officeart/2005/8/layout/hProcess9" loCatId="process" qsTypeId="urn:microsoft.com/office/officeart/2005/8/quickstyle/simple2" qsCatId="simple" csTypeId="urn:microsoft.com/office/officeart/2005/8/colors/accent0_2" csCatId="mainScheme" phldr="1"/>
      <dgm:spPr/>
    </dgm:pt>
    <dgm:pt modelId="{212A4A45-6FAC-4961-921E-0875DC97F451}">
      <dgm:prSet phldrT="[Text]"/>
      <dgm:spPr/>
      <dgm:t>
        <a:bodyPr/>
        <a:lstStyle/>
        <a:p>
          <a:r>
            <a:rPr lang="en-US" b="1" dirty="0"/>
            <a:t>Assess:</a:t>
          </a:r>
          <a:br>
            <a:rPr lang="en-US" b="1" dirty="0"/>
          </a:br>
          <a:r>
            <a:rPr lang="en-US" dirty="0"/>
            <a:t>Understand NPS’ organizational and IZ advocacy capacity and experience</a:t>
          </a:r>
        </a:p>
      </dgm:t>
    </dgm:pt>
    <dgm:pt modelId="{A43914D8-9F87-4454-8609-21F0794A74F5}" type="parTrans" cxnId="{0E0CB756-59F8-4681-87B8-00D56047215C}">
      <dgm:prSet/>
      <dgm:spPr/>
      <dgm:t>
        <a:bodyPr/>
        <a:lstStyle/>
        <a:p>
          <a:endParaRPr lang="en-US"/>
        </a:p>
      </dgm:t>
    </dgm:pt>
    <dgm:pt modelId="{8B1C2544-6AB2-42F0-9223-6B94BBAB12CC}" type="sibTrans" cxnId="{0E0CB756-59F8-4681-87B8-00D56047215C}">
      <dgm:prSet/>
      <dgm:spPr/>
      <dgm:t>
        <a:bodyPr/>
        <a:lstStyle/>
        <a:p>
          <a:endParaRPr lang="en-US"/>
        </a:p>
      </dgm:t>
    </dgm:pt>
    <dgm:pt modelId="{4942B9C5-B21A-4354-858C-E6CF77906E21}">
      <dgm:prSet phldrT="[Text]"/>
      <dgm:spPr/>
      <dgm:t>
        <a:bodyPr/>
        <a:lstStyle/>
        <a:p>
          <a:r>
            <a:rPr lang="en-US" b="1" dirty="0"/>
            <a:t>Train:</a:t>
          </a:r>
          <a:r>
            <a:rPr lang="en-US" dirty="0"/>
            <a:t/>
          </a:r>
          <a:br>
            <a:rPr lang="en-US" dirty="0"/>
          </a:br>
          <a:r>
            <a:rPr lang="en-US" dirty="0"/>
            <a:t>Hold advocacy workshop to train IZ champions and identify priorities</a:t>
          </a:r>
        </a:p>
      </dgm:t>
    </dgm:pt>
    <dgm:pt modelId="{F8DF2A9E-0DE7-46A5-980A-AC2E11572EC5}" type="parTrans" cxnId="{FC3C7459-6C17-40B1-9EA2-491FC503AF56}">
      <dgm:prSet/>
      <dgm:spPr/>
      <dgm:t>
        <a:bodyPr/>
        <a:lstStyle/>
        <a:p>
          <a:endParaRPr lang="en-US"/>
        </a:p>
      </dgm:t>
    </dgm:pt>
    <dgm:pt modelId="{BFC5BFC1-D52E-493A-8185-0382FC797CFD}" type="sibTrans" cxnId="{FC3C7459-6C17-40B1-9EA2-491FC503AF56}">
      <dgm:prSet/>
      <dgm:spPr/>
      <dgm:t>
        <a:bodyPr/>
        <a:lstStyle/>
        <a:p>
          <a:endParaRPr lang="en-US"/>
        </a:p>
      </dgm:t>
    </dgm:pt>
    <dgm:pt modelId="{D74710DB-7D2D-482E-A22D-C45BFAD48D1E}">
      <dgm:prSet phldrT="[Text]"/>
      <dgm:spPr/>
      <dgm:t>
        <a:bodyPr/>
        <a:lstStyle/>
        <a:p>
          <a:r>
            <a:rPr lang="en-US" b="1" dirty="0"/>
            <a:t>Implement:</a:t>
          </a:r>
          <a:br>
            <a:rPr lang="en-US" b="1" dirty="0"/>
          </a:br>
          <a:r>
            <a:rPr lang="en-US" b="0" dirty="0"/>
            <a:t>Activities to implement advocacy priorities</a:t>
          </a:r>
        </a:p>
      </dgm:t>
    </dgm:pt>
    <dgm:pt modelId="{BDA8E951-E83D-4661-A406-F2EBA17EDE6A}" type="parTrans" cxnId="{730C0728-C126-4FB7-B560-65694C2F471A}">
      <dgm:prSet/>
      <dgm:spPr/>
      <dgm:t>
        <a:bodyPr/>
        <a:lstStyle/>
        <a:p>
          <a:endParaRPr lang="en-US"/>
        </a:p>
      </dgm:t>
    </dgm:pt>
    <dgm:pt modelId="{95E5E2F0-475C-46C8-B87D-CA5BE8C5CBA9}" type="sibTrans" cxnId="{730C0728-C126-4FB7-B560-65694C2F471A}">
      <dgm:prSet/>
      <dgm:spPr/>
      <dgm:t>
        <a:bodyPr/>
        <a:lstStyle/>
        <a:p>
          <a:endParaRPr lang="en-US"/>
        </a:p>
      </dgm:t>
    </dgm:pt>
    <dgm:pt modelId="{B1823FAA-505C-4284-A8EC-FAFB96CB2088}">
      <dgm:prSet phldrT="[Text]"/>
      <dgm:spPr/>
      <dgm:t>
        <a:bodyPr/>
        <a:lstStyle/>
        <a:p>
          <a:r>
            <a:rPr lang="en-US" b="1" dirty="0"/>
            <a:t>Learn &amp; Sustain:</a:t>
          </a:r>
          <a:br>
            <a:rPr lang="en-US" b="1" dirty="0"/>
          </a:br>
          <a:r>
            <a:rPr lang="en-US" b="0" dirty="0"/>
            <a:t>Share learning with CDC, AAP, in-country partners, and other societies, and promote institutionalization </a:t>
          </a:r>
        </a:p>
      </dgm:t>
    </dgm:pt>
    <dgm:pt modelId="{285C5FD8-0DED-43CB-BB32-E7DC54C4DB75}" type="parTrans" cxnId="{42195E61-DEF2-4C03-B041-CC9DD672CC54}">
      <dgm:prSet/>
      <dgm:spPr/>
      <dgm:t>
        <a:bodyPr/>
        <a:lstStyle/>
        <a:p>
          <a:endParaRPr lang="en-US"/>
        </a:p>
      </dgm:t>
    </dgm:pt>
    <dgm:pt modelId="{B69FE955-41D7-4C49-B8C8-B7A15413130D}" type="sibTrans" cxnId="{42195E61-DEF2-4C03-B041-CC9DD672CC54}">
      <dgm:prSet/>
      <dgm:spPr/>
      <dgm:t>
        <a:bodyPr/>
        <a:lstStyle/>
        <a:p>
          <a:endParaRPr lang="en-US"/>
        </a:p>
      </dgm:t>
    </dgm:pt>
    <dgm:pt modelId="{A4D1969F-3B42-48D8-9CCE-AEEE04929022}" type="pres">
      <dgm:prSet presAssocID="{D0AA43E0-5C8C-498E-96A7-EFB381030939}" presName="CompostProcess" presStyleCnt="0">
        <dgm:presLayoutVars>
          <dgm:dir/>
          <dgm:resizeHandles val="exact"/>
        </dgm:presLayoutVars>
      </dgm:prSet>
      <dgm:spPr/>
    </dgm:pt>
    <dgm:pt modelId="{A7BF5EA7-EA4D-44C9-8F9F-4C5D9CC03FEA}" type="pres">
      <dgm:prSet presAssocID="{D0AA43E0-5C8C-498E-96A7-EFB381030939}" presName="arrow" presStyleLbl="bgShp" presStyleIdx="0" presStyleCnt="1" custScaleX="117647"/>
      <dgm:spPr/>
    </dgm:pt>
    <dgm:pt modelId="{F2CF4E99-CD21-40D9-A119-6558E95D339D}" type="pres">
      <dgm:prSet presAssocID="{D0AA43E0-5C8C-498E-96A7-EFB381030939}" presName="linearProcess" presStyleCnt="0"/>
      <dgm:spPr/>
    </dgm:pt>
    <dgm:pt modelId="{716CBA00-5D87-4B9B-823B-2C656E9C696B}" type="pres">
      <dgm:prSet presAssocID="{212A4A45-6FAC-4961-921E-0875DC97F451}" presName="textNode" presStyleLbl="node1" presStyleIdx="0" presStyleCnt="4">
        <dgm:presLayoutVars>
          <dgm:bulletEnabled val="1"/>
        </dgm:presLayoutVars>
      </dgm:prSet>
      <dgm:spPr/>
      <dgm:t>
        <a:bodyPr/>
        <a:lstStyle/>
        <a:p>
          <a:endParaRPr lang="en-US"/>
        </a:p>
      </dgm:t>
    </dgm:pt>
    <dgm:pt modelId="{76079CA1-9876-4655-B9C8-A952D9CAF1F5}" type="pres">
      <dgm:prSet presAssocID="{8B1C2544-6AB2-42F0-9223-6B94BBAB12CC}" presName="sibTrans" presStyleCnt="0"/>
      <dgm:spPr/>
    </dgm:pt>
    <dgm:pt modelId="{F8490F29-B6F6-46C5-9E6E-D58FD69D1CF0}" type="pres">
      <dgm:prSet presAssocID="{4942B9C5-B21A-4354-858C-E6CF77906E21}" presName="textNode" presStyleLbl="node1" presStyleIdx="1" presStyleCnt="4">
        <dgm:presLayoutVars>
          <dgm:bulletEnabled val="1"/>
        </dgm:presLayoutVars>
      </dgm:prSet>
      <dgm:spPr/>
      <dgm:t>
        <a:bodyPr/>
        <a:lstStyle/>
        <a:p>
          <a:endParaRPr lang="en-US"/>
        </a:p>
      </dgm:t>
    </dgm:pt>
    <dgm:pt modelId="{E495416A-1968-42C2-A426-707B1078910E}" type="pres">
      <dgm:prSet presAssocID="{BFC5BFC1-D52E-493A-8185-0382FC797CFD}" presName="sibTrans" presStyleCnt="0"/>
      <dgm:spPr/>
    </dgm:pt>
    <dgm:pt modelId="{11BB9B3D-F76A-4276-A674-9F1C084A16E8}" type="pres">
      <dgm:prSet presAssocID="{D74710DB-7D2D-482E-A22D-C45BFAD48D1E}" presName="textNode" presStyleLbl="node1" presStyleIdx="2" presStyleCnt="4">
        <dgm:presLayoutVars>
          <dgm:bulletEnabled val="1"/>
        </dgm:presLayoutVars>
      </dgm:prSet>
      <dgm:spPr/>
      <dgm:t>
        <a:bodyPr/>
        <a:lstStyle/>
        <a:p>
          <a:endParaRPr lang="en-US"/>
        </a:p>
      </dgm:t>
    </dgm:pt>
    <dgm:pt modelId="{54B113A3-9FBF-4ED8-AC03-A040FA3E7E14}" type="pres">
      <dgm:prSet presAssocID="{95E5E2F0-475C-46C8-B87D-CA5BE8C5CBA9}" presName="sibTrans" presStyleCnt="0"/>
      <dgm:spPr/>
    </dgm:pt>
    <dgm:pt modelId="{5CE55306-99DB-4FDC-8C5D-B5B2EC4F7CAF}" type="pres">
      <dgm:prSet presAssocID="{B1823FAA-505C-4284-A8EC-FAFB96CB2088}" presName="textNode" presStyleLbl="node1" presStyleIdx="3" presStyleCnt="4" custLinFactNeighborX="4159" custLinFactNeighborY="-478">
        <dgm:presLayoutVars>
          <dgm:bulletEnabled val="1"/>
        </dgm:presLayoutVars>
      </dgm:prSet>
      <dgm:spPr/>
      <dgm:t>
        <a:bodyPr/>
        <a:lstStyle/>
        <a:p>
          <a:endParaRPr lang="en-US"/>
        </a:p>
      </dgm:t>
    </dgm:pt>
  </dgm:ptLst>
  <dgm:cxnLst>
    <dgm:cxn modelId="{0E0CB756-59F8-4681-87B8-00D56047215C}" srcId="{D0AA43E0-5C8C-498E-96A7-EFB381030939}" destId="{212A4A45-6FAC-4961-921E-0875DC97F451}" srcOrd="0" destOrd="0" parTransId="{A43914D8-9F87-4454-8609-21F0794A74F5}" sibTransId="{8B1C2544-6AB2-42F0-9223-6B94BBAB12CC}"/>
    <dgm:cxn modelId="{730C0728-C126-4FB7-B560-65694C2F471A}" srcId="{D0AA43E0-5C8C-498E-96A7-EFB381030939}" destId="{D74710DB-7D2D-482E-A22D-C45BFAD48D1E}" srcOrd="2" destOrd="0" parTransId="{BDA8E951-E83D-4661-A406-F2EBA17EDE6A}" sibTransId="{95E5E2F0-475C-46C8-B87D-CA5BE8C5CBA9}"/>
    <dgm:cxn modelId="{FC3C7459-6C17-40B1-9EA2-491FC503AF56}" srcId="{D0AA43E0-5C8C-498E-96A7-EFB381030939}" destId="{4942B9C5-B21A-4354-858C-E6CF77906E21}" srcOrd="1" destOrd="0" parTransId="{F8DF2A9E-0DE7-46A5-980A-AC2E11572EC5}" sibTransId="{BFC5BFC1-D52E-493A-8185-0382FC797CFD}"/>
    <dgm:cxn modelId="{7267D325-B2E2-8E47-B146-2E12EC39BCBC}" type="presOf" srcId="{D74710DB-7D2D-482E-A22D-C45BFAD48D1E}" destId="{11BB9B3D-F76A-4276-A674-9F1C084A16E8}" srcOrd="0" destOrd="0" presId="urn:microsoft.com/office/officeart/2005/8/layout/hProcess9"/>
    <dgm:cxn modelId="{A3C49D50-BBEB-0547-828A-77F5C44A5C96}" type="presOf" srcId="{D0AA43E0-5C8C-498E-96A7-EFB381030939}" destId="{A4D1969F-3B42-48D8-9CCE-AEEE04929022}" srcOrd="0" destOrd="0" presId="urn:microsoft.com/office/officeart/2005/8/layout/hProcess9"/>
    <dgm:cxn modelId="{52754868-5EE3-7C47-A57F-500CCDF06FA7}" type="presOf" srcId="{4942B9C5-B21A-4354-858C-E6CF77906E21}" destId="{F8490F29-B6F6-46C5-9E6E-D58FD69D1CF0}" srcOrd="0" destOrd="0" presId="urn:microsoft.com/office/officeart/2005/8/layout/hProcess9"/>
    <dgm:cxn modelId="{58C372E5-F0A8-3D44-9BD1-A39E95EAB455}" type="presOf" srcId="{B1823FAA-505C-4284-A8EC-FAFB96CB2088}" destId="{5CE55306-99DB-4FDC-8C5D-B5B2EC4F7CAF}" srcOrd="0" destOrd="0" presId="urn:microsoft.com/office/officeart/2005/8/layout/hProcess9"/>
    <dgm:cxn modelId="{7EA7E033-95EB-DA4A-9E98-EB252DC702E3}" type="presOf" srcId="{212A4A45-6FAC-4961-921E-0875DC97F451}" destId="{716CBA00-5D87-4B9B-823B-2C656E9C696B}" srcOrd="0" destOrd="0" presId="urn:microsoft.com/office/officeart/2005/8/layout/hProcess9"/>
    <dgm:cxn modelId="{42195E61-DEF2-4C03-B041-CC9DD672CC54}" srcId="{D0AA43E0-5C8C-498E-96A7-EFB381030939}" destId="{B1823FAA-505C-4284-A8EC-FAFB96CB2088}" srcOrd="3" destOrd="0" parTransId="{285C5FD8-0DED-43CB-BB32-E7DC54C4DB75}" sibTransId="{B69FE955-41D7-4C49-B8C8-B7A15413130D}"/>
    <dgm:cxn modelId="{8D71C15D-2CBA-DB49-B6F7-807477BD6C2D}" type="presParOf" srcId="{A4D1969F-3B42-48D8-9CCE-AEEE04929022}" destId="{A7BF5EA7-EA4D-44C9-8F9F-4C5D9CC03FEA}" srcOrd="0" destOrd="0" presId="urn:microsoft.com/office/officeart/2005/8/layout/hProcess9"/>
    <dgm:cxn modelId="{148205BC-4245-5A49-999F-67366EBD8667}" type="presParOf" srcId="{A4D1969F-3B42-48D8-9CCE-AEEE04929022}" destId="{F2CF4E99-CD21-40D9-A119-6558E95D339D}" srcOrd="1" destOrd="0" presId="urn:microsoft.com/office/officeart/2005/8/layout/hProcess9"/>
    <dgm:cxn modelId="{8896329F-44C9-D147-875F-F84944DC99B8}" type="presParOf" srcId="{F2CF4E99-CD21-40D9-A119-6558E95D339D}" destId="{716CBA00-5D87-4B9B-823B-2C656E9C696B}" srcOrd="0" destOrd="0" presId="urn:microsoft.com/office/officeart/2005/8/layout/hProcess9"/>
    <dgm:cxn modelId="{7A7133CA-E7DE-6C4F-AABB-65D9911D0B0F}" type="presParOf" srcId="{F2CF4E99-CD21-40D9-A119-6558E95D339D}" destId="{76079CA1-9876-4655-B9C8-A952D9CAF1F5}" srcOrd="1" destOrd="0" presId="urn:microsoft.com/office/officeart/2005/8/layout/hProcess9"/>
    <dgm:cxn modelId="{04F37A99-4004-364D-A1FF-F4DD8AB9924D}" type="presParOf" srcId="{F2CF4E99-CD21-40D9-A119-6558E95D339D}" destId="{F8490F29-B6F6-46C5-9E6E-D58FD69D1CF0}" srcOrd="2" destOrd="0" presId="urn:microsoft.com/office/officeart/2005/8/layout/hProcess9"/>
    <dgm:cxn modelId="{8AD07BA8-42A2-F44E-9D7A-F8BC84D68B41}" type="presParOf" srcId="{F2CF4E99-CD21-40D9-A119-6558E95D339D}" destId="{E495416A-1968-42C2-A426-707B1078910E}" srcOrd="3" destOrd="0" presId="urn:microsoft.com/office/officeart/2005/8/layout/hProcess9"/>
    <dgm:cxn modelId="{EF4FDA7E-F3DF-1048-8C83-2AF1E955B50C}" type="presParOf" srcId="{F2CF4E99-CD21-40D9-A119-6558E95D339D}" destId="{11BB9B3D-F76A-4276-A674-9F1C084A16E8}" srcOrd="4" destOrd="0" presId="urn:microsoft.com/office/officeart/2005/8/layout/hProcess9"/>
    <dgm:cxn modelId="{075BE5B4-4966-C242-AB06-F874BB4EC23A}" type="presParOf" srcId="{F2CF4E99-CD21-40D9-A119-6558E95D339D}" destId="{54B113A3-9FBF-4ED8-AC03-A040FA3E7E14}" srcOrd="5" destOrd="0" presId="urn:microsoft.com/office/officeart/2005/8/layout/hProcess9"/>
    <dgm:cxn modelId="{2B32B399-DB58-1E41-8596-B85F78288CDC}" type="presParOf" srcId="{F2CF4E99-CD21-40D9-A119-6558E95D339D}" destId="{5CE55306-99DB-4FDC-8C5D-B5B2EC4F7CA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F5EA7-EA4D-44C9-8F9F-4C5D9CC03FEA}">
      <dsp:nvSpPr>
        <dsp:cNvPr id="0" name=""/>
        <dsp:cNvSpPr/>
      </dsp:nvSpPr>
      <dsp:spPr>
        <a:xfrm>
          <a:off x="2" y="0"/>
          <a:ext cx="8229595" cy="438467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CBA00-5D87-4B9B-823B-2C656E9C696B}">
      <dsp:nvSpPr>
        <dsp:cNvPr id="0" name=""/>
        <dsp:cNvSpPr/>
      </dsp:nvSpPr>
      <dsp:spPr>
        <a:xfrm>
          <a:off x="4118" y="1315402"/>
          <a:ext cx="1981051" cy="175387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Assess:</a:t>
          </a:r>
          <a:br>
            <a:rPr lang="en-US" sz="1500" b="1" kern="1200" dirty="0"/>
          </a:br>
          <a:r>
            <a:rPr lang="en-US" sz="1500" kern="1200" dirty="0"/>
            <a:t>Understand NPS’ organizational and IZ advocacy capacity and experience</a:t>
          </a:r>
        </a:p>
      </dsp:txBody>
      <dsp:txXfrm>
        <a:off x="89735" y="1401019"/>
        <a:ext cx="1809817" cy="1582636"/>
      </dsp:txXfrm>
    </dsp:sp>
    <dsp:sp modelId="{F8490F29-B6F6-46C5-9E6E-D58FD69D1CF0}">
      <dsp:nvSpPr>
        <dsp:cNvPr id="0" name=""/>
        <dsp:cNvSpPr/>
      </dsp:nvSpPr>
      <dsp:spPr>
        <a:xfrm>
          <a:off x="2084222" y="1315402"/>
          <a:ext cx="1981051" cy="175387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Train:</a:t>
          </a:r>
          <a:r>
            <a:rPr lang="en-US" sz="1500" kern="1200" dirty="0"/>
            <a:t/>
          </a:r>
          <a:br>
            <a:rPr lang="en-US" sz="1500" kern="1200" dirty="0"/>
          </a:br>
          <a:r>
            <a:rPr lang="en-US" sz="1500" kern="1200" dirty="0"/>
            <a:t>Hold advocacy workshop to train IZ champions and identify priorities</a:t>
          </a:r>
        </a:p>
      </dsp:txBody>
      <dsp:txXfrm>
        <a:off x="2169839" y="1401019"/>
        <a:ext cx="1809817" cy="1582636"/>
      </dsp:txXfrm>
    </dsp:sp>
    <dsp:sp modelId="{11BB9B3D-F76A-4276-A674-9F1C084A16E8}">
      <dsp:nvSpPr>
        <dsp:cNvPr id="0" name=""/>
        <dsp:cNvSpPr/>
      </dsp:nvSpPr>
      <dsp:spPr>
        <a:xfrm>
          <a:off x="4164326" y="1315402"/>
          <a:ext cx="1981051" cy="175387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Implement:</a:t>
          </a:r>
          <a:br>
            <a:rPr lang="en-US" sz="1500" b="1" kern="1200" dirty="0"/>
          </a:br>
          <a:r>
            <a:rPr lang="en-US" sz="1500" b="0" kern="1200" dirty="0"/>
            <a:t>Activities to implement advocacy priorities</a:t>
          </a:r>
        </a:p>
      </dsp:txBody>
      <dsp:txXfrm>
        <a:off x="4249943" y="1401019"/>
        <a:ext cx="1809817" cy="1582636"/>
      </dsp:txXfrm>
    </dsp:sp>
    <dsp:sp modelId="{5CE55306-99DB-4FDC-8C5D-B5B2EC4F7CAF}">
      <dsp:nvSpPr>
        <dsp:cNvPr id="0" name=""/>
        <dsp:cNvSpPr/>
      </dsp:nvSpPr>
      <dsp:spPr>
        <a:xfrm>
          <a:off x="6248548" y="1307019"/>
          <a:ext cx="1981051" cy="175387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Learn &amp; Sustain:</a:t>
          </a:r>
          <a:br>
            <a:rPr lang="en-US" sz="1500" b="1" kern="1200" dirty="0"/>
          </a:br>
          <a:r>
            <a:rPr lang="en-US" sz="1500" b="0" kern="1200" dirty="0"/>
            <a:t>Share learning with CDC, AAP, in-country partners, and other societies, and promote institutionalization </a:t>
          </a:r>
        </a:p>
      </dsp:txBody>
      <dsp:txXfrm>
        <a:off x="6334165" y="1392636"/>
        <a:ext cx="1809817" cy="15826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B308F-9A2A-864F-BDE9-1EAF791D840E}" type="datetimeFigureOut">
              <a:rPr lang="en-US" smtClean="0"/>
              <a:t>9/1/17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386B0-042B-B64B-BAB4-BC851F8142C5}" type="slidenum">
              <a:rPr lang="en-US" smtClean="0"/>
              <a:t>‹#›</a:t>
            </a:fld>
            <a:endParaRPr lang="en-US"/>
          </a:p>
        </p:txBody>
      </p:sp>
    </p:spTree>
    <p:extLst>
      <p:ext uri="{BB962C8B-B14F-4D97-AF65-F5344CB8AC3E}">
        <p14:creationId xmlns:p14="http://schemas.microsoft.com/office/powerpoint/2010/main" val="126873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1858" name="Notes Placeholder 2"/>
          <p:cNvSpPr>
            <a:spLocks noGrp="1"/>
          </p:cNvSpPr>
          <p:nvPr>
            <p:ph type="body" idx="1"/>
          </p:nvPr>
        </p:nvSpPr>
        <p:spPr>
          <a:noFill/>
        </p:spPr>
        <p:txBody>
          <a:bodyPr/>
          <a:lstStyle/>
          <a:p>
            <a:endParaRPr lang="en-US" dirty="0">
              <a:latin typeface="Times New Roman" charset="0"/>
            </a:endParaRPr>
          </a:p>
          <a:p>
            <a:r>
              <a:rPr lang="en-US" dirty="0">
                <a:latin typeface="Times New Roman" charset="0"/>
              </a:rPr>
              <a:t>Why do I say that?  </a:t>
            </a:r>
            <a:r>
              <a:rPr lang="en-US" dirty="0" err="1">
                <a:latin typeface="Times New Roman" charset="0"/>
              </a:rPr>
              <a:t>Becaise</a:t>
            </a:r>
            <a:r>
              <a:rPr lang="en-US" dirty="0">
                <a:latin typeface="Times New Roman" charset="0"/>
              </a:rPr>
              <a:t> I have experienced that difference in my own country and others worldwide.  We share common challenges in GVAP and MRI.  </a:t>
            </a:r>
          </a:p>
        </p:txBody>
      </p:sp>
      <p:sp>
        <p:nvSpPr>
          <p:cNvPr id="4" name="Slide Number Placeholder 3"/>
          <p:cNvSpPr>
            <a:spLocks noGrp="1"/>
          </p:cNvSpPr>
          <p:nvPr>
            <p:ph type="sldNum" sz="quarter" idx="5"/>
          </p:nvPr>
        </p:nvSpPr>
        <p:spPr/>
        <p:txBody>
          <a:bodyPr/>
          <a:lstStyle/>
          <a:p>
            <a:pPr>
              <a:defRPr/>
            </a:pPr>
            <a:fld id="{41F0F156-8BC7-D747-991A-29989991AA8F}" type="slidenum">
              <a:rPr lang="en-US" smtClean="0"/>
              <a:pPr>
                <a:defRPr/>
              </a:pPr>
              <a:t>6</a:t>
            </a:fld>
            <a:endParaRPr lang="en-US"/>
          </a:p>
        </p:txBody>
      </p:sp>
    </p:spTree>
    <p:extLst>
      <p:ext uri="{BB962C8B-B14F-4D97-AF65-F5344CB8AC3E}">
        <p14:creationId xmlns:p14="http://schemas.microsoft.com/office/powerpoint/2010/main" val="121861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2017 was</a:t>
            </a:r>
            <a:r>
              <a:rPr lang="en-US" baseline="0" dirty="0"/>
              <a:t> training</a:t>
            </a:r>
          </a:p>
          <a:p>
            <a:endParaRPr lang="en-US" baseline="0" dirty="0"/>
          </a:p>
          <a:p>
            <a:r>
              <a:rPr lang="en-US" baseline="0" dirty="0"/>
              <a:t>Planned activities, because of delays</a:t>
            </a:r>
          </a:p>
          <a:p>
            <a:endParaRPr lang="en-US" baseline="0" dirty="0"/>
          </a:p>
          <a:p>
            <a:r>
              <a:rPr lang="en-US" baseline="0" dirty="0"/>
              <a:t>Let Meg comment</a:t>
            </a:r>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21</a:t>
            </a:fld>
            <a:endParaRPr lang="en-US"/>
          </a:p>
        </p:txBody>
      </p:sp>
    </p:spTree>
    <p:extLst>
      <p:ext uri="{BB962C8B-B14F-4D97-AF65-F5344CB8AC3E}">
        <p14:creationId xmlns:p14="http://schemas.microsoft.com/office/powerpoint/2010/main" val="13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22</a:t>
            </a:fld>
            <a:endParaRPr lang="en-US"/>
          </a:p>
        </p:txBody>
      </p:sp>
    </p:spTree>
    <p:extLst>
      <p:ext uri="{BB962C8B-B14F-4D97-AF65-F5344CB8AC3E}">
        <p14:creationId xmlns:p14="http://schemas.microsoft.com/office/powerpoint/2010/main" val="83486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 2017</a:t>
            </a:r>
          </a:p>
          <a:p>
            <a:endParaRPr lang="en-US" dirty="0"/>
          </a:p>
          <a:p>
            <a:r>
              <a:rPr lang="en-US" dirty="0"/>
              <a:t>Press and MOH at the Immunization Week Stakeholder’s meeting.</a:t>
            </a:r>
          </a:p>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23</a:t>
            </a:fld>
            <a:endParaRPr lang="en-US"/>
          </a:p>
        </p:txBody>
      </p:sp>
    </p:spTree>
    <p:extLst>
      <p:ext uri="{BB962C8B-B14F-4D97-AF65-F5344CB8AC3E}">
        <p14:creationId xmlns:p14="http://schemas.microsoft.com/office/powerpoint/2010/main" val="41033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24</a:t>
            </a:fld>
            <a:endParaRPr lang="en-US"/>
          </a:p>
        </p:txBody>
      </p:sp>
    </p:spTree>
    <p:extLst>
      <p:ext uri="{BB962C8B-B14F-4D97-AF65-F5344CB8AC3E}">
        <p14:creationId xmlns:p14="http://schemas.microsoft.com/office/powerpoint/2010/main" val="170296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In-depth needs assessment interviewing vaccinators</a:t>
            </a:r>
          </a:p>
          <a:p>
            <a:pPr lvl="0"/>
            <a:r>
              <a:rPr lang="en-US" dirty="0">
                <a:solidFill>
                  <a:prstClr val="black"/>
                </a:solidFill>
              </a:rPr>
              <a:t>Trained 16 champions Agreed to facilitate the sharing of information to other health workers and front line vaccinators</a:t>
            </a:r>
          </a:p>
          <a:p>
            <a:endParaRPr lang="en-US" dirty="0"/>
          </a:p>
          <a:p>
            <a:endParaRPr lang="en-US" dirty="0"/>
          </a:p>
          <a:p>
            <a:endParaRPr lang="en-US" dirty="0"/>
          </a:p>
          <a:p>
            <a:r>
              <a:rPr lang="en-US" dirty="0"/>
              <a:t>Ask Kristin</a:t>
            </a:r>
            <a:r>
              <a:rPr lang="en-US" baseline="0" dirty="0"/>
              <a:t> to explain needs assessment. </a:t>
            </a:r>
          </a:p>
          <a:p>
            <a:endParaRPr lang="en-US" baseline="0" dirty="0"/>
          </a:p>
          <a:p>
            <a:endParaRPr lang="en-US" dirty="0"/>
          </a:p>
          <a:p>
            <a:r>
              <a:rPr lang="en-US" dirty="0"/>
              <a:t>Facilitators of the training included NEPAS executives, NEPAS immunization subcommittee, Child health division, Ministry of health and experts from the American Academics of Pediatrics. </a:t>
            </a:r>
          </a:p>
          <a:p>
            <a:pPr defTabSz="931774">
              <a:defRPr/>
            </a:pPr>
            <a:r>
              <a:rPr lang="en-US" dirty="0">
                <a:solidFill>
                  <a:prstClr val="black"/>
                </a:solidFill>
              </a:rPr>
              <a:t>and covered topics related to being an immunization champion, the role of the media and communication, catch-up immunization, and the results of the needs assessment.</a:t>
            </a:r>
          </a:p>
          <a:p>
            <a:endParaRPr lang="en-US" dirty="0"/>
          </a:p>
          <a:p>
            <a:endParaRPr lang="en-US" dirty="0"/>
          </a:p>
          <a:p>
            <a:endParaRPr lang="en-US" dirty="0"/>
          </a:p>
          <a:p>
            <a:r>
              <a:rPr lang="en-US" dirty="0"/>
              <a:t>• In coordination with the NEPAS chapter we will have meeting with CDO, DPHO, local WHO surveillance officers, regarding possibilities of involvement of the frontline health workers. </a:t>
            </a:r>
          </a:p>
          <a:p>
            <a:r>
              <a:rPr lang="en-US" dirty="0"/>
              <a:t>• Meeting with CHD and head of immunization about the II phase of activities and the need of the support of MOH. </a:t>
            </a:r>
          </a:p>
          <a:p>
            <a:endParaRPr lang="en-US" dirty="0"/>
          </a:p>
          <a:p>
            <a:r>
              <a:rPr lang="en-US" dirty="0"/>
              <a:t>• Specific material will be developed with the help of local coordinators </a:t>
            </a:r>
          </a:p>
          <a:p>
            <a:r>
              <a:rPr lang="en-US" dirty="0"/>
              <a:t>• Get help from the local coordinators for the training </a:t>
            </a:r>
          </a:p>
          <a:p>
            <a:endParaRPr lang="en-US" dirty="0"/>
          </a:p>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25</a:t>
            </a:fld>
            <a:endParaRPr lang="en-US"/>
          </a:p>
        </p:txBody>
      </p:sp>
    </p:spTree>
    <p:extLst>
      <p:ext uri="{BB962C8B-B14F-4D97-AF65-F5344CB8AC3E}">
        <p14:creationId xmlns:p14="http://schemas.microsoft.com/office/powerpoint/2010/main" val="99850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31</a:t>
            </a:fld>
            <a:endParaRPr lang="en-US"/>
          </a:p>
        </p:txBody>
      </p:sp>
    </p:spTree>
    <p:extLst>
      <p:ext uri="{BB962C8B-B14F-4D97-AF65-F5344CB8AC3E}">
        <p14:creationId xmlns:p14="http://schemas.microsoft.com/office/powerpoint/2010/main" val="166091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lnSpc>
                <a:spcPct val="80000"/>
              </a:lnSpc>
              <a:spcBef>
                <a:spcPct val="0"/>
              </a:spcBef>
            </a:pPr>
            <a:endParaRPr lang="da-DK" altLang="en-US" sz="800" dirty="0"/>
          </a:p>
        </p:txBody>
      </p:sp>
      <p:sp>
        <p:nvSpPr>
          <p:cNvPr id="35844" name="Slide Number Placeholder 3"/>
          <p:cNvSpPr>
            <a:spLocks noGrp="1"/>
          </p:cNvSpPr>
          <p:nvPr>
            <p:ph type="sldNum" sz="quarter" idx="5"/>
          </p:nvPr>
        </p:nvSpPr>
        <p:spPr bwMode="auto">
          <a:noFill/>
          <a:ln>
            <a:miter lim="800000"/>
            <a:headEnd/>
            <a:tailEnd/>
          </a:ln>
        </p:spPr>
        <p:txBody>
          <a:bodyPr/>
          <a:lstStyle/>
          <a:p>
            <a:fld id="{03178221-E7C1-4AA6-AA0C-62DE0D4D5C19}" type="slidenum">
              <a:rPr lang="en-GB" altLang="en-US"/>
              <a:pPr/>
              <a:t>32</a:t>
            </a:fld>
            <a:endParaRPr lang="en-GB" altLang="en-US"/>
          </a:p>
        </p:txBody>
      </p:sp>
    </p:spTree>
    <p:extLst>
      <p:ext uri="{BB962C8B-B14F-4D97-AF65-F5344CB8AC3E}">
        <p14:creationId xmlns:p14="http://schemas.microsoft.com/office/powerpoint/2010/main" val="53940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objectives</a:t>
            </a:r>
            <a:r>
              <a:rPr lang="en-US" baseline="0" dirty="0"/>
              <a:t> from our original proposal in terms of tighten the language and also that </a:t>
            </a:r>
            <a:r>
              <a:rPr lang="en-US" dirty="0"/>
              <a:t>Objective 3</a:t>
            </a:r>
            <a:r>
              <a:rPr lang="en-US" baseline="0" dirty="0"/>
              <a:t> is new</a:t>
            </a:r>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10</a:t>
            </a:fld>
            <a:endParaRPr lang="en-US"/>
          </a:p>
        </p:txBody>
      </p:sp>
    </p:spTree>
    <p:extLst>
      <p:ext uri="{BB962C8B-B14F-4D97-AF65-F5344CB8AC3E}">
        <p14:creationId xmlns:p14="http://schemas.microsoft.com/office/powerpoint/2010/main" val="31339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3 is new</a:t>
            </a:r>
          </a:p>
          <a:p>
            <a:r>
              <a:rPr lang="en-US" dirty="0"/>
              <a:t>How do we build longstanding</a:t>
            </a:r>
            <a:r>
              <a:rPr lang="en-US" baseline="0" dirty="0"/>
              <a:t> capacity in an NPS in order to strengthen even more their abilities to meet immunization goals</a:t>
            </a:r>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11</a:t>
            </a:fld>
            <a:endParaRPr lang="en-US"/>
          </a:p>
        </p:txBody>
      </p:sp>
    </p:spTree>
    <p:extLst>
      <p:ext uri="{BB962C8B-B14F-4D97-AF65-F5344CB8AC3E}">
        <p14:creationId xmlns:p14="http://schemas.microsoft.com/office/powerpoint/2010/main" val="149070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these in a little more detail as we move forward</a:t>
            </a:r>
          </a:p>
        </p:txBody>
      </p:sp>
      <p:sp>
        <p:nvSpPr>
          <p:cNvPr id="4" name="Slide Number Placeholder 3"/>
          <p:cNvSpPr>
            <a:spLocks noGrp="1"/>
          </p:cNvSpPr>
          <p:nvPr>
            <p:ph type="sldNum" sz="quarter" idx="10"/>
          </p:nvPr>
        </p:nvSpPr>
        <p:spPr/>
        <p:txBody>
          <a:bodyPr/>
          <a:lstStyle/>
          <a:p>
            <a:fld id="{77C0EBB4-99E4-49C1-AE64-8C9C3CA24DF3}" type="slidenum">
              <a:rPr lang="en-US" smtClean="0"/>
              <a:t>12</a:t>
            </a:fld>
            <a:endParaRPr lang="en-US"/>
          </a:p>
        </p:txBody>
      </p:sp>
    </p:spTree>
    <p:extLst>
      <p:ext uri="{BB962C8B-B14F-4D97-AF65-F5344CB8AC3E}">
        <p14:creationId xmlns:p14="http://schemas.microsoft.com/office/powerpoint/2010/main" val="13004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assessment</a:t>
            </a:r>
          </a:p>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13</a:t>
            </a:fld>
            <a:endParaRPr lang="en-US"/>
          </a:p>
        </p:txBody>
      </p:sp>
    </p:spTree>
    <p:extLst>
      <p:ext uri="{BB962C8B-B14F-4D97-AF65-F5344CB8AC3E}">
        <p14:creationId xmlns:p14="http://schemas.microsoft.com/office/powerpoint/2010/main" val="206175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2016</a:t>
            </a:r>
          </a:p>
          <a:p>
            <a:r>
              <a:rPr lang="en-US" dirty="0"/>
              <a:t>24 champions trained</a:t>
            </a:r>
          </a:p>
          <a:p>
            <a:endParaRPr lang="en-US" dirty="0"/>
          </a:p>
          <a:p>
            <a:r>
              <a:rPr lang="en-US" dirty="0"/>
              <a:t>*No curriculums for physicians</a:t>
            </a:r>
          </a:p>
          <a:p>
            <a:r>
              <a:rPr lang="en-US" dirty="0"/>
              <a:t>*Curriculums are based around EPI vaccines and do not include information beyond</a:t>
            </a:r>
          </a:p>
          <a:p>
            <a:r>
              <a:rPr lang="en-US" dirty="0"/>
              <a:t>*Curriculums are based in service delivery and do not provide significant information for improving uptake of vaccines for Providers</a:t>
            </a:r>
          </a:p>
          <a:p>
            <a:endParaRPr lang="en-US" dirty="0"/>
          </a:p>
          <a:p>
            <a:r>
              <a:rPr lang="en-US" dirty="0"/>
              <a:t>*Attended by MOH and EPI</a:t>
            </a:r>
          </a:p>
          <a:p>
            <a:r>
              <a:rPr lang="en-US" dirty="0"/>
              <a:t>*Developed outline agreed on by MOH</a:t>
            </a:r>
          </a:p>
          <a:p>
            <a:r>
              <a:rPr lang="en-US" dirty="0"/>
              <a:t>*Dissemination plan will include Pharmacy technicians, Pediatricians, Information Officers, in addition to nurses, Clinical and Medical Officers</a:t>
            </a:r>
          </a:p>
          <a:p>
            <a:r>
              <a:rPr lang="en-US" dirty="0"/>
              <a:t>*KPA and MOH will be certifying bodies</a:t>
            </a:r>
          </a:p>
          <a:p>
            <a:endParaRPr lang="en-US" dirty="0"/>
          </a:p>
          <a:p>
            <a:r>
              <a:rPr lang="en-US" dirty="0"/>
              <a:t>Ask Jim to comment</a:t>
            </a:r>
          </a:p>
          <a:p>
            <a:endParaRPr lang="en-US" dirty="0"/>
          </a:p>
          <a:p>
            <a:r>
              <a:rPr lang="en-US" dirty="0"/>
              <a:t>-MOH told AAP that KPA has become their initial resource for child health</a:t>
            </a:r>
          </a:p>
          <a:p>
            <a:r>
              <a:rPr lang="en-US" dirty="0"/>
              <a:t>-A core group of child health stakeholders agreed and committed to reframing immunization service delivery to include higher-level providers. This shows a national-level commitment to the importance of pediatricians as immunization partners and a continuum of care.</a:t>
            </a:r>
          </a:p>
        </p:txBody>
      </p:sp>
      <p:sp>
        <p:nvSpPr>
          <p:cNvPr id="4" name="Slide Number Placeholder 3"/>
          <p:cNvSpPr>
            <a:spLocks noGrp="1"/>
          </p:cNvSpPr>
          <p:nvPr>
            <p:ph type="sldNum" sz="quarter" idx="10"/>
          </p:nvPr>
        </p:nvSpPr>
        <p:spPr/>
        <p:txBody>
          <a:bodyPr/>
          <a:lstStyle/>
          <a:p>
            <a:fld id="{77C0EBB4-99E4-49C1-AE64-8C9C3CA24DF3}" type="slidenum">
              <a:rPr lang="en-US" smtClean="0"/>
              <a:t>14</a:t>
            </a:fld>
            <a:endParaRPr lang="en-US"/>
          </a:p>
        </p:txBody>
      </p:sp>
    </p:spTree>
    <p:extLst>
      <p:ext uri="{BB962C8B-B14F-4D97-AF65-F5344CB8AC3E}">
        <p14:creationId xmlns:p14="http://schemas.microsoft.com/office/powerpoint/2010/main" val="45617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7C0EBB4-99E4-49C1-AE64-8C9C3CA24DF3}" type="slidenum">
              <a:rPr lang="en-US" smtClean="0"/>
              <a:t>15</a:t>
            </a:fld>
            <a:endParaRPr lang="en-US"/>
          </a:p>
        </p:txBody>
      </p:sp>
    </p:spTree>
    <p:extLst>
      <p:ext uri="{BB962C8B-B14F-4D97-AF65-F5344CB8AC3E}">
        <p14:creationId xmlns:p14="http://schemas.microsoft.com/office/powerpoint/2010/main" val="93423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2016</a:t>
            </a:r>
          </a:p>
          <a:p>
            <a:r>
              <a:rPr lang="en-US" dirty="0"/>
              <a:t>15 champions trained</a:t>
            </a:r>
          </a:p>
          <a:p>
            <a:endParaRPr lang="en-US" dirty="0"/>
          </a:p>
          <a:p>
            <a:r>
              <a:rPr lang="en-US" dirty="0"/>
              <a:t>*Obtained written letters of support from each PS</a:t>
            </a:r>
          </a:p>
          <a:p>
            <a:r>
              <a:rPr lang="en-US" dirty="0"/>
              <a:t>*Developed stronger relationships between regional leaders, regional PAN members, and national members</a:t>
            </a:r>
          </a:p>
          <a:p>
            <a:endParaRPr lang="en-US" dirty="0"/>
          </a:p>
          <a:p>
            <a:r>
              <a:rPr lang="en-US" dirty="0"/>
              <a:t>Trained vaccinators on up to date Immunization information</a:t>
            </a:r>
          </a:p>
          <a:p>
            <a:endParaRPr lang="en-US" dirty="0"/>
          </a:p>
          <a:p>
            <a:r>
              <a:rPr lang="en-US" dirty="0"/>
              <a:t>Held town hall meetings with caregivers</a:t>
            </a:r>
          </a:p>
          <a:p>
            <a:r>
              <a:rPr lang="en-US" dirty="0"/>
              <a:t>*Discussed immunization safety</a:t>
            </a:r>
          </a:p>
          <a:p>
            <a:r>
              <a:rPr lang="en-US" dirty="0"/>
              <a:t>*Messages around misconceptions of vaccines</a:t>
            </a:r>
          </a:p>
          <a:p>
            <a:r>
              <a:rPr lang="en-US" dirty="0"/>
              <a:t>*Importance of routine immunization</a:t>
            </a:r>
          </a:p>
          <a:p>
            <a:endParaRPr lang="en-US" dirty="0"/>
          </a:p>
          <a:p>
            <a:r>
              <a:rPr lang="en-US" dirty="0"/>
              <a:t>Comments from Meg</a:t>
            </a:r>
          </a:p>
          <a:p>
            <a:endParaRPr lang="en-US" dirty="0"/>
          </a:p>
          <a:p>
            <a:r>
              <a:rPr lang="en-US" dirty="0"/>
              <a:t>-Polio eradication was raised as a key issue across all regions in Nigeria, and regional leaders were informed and committed to their role</a:t>
            </a:r>
          </a:p>
          <a:p>
            <a:r>
              <a:rPr lang="en-US" dirty="0"/>
              <a:t>-PAN linked society leadership with more junior membership, beginning to build sustainability within their membership towards immunization advocacy institutionally and their ability to leverage expertise and knowledge to national-level bodies, such as the NTAG</a:t>
            </a:r>
          </a:p>
        </p:txBody>
      </p:sp>
      <p:sp>
        <p:nvSpPr>
          <p:cNvPr id="4" name="Slide Number Placeholder 3"/>
          <p:cNvSpPr>
            <a:spLocks noGrp="1"/>
          </p:cNvSpPr>
          <p:nvPr>
            <p:ph type="sldNum" sz="quarter" idx="10"/>
          </p:nvPr>
        </p:nvSpPr>
        <p:spPr/>
        <p:txBody>
          <a:bodyPr/>
          <a:lstStyle/>
          <a:p>
            <a:fld id="{77C0EBB4-99E4-49C1-AE64-8C9C3CA24DF3}" type="slidenum">
              <a:rPr lang="en-US" smtClean="0"/>
              <a:t>16</a:t>
            </a:fld>
            <a:endParaRPr lang="en-US"/>
          </a:p>
        </p:txBody>
      </p:sp>
    </p:spTree>
    <p:extLst>
      <p:ext uri="{BB962C8B-B14F-4D97-AF65-F5344CB8AC3E}">
        <p14:creationId xmlns:p14="http://schemas.microsoft.com/office/powerpoint/2010/main" val="106761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 2016</a:t>
            </a:r>
          </a:p>
          <a:p>
            <a:r>
              <a:rPr lang="en-US" dirty="0"/>
              <a:t>14 Champions trained</a:t>
            </a:r>
          </a:p>
          <a:p>
            <a:endParaRPr lang="en-US" dirty="0"/>
          </a:p>
          <a:p>
            <a:r>
              <a:rPr lang="en-US" dirty="0"/>
              <a:t>Regional and Chapter trainings were done by a trained champion</a:t>
            </a:r>
          </a:p>
          <a:p>
            <a:r>
              <a:rPr lang="en-US" dirty="0"/>
              <a:t>In 1 region they are actually training the public sector vaccine program managers and PPS wants them to do that in each region, but so far the others are really focused on their own members</a:t>
            </a:r>
          </a:p>
          <a:p>
            <a:endParaRPr lang="en-US" dirty="0"/>
          </a:p>
          <a:p>
            <a:r>
              <a:rPr lang="en-US" dirty="0"/>
              <a:t>*Champions are training their chapters to collect data and will submit quarterly reports to the national PPS office. These data will be given to the MOH for programming and used by the Immunization Committee to guide future advocacy efforts.</a:t>
            </a:r>
          </a:p>
          <a:p>
            <a:endParaRPr lang="en-US" dirty="0"/>
          </a:p>
          <a:p>
            <a:r>
              <a:rPr lang="en-US" dirty="0"/>
              <a:t>Ask Bonnie to comment</a:t>
            </a:r>
          </a:p>
          <a:p>
            <a:endParaRPr lang="en-US" dirty="0"/>
          </a:p>
          <a:p>
            <a:r>
              <a:rPr lang="en-US" dirty="0"/>
              <a:t>-Through PPS advocacy, the Department of Health will now begin including private level data for EPI vaccines in national coverage, which will lead to more accurate coverage rates</a:t>
            </a:r>
          </a:p>
          <a:p>
            <a:r>
              <a:rPr lang="en-US" dirty="0"/>
              <a:t>-The reporting system developed through the project creates a system for the Immunization Committee to analyze service delivery data and provide the data and associated directly to the DOH</a:t>
            </a:r>
          </a:p>
        </p:txBody>
      </p:sp>
      <p:sp>
        <p:nvSpPr>
          <p:cNvPr id="4" name="Slide Number Placeholder 3"/>
          <p:cNvSpPr>
            <a:spLocks noGrp="1"/>
          </p:cNvSpPr>
          <p:nvPr>
            <p:ph type="sldNum" sz="quarter" idx="10"/>
          </p:nvPr>
        </p:nvSpPr>
        <p:spPr/>
        <p:txBody>
          <a:bodyPr/>
          <a:lstStyle/>
          <a:p>
            <a:fld id="{77C0EBB4-99E4-49C1-AE64-8C9C3CA24DF3}" type="slidenum">
              <a:rPr lang="en-US" smtClean="0"/>
              <a:t>18</a:t>
            </a:fld>
            <a:endParaRPr lang="en-US"/>
          </a:p>
        </p:txBody>
      </p:sp>
    </p:spTree>
    <p:extLst>
      <p:ext uri="{BB962C8B-B14F-4D97-AF65-F5344CB8AC3E}">
        <p14:creationId xmlns:p14="http://schemas.microsoft.com/office/powerpoint/2010/main" val="187078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F20E9-710A-DD42-80A4-D6A75A3D4AEB}" type="datetimeFigureOut">
              <a:rPr lang="en-US" smtClean="0"/>
              <a:t>9/1/17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95803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F20E9-710A-DD42-80A4-D6A75A3D4AEB}" type="datetimeFigureOut">
              <a:rPr lang="en-US" smtClean="0"/>
              <a:t>9/1/17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27452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F20E9-710A-DD42-80A4-D6A75A3D4AEB}" type="datetimeFigureOut">
              <a:rPr lang="en-US" smtClean="0"/>
              <a:t>9/1/17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106653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7661"/>
            <a:ext cx="10363200" cy="830997"/>
          </a:xfrm>
        </p:spPr>
        <p:txBody>
          <a:bodyPr lIns="0" tIns="0" rIns="0" bIns="0" anchor="t" anchorCtr="0">
            <a:spAutoFit/>
          </a:bodyPr>
          <a:lstStyle>
            <a:lvl1pPr>
              <a:defRPr sz="6000" baseline="0">
                <a:solidFill>
                  <a:schemeClr val="bg1"/>
                </a:solidFill>
                <a:latin typeface="+mn-lt"/>
              </a:defRPr>
            </a:lvl1pPr>
          </a:lstStyle>
          <a:p>
            <a:r>
              <a:rPr lang="en-US" dirty="0"/>
              <a:t>Presentation Title</a:t>
            </a:r>
          </a:p>
        </p:txBody>
      </p:sp>
      <p:pic>
        <p:nvPicPr>
          <p:cNvPr id="4" name="Picture 3" descr="1LineAAP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3755" y="5874485"/>
            <a:ext cx="4908032" cy="542020"/>
          </a:xfrm>
          <a:prstGeom prst="rect">
            <a:avLst/>
          </a:prstGeom>
        </p:spPr>
      </p:pic>
      <p:sp>
        <p:nvSpPr>
          <p:cNvPr id="6" name="Picture Placeholder 2"/>
          <p:cNvSpPr>
            <a:spLocks noGrp="1"/>
          </p:cNvSpPr>
          <p:nvPr>
            <p:ph type="pic" idx="1" hasCustomPrompt="1"/>
          </p:nvPr>
        </p:nvSpPr>
        <p:spPr>
          <a:xfrm>
            <a:off x="0" y="3337686"/>
            <a:ext cx="5562344"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spTree>
    <p:extLst>
      <p:ext uri="{BB962C8B-B14F-4D97-AF65-F5344CB8AC3E}">
        <p14:creationId xmlns:p14="http://schemas.microsoft.com/office/powerpoint/2010/main" val="65872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40865"/>
            <a:ext cx="11132187" cy="757130"/>
          </a:xfrm>
        </p:spPr>
        <p:txBody>
          <a:bodyPr anchor="t">
            <a:spAutoFit/>
          </a:bodyPr>
          <a:lstStyle>
            <a:lvl1pPr algn="ctr">
              <a:defRPr lang="en-US" sz="4800" b="1" i="0" dirty="0">
                <a:solidFill>
                  <a:srgbClr val="F5AA2C"/>
                </a:solidFill>
                <a:latin typeface="+mn-lt"/>
              </a:defRPr>
            </a:lvl1pPr>
          </a:lstStyle>
          <a:p>
            <a:r>
              <a:rPr lang="en-US" dirty="0"/>
              <a:t>Section title</a:t>
            </a:r>
          </a:p>
        </p:txBody>
      </p:sp>
      <p:sp>
        <p:nvSpPr>
          <p:cNvPr id="3" name="Picture Placeholder 2"/>
          <p:cNvSpPr>
            <a:spLocks noGrp="1"/>
          </p:cNvSpPr>
          <p:nvPr>
            <p:ph type="pic" idx="1" hasCustomPrompt="1"/>
          </p:nvPr>
        </p:nvSpPr>
        <p:spPr>
          <a:xfrm>
            <a:off x="0" y="3337686"/>
            <a:ext cx="5562344"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pic>
        <p:nvPicPr>
          <p:cNvPr id="4" name="Picture 3" descr="1LineAAP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3755" y="5874485"/>
            <a:ext cx="4908032" cy="542020"/>
          </a:xfrm>
          <a:prstGeom prst="rect">
            <a:avLst/>
          </a:prstGeom>
        </p:spPr>
      </p:pic>
    </p:spTree>
    <p:extLst>
      <p:ext uri="{BB962C8B-B14F-4D97-AF65-F5344CB8AC3E}">
        <p14:creationId xmlns:p14="http://schemas.microsoft.com/office/powerpoint/2010/main" val="98889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F20E9-710A-DD42-80A4-D6A75A3D4AEB}" type="datetimeFigureOut">
              <a:rPr lang="en-US" smtClean="0"/>
              <a:t>9/1/17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202171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F20E9-710A-DD42-80A4-D6A75A3D4AEB}" type="datetimeFigureOut">
              <a:rPr lang="en-US" smtClean="0"/>
              <a:t>9/1/17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145073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F20E9-710A-DD42-80A4-D6A75A3D4AEB}" type="datetimeFigureOut">
              <a:rPr lang="en-US" smtClean="0"/>
              <a:t>9/1/17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209301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F20E9-710A-DD42-80A4-D6A75A3D4AEB}" type="datetimeFigureOut">
              <a:rPr lang="en-US" smtClean="0"/>
              <a:t>9/1/17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151135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F20E9-710A-DD42-80A4-D6A75A3D4AEB}" type="datetimeFigureOut">
              <a:rPr lang="en-US" smtClean="0"/>
              <a:t>9/1/17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88230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F20E9-710A-DD42-80A4-D6A75A3D4AEB}" type="datetimeFigureOut">
              <a:rPr lang="en-US" smtClean="0"/>
              <a:t>9/1/17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48918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F20E9-710A-DD42-80A4-D6A75A3D4AEB}" type="datetimeFigureOut">
              <a:rPr lang="en-US" smtClean="0"/>
              <a:t>9/1/17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111643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F20E9-710A-DD42-80A4-D6A75A3D4AEB}" type="datetimeFigureOut">
              <a:rPr lang="en-US" smtClean="0"/>
              <a:t>9/1/17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B3D4F-A3D6-A840-B6CD-932B87363D8B}" type="slidenum">
              <a:rPr lang="en-US" smtClean="0"/>
              <a:t>‹#›</a:t>
            </a:fld>
            <a:endParaRPr lang="en-US"/>
          </a:p>
        </p:txBody>
      </p:sp>
    </p:spTree>
    <p:extLst>
      <p:ext uri="{BB962C8B-B14F-4D97-AF65-F5344CB8AC3E}">
        <p14:creationId xmlns:p14="http://schemas.microsoft.com/office/powerpoint/2010/main" val="1437464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F20E9-710A-DD42-80A4-D6A75A3D4AEB}" type="datetimeFigureOut">
              <a:rPr lang="en-US" smtClean="0"/>
              <a:t>9/1/17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B3D4F-A3D6-A840-B6CD-932B87363D8B}" type="slidenum">
              <a:rPr lang="en-US" smtClean="0"/>
              <a:t>‹#›</a:t>
            </a:fld>
            <a:endParaRPr lang="en-US"/>
          </a:p>
        </p:txBody>
      </p:sp>
    </p:spTree>
    <p:extLst>
      <p:ext uri="{BB962C8B-B14F-4D97-AF65-F5344CB8AC3E}">
        <p14:creationId xmlns:p14="http://schemas.microsoft.com/office/powerpoint/2010/main" val="101610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647700"/>
            <a:ext cx="11709400" cy="1850470"/>
          </a:xfrm>
        </p:spPr>
        <p:txBody>
          <a:bodyPr>
            <a:normAutofit fontScale="90000"/>
          </a:bodyPr>
          <a:lstStyle/>
          <a:p>
            <a:r>
              <a:rPr lang="en-US" b="1" dirty="0" smtClean="0"/>
              <a:t>Contribution of Pediatricians and National Pediatric Societies to the M&amp;RI</a:t>
            </a:r>
            <a:endParaRPr lang="en-US" b="1" dirty="0"/>
          </a:p>
        </p:txBody>
      </p:sp>
      <p:sp>
        <p:nvSpPr>
          <p:cNvPr id="3" name="Subtitle 2"/>
          <p:cNvSpPr>
            <a:spLocks noGrp="1"/>
          </p:cNvSpPr>
          <p:nvPr>
            <p:ph type="subTitle" idx="1"/>
          </p:nvPr>
        </p:nvSpPr>
        <p:spPr>
          <a:xfrm>
            <a:off x="1524000" y="2763838"/>
            <a:ext cx="9144000" cy="3967162"/>
          </a:xfrm>
        </p:spPr>
        <p:txBody>
          <a:bodyPr>
            <a:normAutofit lnSpcReduction="10000"/>
          </a:bodyPr>
          <a:lstStyle/>
          <a:p>
            <a:r>
              <a:rPr lang="en-US" dirty="0" smtClean="0"/>
              <a:t>Louis Z Cooper, MD </a:t>
            </a:r>
          </a:p>
          <a:p>
            <a:r>
              <a:rPr lang="en-US" dirty="0"/>
              <a:t>f</a:t>
            </a:r>
            <a:r>
              <a:rPr lang="en-US" dirty="0" smtClean="0"/>
              <a:t>or the</a:t>
            </a:r>
          </a:p>
          <a:p>
            <a:r>
              <a:rPr lang="en-US" dirty="0" smtClean="0"/>
              <a:t>American Academy of Pediatrics Joint Project with </a:t>
            </a:r>
          </a:p>
          <a:p>
            <a:r>
              <a:rPr lang="en-US" dirty="0" smtClean="0"/>
              <a:t>Centers for Disease Prevention and Prevention</a:t>
            </a:r>
          </a:p>
          <a:p>
            <a:r>
              <a:rPr lang="en-US" dirty="0"/>
              <a:t>a</a:t>
            </a:r>
            <a:r>
              <a:rPr lang="en-US" dirty="0" smtClean="0"/>
              <a:t>nd </a:t>
            </a:r>
          </a:p>
          <a:p>
            <a:r>
              <a:rPr lang="en-US" dirty="0" smtClean="0"/>
              <a:t>International Pediatric Association </a:t>
            </a:r>
          </a:p>
          <a:p>
            <a:pPr algn="l"/>
            <a:endParaRPr lang="en-US" dirty="0"/>
          </a:p>
          <a:p>
            <a:pPr algn="l"/>
            <a:r>
              <a:rPr lang="en-US" dirty="0" smtClean="0"/>
              <a:t>No conflict of interest</a:t>
            </a:r>
          </a:p>
          <a:p>
            <a:pPr algn="l"/>
            <a:r>
              <a:rPr lang="en-US" dirty="0" err="1" smtClean="0"/>
              <a:t>lzcooper@verizon.net</a:t>
            </a:r>
            <a:endParaRPr lang="en-US" dirty="0" smtClean="0"/>
          </a:p>
          <a:p>
            <a:pPr algn="l"/>
            <a:endParaRPr lang="en-US" dirty="0" smtClean="0"/>
          </a:p>
          <a:p>
            <a:endParaRPr lang="en-US" dirty="0"/>
          </a:p>
        </p:txBody>
      </p:sp>
    </p:spTree>
    <p:extLst>
      <p:ext uri="{BB962C8B-B14F-4D97-AF65-F5344CB8AC3E}">
        <p14:creationId xmlns:p14="http://schemas.microsoft.com/office/powerpoint/2010/main" val="14071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2195119" y="687898"/>
            <a:ext cx="7633982" cy="151001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400" b="1" dirty="0"/>
              <a:t>Goal</a:t>
            </a:r>
            <a:r>
              <a:rPr lang="en-US" dirty="0"/>
              <a:t>: </a:t>
            </a:r>
          </a:p>
          <a:p>
            <a:pPr lvl="0" algn="ctr"/>
            <a:r>
              <a:rPr lang="en-US" dirty="0"/>
              <a:t>Strengthen National Pediatric Societies' ability to </a:t>
            </a:r>
            <a:r>
              <a:rPr lang="en-US" b="1" dirty="0"/>
              <a:t>strategically support their country's health system </a:t>
            </a:r>
            <a:r>
              <a:rPr lang="en-US" dirty="0"/>
              <a:t>through optimal and </a:t>
            </a:r>
            <a:r>
              <a:rPr lang="en-US" b="1" dirty="0"/>
              <a:t>appropriate immunization policies </a:t>
            </a:r>
            <a:r>
              <a:rPr lang="en-US" dirty="0"/>
              <a:t>and recommendations at the country level.</a:t>
            </a:r>
          </a:p>
        </p:txBody>
      </p:sp>
      <p:sp>
        <p:nvSpPr>
          <p:cNvPr id="5" name="Rectangle: Rounded Corners 4"/>
          <p:cNvSpPr/>
          <p:nvPr/>
        </p:nvSpPr>
        <p:spPr>
          <a:xfrm>
            <a:off x="2786753" y="2290192"/>
            <a:ext cx="6614509" cy="109896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u="sng" dirty="0"/>
              <a:t>Objective 1: </a:t>
            </a:r>
          </a:p>
          <a:p>
            <a:pPr algn="ctr"/>
            <a:r>
              <a:rPr lang="en-US" sz="2000" b="1" dirty="0"/>
              <a:t>Educate and strengthen capacity</a:t>
            </a:r>
            <a:r>
              <a:rPr lang="en-US" b="1" dirty="0"/>
              <a:t> </a:t>
            </a:r>
            <a:r>
              <a:rPr lang="en-US" dirty="0"/>
              <a:t>for pediatric leaders to be immunization advocates </a:t>
            </a:r>
          </a:p>
        </p:txBody>
      </p:sp>
      <p:sp>
        <p:nvSpPr>
          <p:cNvPr id="6" name="Rectangle: Rounded Corners 5"/>
          <p:cNvSpPr/>
          <p:nvPr/>
        </p:nvSpPr>
        <p:spPr>
          <a:xfrm>
            <a:off x="2786752" y="3486463"/>
            <a:ext cx="6611112" cy="109728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u="sng" dirty="0"/>
              <a:t>Objective 2: </a:t>
            </a:r>
          </a:p>
          <a:p>
            <a:pPr algn="ctr"/>
            <a:r>
              <a:rPr lang="en-US" sz="2000" b="1" dirty="0"/>
              <a:t>Support</a:t>
            </a:r>
            <a:r>
              <a:rPr lang="en-US" dirty="0"/>
              <a:t> country </a:t>
            </a:r>
            <a:r>
              <a:rPr lang="en-US" sz="2000" b="1" dirty="0"/>
              <a:t>partners to </a:t>
            </a:r>
            <a:r>
              <a:rPr lang="en-US" dirty="0"/>
              <a:t>appropriately </a:t>
            </a:r>
            <a:r>
              <a:rPr lang="en-US" sz="2000" b="1" dirty="0"/>
              <a:t>respond</a:t>
            </a:r>
            <a:r>
              <a:rPr lang="en-US" dirty="0"/>
              <a:t> to immunization priorities </a:t>
            </a:r>
          </a:p>
          <a:p>
            <a:pPr algn="ctr"/>
            <a:endParaRPr lang="en-US" dirty="0"/>
          </a:p>
        </p:txBody>
      </p:sp>
      <p:sp>
        <p:nvSpPr>
          <p:cNvPr id="7" name="Rectangle: Rounded Corners 6"/>
          <p:cNvSpPr/>
          <p:nvPr/>
        </p:nvSpPr>
        <p:spPr>
          <a:xfrm>
            <a:off x="2790149" y="4681054"/>
            <a:ext cx="6611112" cy="109728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u="sng" dirty="0"/>
              <a:t>Objective 3: </a:t>
            </a:r>
          </a:p>
          <a:p>
            <a:pPr lvl="0" algn="ctr"/>
            <a:r>
              <a:rPr lang="en-US" sz="2000" b="1" dirty="0"/>
              <a:t>Foster</a:t>
            </a:r>
            <a:r>
              <a:rPr lang="en-US" dirty="0"/>
              <a:t> </a:t>
            </a:r>
            <a:r>
              <a:rPr lang="en-US" sz="2000" b="1" dirty="0"/>
              <a:t>streamlined approaches </a:t>
            </a:r>
            <a:r>
              <a:rPr lang="en-US" dirty="0"/>
              <a:t>to working with pediatric professionals in-country to meet global goals</a:t>
            </a:r>
          </a:p>
        </p:txBody>
      </p:sp>
    </p:spTree>
    <p:extLst>
      <p:ext uri="{BB962C8B-B14F-4D97-AF65-F5344CB8AC3E}">
        <p14:creationId xmlns:p14="http://schemas.microsoft.com/office/powerpoint/2010/main" val="154671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7106"/>
            <a:ext cx="8229600" cy="646331"/>
          </a:xfrm>
        </p:spPr>
        <p:txBody>
          <a:bodyPr>
            <a:normAutofit fontScale="90000"/>
          </a:bodyPr>
          <a:lstStyle/>
          <a:p>
            <a:r>
              <a:rPr lang="en-US" dirty="0" smtClean="0"/>
              <a:t>AAP-CDC Program Approach includes:</a:t>
            </a:r>
            <a:endParaRPr lang="en-US" dirty="0"/>
          </a:p>
        </p:txBody>
      </p:sp>
      <p:graphicFrame>
        <p:nvGraphicFramePr>
          <p:cNvPr id="4" name="Content Placeholder 3"/>
          <p:cNvGraphicFramePr>
            <a:graphicFrameLocks noGrp="1"/>
          </p:cNvGraphicFramePr>
          <p:nvPr>
            <p:ph idx="1"/>
            <p:extLst/>
          </p:nvPr>
        </p:nvGraphicFramePr>
        <p:xfrm>
          <a:off x="1981200" y="1624014"/>
          <a:ext cx="8229600" cy="438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2287480" y="2523884"/>
            <a:ext cx="3630967" cy="301841"/>
          </a:xfrm>
          <a:prstGeom prst="rect">
            <a:avLst/>
          </a:prstGeom>
          <a:solidFill>
            <a:schemeClr val="accent2">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accent1">
                    <a:lumMod val="75000"/>
                  </a:schemeClr>
                </a:solidFill>
              </a:rPr>
              <a:t>PHASE 1</a:t>
            </a:r>
          </a:p>
        </p:txBody>
      </p:sp>
      <p:sp>
        <p:nvSpPr>
          <p:cNvPr id="11" name="Rectangle 10"/>
          <p:cNvSpPr/>
          <p:nvPr/>
        </p:nvSpPr>
        <p:spPr>
          <a:xfrm>
            <a:off x="6375611" y="2523883"/>
            <a:ext cx="1485690" cy="301840"/>
          </a:xfrm>
          <a:prstGeom prst="rect">
            <a:avLst/>
          </a:prstGeom>
          <a:solidFill>
            <a:schemeClr val="accent2">
              <a:lumMod val="20000"/>
              <a:lumOff val="8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accent1">
                    <a:lumMod val="75000"/>
                  </a:schemeClr>
                </a:solidFill>
              </a:rPr>
              <a:t>PHASE 2</a:t>
            </a:r>
          </a:p>
        </p:txBody>
      </p:sp>
      <p:sp>
        <p:nvSpPr>
          <p:cNvPr id="12" name="Rectangle 11"/>
          <p:cNvSpPr/>
          <p:nvPr/>
        </p:nvSpPr>
        <p:spPr>
          <a:xfrm>
            <a:off x="8509211" y="2525363"/>
            <a:ext cx="1485690" cy="301840"/>
          </a:xfrm>
          <a:prstGeom prst="rect">
            <a:avLst/>
          </a:prstGeom>
          <a:solidFill>
            <a:schemeClr val="accent2">
              <a:lumMod val="20000"/>
              <a:lumOff val="8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accent1">
                    <a:lumMod val="75000"/>
                  </a:schemeClr>
                </a:solidFill>
              </a:rPr>
              <a:t>PHASE 3</a:t>
            </a:r>
          </a:p>
        </p:txBody>
      </p:sp>
    </p:spTree>
    <p:extLst>
      <p:ext uri="{BB962C8B-B14F-4D97-AF65-F5344CB8AC3E}">
        <p14:creationId xmlns:p14="http://schemas.microsoft.com/office/powerpoint/2010/main" val="125303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868"/>
            <a:ext cx="8229600" cy="646331"/>
          </a:xfrm>
        </p:spPr>
        <p:txBody>
          <a:bodyPr>
            <a:normAutofit fontScale="90000"/>
          </a:bodyPr>
          <a:lstStyle/>
          <a:p>
            <a:r>
              <a:rPr lang="en-US" dirty="0">
                <a:cs typeface="Georgia"/>
              </a:rPr>
              <a:t>Highlights from Years 1 &amp; 2</a:t>
            </a:r>
            <a:endParaRPr lang="en-US" dirty="0"/>
          </a:p>
        </p:txBody>
      </p:sp>
      <p:sp>
        <p:nvSpPr>
          <p:cNvPr id="3" name="Content Placeholder 2"/>
          <p:cNvSpPr>
            <a:spLocks noGrp="1"/>
          </p:cNvSpPr>
          <p:nvPr>
            <p:ph idx="1"/>
          </p:nvPr>
        </p:nvSpPr>
        <p:spPr>
          <a:xfrm>
            <a:off x="1922477" y="1705398"/>
            <a:ext cx="8229600" cy="3439822"/>
          </a:xfrm>
        </p:spPr>
        <p:txBody>
          <a:bodyPr>
            <a:normAutofit fontScale="92500"/>
          </a:bodyPr>
          <a:lstStyle/>
          <a:p>
            <a:r>
              <a:rPr lang="en-US" sz="2400" dirty="0"/>
              <a:t>Cross-stakeholder commitment to including and engaging higher-level providers in immunization training and service delivery in Kenya</a:t>
            </a:r>
          </a:p>
          <a:p>
            <a:pPr marL="0" indent="0">
              <a:buNone/>
            </a:pPr>
            <a:endParaRPr lang="en-US" sz="2400" dirty="0"/>
          </a:p>
          <a:p>
            <a:r>
              <a:rPr lang="en-US" sz="2400" dirty="0"/>
              <a:t>Increased ownership and understanding of pediatric role in bridging public/private divide in Philippines and Indonesia</a:t>
            </a:r>
          </a:p>
          <a:p>
            <a:pPr marL="0" indent="0">
              <a:buNone/>
            </a:pPr>
            <a:endParaRPr lang="en-US" sz="2400" dirty="0"/>
          </a:p>
          <a:p>
            <a:r>
              <a:rPr lang="en-US" sz="2400" dirty="0"/>
              <a:t>Strengthened institutional linkages in organizational structure to respond to immunization priorities and emergencies in Nigeria</a:t>
            </a:r>
          </a:p>
        </p:txBody>
      </p:sp>
    </p:spTree>
    <p:extLst>
      <p:ext uri="{BB962C8B-B14F-4D97-AF65-F5344CB8AC3E}">
        <p14:creationId xmlns:p14="http://schemas.microsoft.com/office/powerpoint/2010/main" val="54879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6138"/>
            <a:ext cx="8229600" cy="646331"/>
          </a:xfrm>
        </p:spPr>
        <p:txBody>
          <a:bodyPr>
            <a:normAutofit fontScale="90000"/>
          </a:bodyPr>
          <a:lstStyle/>
          <a:p>
            <a:r>
              <a:rPr lang="en-US" dirty="0"/>
              <a:t>Kenya</a:t>
            </a:r>
          </a:p>
        </p:txBody>
      </p:sp>
      <p:sp>
        <p:nvSpPr>
          <p:cNvPr id="3" name="Content Placeholder 2"/>
          <p:cNvSpPr>
            <a:spLocks noGrp="1"/>
          </p:cNvSpPr>
          <p:nvPr>
            <p:ph idx="1"/>
          </p:nvPr>
        </p:nvSpPr>
        <p:spPr>
          <a:xfrm>
            <a:off x="1981200" y="2298583"/>
            <a:ext cx="8229600" cy="3926048"/>
          </a:xfrm>
        </p:spPr>
        <p:txBody>
          <a:bodyPr numCol="2"/>
          <a:lstStyle/>
          <a:p>
            <a:pPr lvl="0"/>
            <a:r>
              <a:rPr lang="en-US" sz="2000" dirty="0"/>
              <a:t>Managing vaccine hesitancy issues</a:t>
            </a:r>
          </a:p>
          <a:p>
            <a:pPr lvl="0"/>
            <a:r>
              <a:rPr lang="en-US" sz="2000" dirty="0"/>
              <a:t>Improving communication activities, strategies, and techniques</a:t>
            </a:r>
          </a:p>
          <a:p>
            <a:pPr lvl="0"/>
            <a:r>
              <a:rPr lang="en-US" sz="2000" dirty="0"/>
              <a:t>Collaborating with other organizations around advocacy</a:t>
            </a:r>
          </a:p>
          <a:p>
            <a:pPr lvl="0"/>
            <a:r>
              <a:rPr lang="en-US" sz="2000" dirty="0"/>
              <a:t>Understanding the breadth of possible advocacy activities</a:t>
            </a:r>
          </a:p>
          <a:p>
            <a:r>
              <a:rPr lang="en-US" sz="2000" dirty="0"/>
              <a:t>Professional association strengthening</a:t>
            </a:r>
            <a:endParaRPr lang="en-US" sz="2400" dirty="0"/>
          </a:p>
          <a:p>
            <a:pPr lvl="0"/>
            <a:endParaRPr lang="en-US" sz="2000" dirty="0"/>
          </a:p>
          <a:p>
            <a:pPr lvl="0"/>
            <a:r>
              <a:rPr lang="en-US" sz="2000" dirty="0"/>
              <a:t>Becoming a more recognizable resource for information/education (for the public and providers) on child health topics</a:t>
            </a:r>
          </a:p>
          <a:p>
            <a:pPr lvl="0"/>
            <a:r>
              <a:rPr lang="en-US" sz="2000" dirty="0"/>
              <a:t>Identifying potential partners for disseminating information</a:t>
            </a:r>
          </a:p>
          <a:p>
            <a:pPr lvl="0"/>
            <a:r>
              <a:rPr lang="en-US" sz="2000" dirty="0"/>
              <a:t>Introducing new vaccines</a:t>
            </a:r>
          </a:p>
          <a:p>
            <a:pPr lvl="0"/>
            <a:r>
              <a:rPr lang="en-US" sz="2000" dirty="0"/>
              <a:t>Benefits of advocacy for members</a:t>
            </a:r>
          </a:p>
          <a:p>
            <a:pPr marL="0" indent="0">
              <a:buNone/>
            </a:pPr>
            <a:endParaRPr lang="en-US" sz="3600" dirty="0"/>
          </a:p>
        </p:txBody>
      </p:sp>
      <p:sp>
        <p:nvSpPr>
          <p:cNvPr id="4" name="TextBox 3"/>
          <p:cNvSpPr txBox="1"/>
          <p:nvPr/>
        </p:nvSpPr>
        <p:spPr>
          <a:xfrm>
            <a:off x="2044118" y="1669410"/>
            <a:ext cx="7214533" cy="954107"/>
          </a:xfrm>
          <a:prstGeom prst="rect">
            <a:avLst/>
          </a:prstGeom>
          <a:noFill/>
        </p:spPr>
        <p:txBody>
          <a:bodyPr wrap="square" rtlCol="0">
            <a:spAutoFit/>
          </a:bodyPr>
          <a:lstStyle/>
          <a:p>
            <a:r>
              <a:rPr lang="en-US" sz="2800" dirty="0"/>
              <a:t>Kenya Pediatric Association Identified Priorities:</a:t>
            </a:r>
          </a:p>
          <a:p>
            <a:endParaRPr lang="en-US" sz="2800" dirty="0"/>
          </a:p>
        </p:txBody>
      </p:sp>
    </p:spTree>
    <p:extLst>
      <p:ext uri="{BB962C8B-B14F-4D97-AF65-F5344CB8AC3E}">
        <p14:creationId xmlns:p14="http://schemas.microsoft.com/office/powerpoint/2010/main" val="96072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0132"/>
            <a:ext cx="8229600" cy="646331"/>
          </a:xfrm>
        </p:spPr>
        <p:txBody>
          <a:bodyPr>
            <a:normAutofit fontScale="90000"/>
          </a:bodyPr>
          <a:lstStyle/>
          <a:p>
            <a:r>
              <a:rPr lang="en-US" dirty="0"/>
              <a:t>KPA Activity Results</a:t>
            </a:r>
          </a:p>
        </p:txBody>
      </p:sp>
      <p:sp>
        <p:nvSpPr>
          <p:cNvPr id="3" name="Content Placeholder 2"/>
          <p:cNvSpPr>
            <a:spLocks noGrp="1"/>
          </p:cNvSpPr>
          <p:nvPr>
            <p:ph idx="1"/>
          </p:nvPr>
        </p:nvSpPr>
        <p:spPr>
          <a:xfrm>
            <a:off x="1981200" y="1580722"/>
            <a:ext cx="8229600" cy="4297932"/>
          </a:xfrm>
        </p:spPr>
        <p:txBody>
          <a:bodyPr>
            <a:normAutofit lnSpcReduction="10000"/>
          </a:bodyPr>
          <a:lstStyle/>
          <a:p>
            <a:r>
              <a:rPr lang="en-US" dirty="0"/>
              <a:t>Held faculty curriculum review to identify gaps in existing immunization curriculum</a:t>
            </a:r>
          </a:p>
          <a:p>
            <a:pPr marL="0" indent="0">
              <a:buNone/>
            </a:pPr>
            <a:endParaRPr lang="en-US" sz="2000" dirty="0"/>
          </a:p>
          <a:p>
            <a:r>
              <a:rPr lang="en-US" dirty="0"/>
              <a:t>Coordinated immunization                          stakeholders buy-in for                                          revised training curriculum </a:t>
            </a:r>
          </a:p>
          <a:p>
            <a:pPr marL="0" indent="0">
              <a:spcBef>
                <a:spcPts val="0"/>
              </a:spcBef>
              <a:buNone/>
            </a:pPr>
            <a:endParaRPr lang="en-US" sz="2000" dirty="0"/>
          </a:p>
          <a:p>
            <a:pPr>
              <a:spcBef>
                <a:spcPts val="0"/>
              </a:spcBef>
            </a:pPr>
            <a:r>
              <a:rPr lang="en-US" dirty="0"/>
              <a:t>Developed outline for</a:t>
            </a:r>
            <a:r>
              <a:rPr lang="en-US" sz="2400" dirty="0"/>
              <a:t>                                                    </a:t>
            </a:r>
            <a:r>
              <a:rPr lang="en-US" dirty="0"/>
              <a:t>increased engagement of                                          medical professionals in immunization service delivery</a:t>
            </a:r>
            <a:endParaRPr lang="en-US" sz="2000" dirty="0"/>
          </a:p>
          <a:p>
            <a:pPr marL="0" indent="0">
              <a:buNone/>
            </a:pPr>
            <a:endParaRPr lang="en-US" dirty="0"/>
          </a:p>
          <a:p>
            <a:endParaRPr lang="en-US" dirty="0"/>
          </a:p>
        </p:txBody>
      </p:sp>
      <p:pic>
        <p:nvPicPr>
          <p:cNvPr id="4" name="Picture 3" descr="H:\DCIM\145_PANA\P1450231.JPG"/>
          <p:cNvPicPr/>
          <p:nvPr/>
        </p:nvPicPr>
        <p:blipFill rotWithShape="1">
          <a:blip r:embed="rId3" cstate="print">
            <a:extLst>
              <a:ext uri="{28A0092B-C50C-407E-A947-70E740481C1C}">
                <a14:useLocalDpi xmlns:a14="http://schemas.microsoft.com/office/drawing/2010/main" val="0"/>
              </a:ext>
            </a:extLst>
          </a:blip>
          <a:srcRect t="6985"/>
          <a:stretch/>
        </p:blipFill>
        <p:spPr bwMode="auto">
          <a:xfrm>
            <a:off x="6393134" y="2579910"/>
            <a:ext cx="4078925" cy="2808510"/>
          </a:xfrm>
          <a:prstGeom prst="rect">
            <a:avLst/>
          </a:prstGeom>
          <a:noFill/>
          <a:ln>
            <a:noFill/>
          </a:ln>
        </p:spPr>
      </p:pic>
    </p:spTree>
    <p:extLst>
      <p:ext uri="{BB962C8B-B14F-4D97-AF65-F5344CB8AC3E}">
        <p14:creationId xmlns:p14="http://schemas.microsoft.com/office/powerpoint/2010/main" val="211403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6357"/>
            <a:ext cx="8229600" cy="646331"/>
          </a:xfrm>
        </p:spPr>
        <p:txBody>
          <a:bodyPr>
            <a:normAutofit fontScale="90000"/>
          </a:bodyPr>
          <a:lstStyle/>
          <a:p>
            <a:r>
              <a:rPr lang="en-US" dirty="0"/>
              <a:t>Nigeria</a:t>
            </a:r>
          </a:p>
        </p:txBody>
      </p:sp>
      <p:sp>
        <p:nvSpPr>
          <p:cNvPr id="3" name="Content Placeholder 2"/>
          <p:cNvSpPr>
            <a:spLocks noGrp="1"/>
          </p:cNvSpPr>
          <p:nvPr>
            <p:ph idx="1"/>
          </p:nvPr>
        </p:nvSpPr>
        <p:spPr>
          <a:xfrm>
            <a:off x="1981200" y="2242294"/>
            <a:ext cx="8229600" cy="3439822"/>
          </a:xfrm>
        </p:spPr>
        <p:txBody>
          <a:bodyPr/>
          <a:lstStyle/>
          <a:p>
            <a:pPr lvl="0"/>
            <a:r>
              <a:rPr lang="en-US" dirty="0"/>
              <a:t>Immunization financing</a:t>
            </a:r>
          </a:p>
          <a:p>
            <a:pPr lvl="0"/>
            <a:r>
              <a:rPr lang="en-US" dirty="0"/>
              <a:t>Human resources for immunization</a:t>
            </a:r>
          </a:p>
          <a:p>
            <a:r>
              <a:rPr lang="en-US" dirty="0"/>
              <a:t>Access to routine immunization</a:t>
            </a:r>
          </a:p>
        </p:txBody>
      </p:sp>
      <p:sp>
        <p:nvSpPr>
          <p:cNvPr id="4" name="TextBox 3"/>
          <p:cNvSpPr txBox="1"/>
          <p:nvPr/>
        </p:nvSpPr>
        <p:spPr>
          <a:xfrm>
            <a:off x="1981201" y="1669410"/>
            <a:ext cx="7965347" cy="954107"/>
          </a:xfrm>
          <a:prstGeom prst="rect">
            <a:avLst/>
          </a:prstGeom>
          <a:noFill/>
        </p:spPr>
        <p:txBody>
          <a:bodyPr wrap="square" rtlCol="0">
            <a:spAutoFit/>
          </a:bodyPr>
          <a:lstStyle/>
          <a:p>
            <a:r>
              <a:rPr lang="en-US" sz="2800" dirty="0"/>
              <a:t>Pediatric Association of Nigeria Identified Priorities:</a:t>
            </a:r>
          </a:p>
          <a:p>
            <a:endParaRPr lang="en-US" sz="2800" dirty="0"/>
          </a:p>
        </p:txBody>
      </p:sp>
    </p:spTree>
    <p:extLst>
      <p:ext uri="{BB962C8B-B14F-4D97-AF65-F5344CB8AC3E}">
        <p14:creationId xmlns:p14="http://schemas.microsoft.com/office/powerpoint/2010/main" val="38401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18602"/>
            <a:ext cx="8229600" cy="646331"/>
          </a:xfrm>
        </p:spPr>
        <p:txBody>
          <a:bodyPr>
            <a:normAutofit fontScale="90000"/>
          </a:bodyPr>
          <a:lstStyle/>
          <a:p>
            <a:r>
              <a:rPr lang="en-US" dirty="0"/>
              <a:t>PAN Activity Results</a:t>
            </a:r>
          </a:p>
        </p:txBody>
      </p:sp>
      <p:sp>
        <p:nvSpPr>
          <p:cNvPr id="3" name="Content Placeholder 2"/>
          <p:cNvSpPr>
            <a:spLocks noGrp="1"/>
          </p:cNvSpPr>
          <p:nvPr>
            <p:ph idx="1"/>
          </p:nvPr>
        </p:nvSpPr>
        <p:spPr>
          <a:xfrm>
            <a:off x="5055898" y="1426129"/>
            <a:ext cx="5511435" cy="4897191"/>
          </a:xfrm>
        </p:spPr>
        <p:txBody>
          <a:bodyPr/>
          <a:lstStyle/>
          <a:p>
            <a:pPr marL="0" indent="0">
              <a:buNone/>
            </a:pPr>
            <a:r>
              <a:rPr lang="en-US" sz="2400" dirty="0"/>
              <a:t>*Final report due July 30</a:t>
            </a:r>
            <a:r>
              <a:rPr lang="en-US" sz="2400" baseline="30000" dirty="0"/>
              <a:t>th</a:t>
            </a:r>
            <a:r>
              <a:rPr lang="en-US" sz="2400" dirty="0"/>
              <a:t> </a:t>
            </a:r>
          </a:p>
          <a:p>
            <a:r>
              <a:rPr lang="en-US" sz="2400" dirty="0"/>
              <a:t>Held advocacy meetings with Permanent Secretaries for Health in six states</a:t>
            </a:r>
          </a:p>
          <a:p>
            <a:pPr lvl="1"/>
            <a:r>
              <a:rPr lang="en-US" sz="2000" dirty="0"/>
              <a:t>Importance of state budget for immunization human resources</a:t>
            </a:r>
          </a:p>
          <a:p>
            <a:pPr lvl="1"/>
            <a:r>
              <a:rPr lang="en-US" sz="2000" dirty="0"/>
              <a:t>Routine immunization</a:t>
            </a:r>
          </a:p>
          <a:p>
            <a:pPr lvl="1"/>
            <a:r>
              <a:rPr lang="en-US" sz="2000" dirty="0"/>
              <a:t>Polio eradication, even in non-Polio outbreak areas</a:t>
            </a:r>
          </a:p>
          <a:p>
            <a:r>
              <a:rPr lang="en-US" sz="2400" dirty="0"/>
              <a:t>Trained vaccinators in 6 states</a:t>
            </a:r>
          </a:p>
          <a:p>
            <a:r>
              <a:rPr lang="en-US" sz="2400" dirty="0"/>
              <a:t>Addressed misinformation and hesitancy with caregivers in 6 states</a:t>
            </a:r>
          </a:p>
          <a:p>
            <a:pPr lvl="1"/>
            <a:endParaRPr lang="en-US" sz="2000" dirty="0"/>
          </a:p>
          <a:p>
            <a:pPr lvl="1"/>
            <a:endParaRPr lang="en-US" sz="2000" dirty="0"/>
          </a:p>
        </p:txBody>
      </p:sp>
      <p:pic>
        <p:nvPicPr>
          <p:cNvPr id="1026" name="Picture 2" descr="IMG_2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782" y="1768185"/>
            <a:ext cx="2736592" cy="208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hoto (57)"/>
          <p:cNvPicPr>
            <a:picLocks noChangeAspect="1" noChangeArrowheads="1"/>
          </p:cNvPicPr>
          <p:nvPr/>
        </p:nvPicPr>
        <p:blipFill rotWithShape="1">
          <a:blip r:embed="rId4">
            <a:extLst>
              <a:ext uri="{28A0092B-C50C-407E-A947-70E740481C1C}">
                <a14:useLocalDpi xmlns:a14="http://schemas.microsoft.com/office/drawing/2010/main" val="0"/>
              </a:ext>
            </a:extLst>
          </a:blip>
          <a:srcRect l="6039" r="29812"/>
          <a:stretch/>
        </p:blipFill>
        <p:spPr bwMode="auto">
          <a:xfrm>
            <a:off x="2121782" y="3899891"/>
            <a:ext cx="2736592" cy="192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09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75748"/>
            <a:ext cx="8229600" cy="646331"/>
          </a:xfrm>
        </p:spPr>
        <p:txBody>
          <a:bodyPr>
            <a:normAutofit fontScale="90000"/>
          </a:bodyPr>
          <a:lstStyle/>
          <a:p>
            <a:r>
              <a:rPr lang="en-US" dirty="0"/>
              <a:t>Philippines </a:t>
            </a:r>
          </a:p>
        </p:txBody>
      </p:sp>
      <p:sp>
        <p:nvSpPr>
          <p:cNvPr id="4" name="Content Placeholder 2"/>
          <p:cNvSpPr txBox="1">
            <a:spLocks/>
          </p:cNvSpPr>
          <p:nvPr/>
        </p:nvSpPr>
        <p:spPr>
          <a:xfrm>
            <a:off x="1981200" y="2242294"/>
            <a:ext cx="8229600" cy="34398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Professional Education to health workers</a:t>
            </a:r>
          </a:p>
          <a:p>
            <a:pPr lvl="0"/>
            <a:r>
              <a:rPr lang="en-US" sz="2400" dirty="0"/>
              <a:t>Immunization knowledge at community level</a:t>
            </a:r>
          </a:p>
          <a:p>
            <a:pPr lvl="0"/>
            <a:r>
              <a:rPr lang="en-US" sz="2400" dirty="0"/>
              <a:t>Improve relationship with faith-based organizations </a:t>
            </a:r>
          </a:p>
          <a:p>
            <a:pPr lvl="0"/>
            <a:r>
              <a:rPr lang="en-US" sz="2400" dirty="0"/>
              <a:t>Improve relationship with local/regional Department of Health</a:t>
            </a:r>
          </a:p>
          <a:p>
            <a:r>
              <a:rPr lang="en-US" sz="2400" dirty="0"/>
              <a:t>Data loss around immunizations given by private providers</a:t>
            </a:r>
          </a:p>
        </p:txBody>
      </p:sp>
      <p:sp>
        <p:nvSpPr>
          <p:cNvPr id="5" name="TextBox 4"/>
          <p:cNvSpPr txBox="1"/>
          <p:nvPr/>
        </p:nvSpPr>
        <p:spPr>
          <a:xfrm>
            <a:off x="1981201" y="1669410"/>
            <a:ext cx="7965347" cy="954107"/>
          </a:xfrm>
          <a:prstGeom prst="rect">
            <a:avLst/>
          </a:prstGeom>
          <a:noFill/>
        </p:spPr>
        <p:txBody>
          <a:bodyPr wrap="square" rtlCol="0">
            <a:spAutoFit/>
          </a:bodyPr>
          <a:lstStyle/>
          <a:p>
            <a:r>
              <a:rPr lang="en-US" sz="2800" dirty="0"/>
              <a:t>Philippine Pediatric Society Identified Priorities:</a:t>
            </a:r>
          </a:p>
          <a:p>
            <a:endParaRPr lang="en-US" sz="2800" dirty="0"/>
          </a:p>
        </p:txBody>
      </p:sp>
    </p:spTree>
    <p:extLst>
      <p:ext uri="{BB962C8B-B14F-4D97-AF65-F5344CB8AC3E}">
        <p14:creationId xmlns:p14="http://schemas.microsoft.com/office/powerpoint/2010/main" val="114111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868"/>
            <a:ext cx="8229600" cy="646331"/>
          </a:xfrm>
        </p:spPr>
        <p:txBody>
          <a:bodyPr>
            <a:normAutofit fontScale="90000"/>
          </a:bodyPr>
          <a:lstStyle/>
          <a:p>
            <a:r>
              <a:rPr lang="en-US" dirty="0"/>
              <a:t>PPS Activity Results</a:t>
            </a:r>
          </a:p>
        </p:txBody>
      </p:sp>
      <p:sp>
        <p:nvSpPr>
          <p:cNvPr id="3" name="Content Placeholder 2"/>
          <p:cNvSpPr>
            <a:spLocks noGrp="1"/>
          </p:cNvSpPr>
          <p:nvPr>
            <p:ph idx="1"/>
          </p:nvPr>
        </p:nvSpPr>
        <p:spPr>
          <a:xfrm>
            <a:off x="1981200" y="1627464"/>
            <a:ext cx="8229600" cy="4381822"/>
          </a:xfrm>
        </p:spPr>
        <p:txBody>
          <a:bodyPr/>
          <a:lstStyle/>
          <a:p>
            <a:pPr marL="0" indent="0">
              <a:buNone/>
            </a:pPr>
            <a:r>
              <a:rPr lang="en-US" sz="2400" dirty="0"/>
              <a:t>*Final report due July 30</a:t>
            </a:r>
            <a:r>
              <a:rPr lang="en-US" sz="2400" baseline="30000" dirty="0"/>
              <a:t>th</a:t>
            </a:r>
            <a:endParaRPr lang="en-US" sz="2400" dirty="0"/>
          </a:p>
          <a:p>
            <a:r>
              <a:rPr lang="en-US" dirty="0"/>
              <a:t>Highlighted immunization advocacy efforts at national conference</a:t>
            </a:r>
          </a:p>
          <a:p>
            <a:r>
              <a:rPr lang="en-US" dirty="0"/>
              <a:t>Completed 13 trainings (1 per chapter/region) using the newly developed immunization education modules for health workers</a:t>
            </a:r>
          </a:p>
          <a:p>
            <a:r>
              <a:rPr lang="en-US" dirty="0"/>
              <a:t>Developed new immunization data reporting structure</a:t>
            </a:r>
          </a:p>
          <a:p>
            <a:pPr lvl="1"/>
            <a:r>
              <a:rPr lang="en-US" dirty="0"/>
              <a:t>New form developed with MOH</a:t>
            </a:r>
          </a:p>
          <a:p>
            <a:pPr lvl="1"/>
            <a:r>
              <a:rPr lang="en-US" dirty="0"/>
              <a:t>Chapters </a:t>
            </a:r>
            <a:r>
              <a:rPr lang="en-US" dirty="0">
                <a:sym typeface="Wingdings" panose="05000000000000000000" pitchFamily="2" charset="2"/>
              </a:rPr>
              <a:t> PPS National  MOH</a:t>
            </a:r>
            <a:endParaRPr lang="en-US" dirty="0"/>
          </a:p>
          <a:p>
            <a:endParaRPr lang="en-US" dirty="0"/>
          </a:p>
        </p:txBody>
      </p:sp>
    </p:spTree>
    <p:extLst>
      <p:ext uri="{BB962C8B-B14F-4D97-AF65-F5344CB8AC3E}">
        <p14:creationId xmlns:p14="http://schemas.microsoft.com/office/powerpoint/2010/main" val="59080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2 Country Progress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924300"/>
            <a:ext cx="4400550" cy="2933700"/>
          </a:xfrm>
          <a:prstGeom prst="rect">
            <a:avLst/>
          </a:prstGeom>
        </p:spPr>
      </p:pic>
    </p:spTree>
    <p:extLst>
      <p:ext uri="{BB962C8B-B14F-4D97-AF65-F5344CB8AC3E}">
        <p14:creationId xmlns:p14="http://schemas.microsoft.com/office/powerpoint/2010/main" val="104092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468" y="64130"/>
            <a:ext cx="8957732" cy="1548770"/>
          </a:xfrm>
        </p:spPr>
        <p:txBody>
          <a:bodyPr>
            <a:normAutofit fontScale="90000"/>
          </a:bodyPr>
          <a:lstStyle/>
          <a:p>
            <a:r>
              <a:rPr lang="en-US" b="1" dirty="0" smtClean="0"/>
              <a:t/>
            </a:r>
            <a:br>
              <a:rPr lang="en-US" b="1" dirty="0" smtClean="0"/>
            </a:br>
            <a:r>
              <a:rPr lang="en-US" b="1" dirty="0" smtClean="0"/>
              <a:t>M&amp;RI: </a:t>
            </a:r>
            <a:r>
              <a:rPr lang="en-US" sz="3600" b="1" dirty="0" smtClean="0"/>
              <a:t>PUBLIC/PRIVATE </a:t>
            </a:r>
            <a:r>
              <a:rPr lang="en-US" sz="3600" b="1" dirty="0"/>
              <a:t>PARTNERSHIP</a:t>
            </a:r>
            <a:r>
              <a:rPr lang="en-US" sz="2400" b="1" dirty="0"/>
              <a:t> STARTED </a:t>
            </a:r>
            <a:r>
              <a:rPr lang="en-US" sz="2400" b="1" dirty="0" smtClean="0"/>
              <a:t>2001</a:t>
            </a:r>
            <a:br>
              <a:rPr lang="en-US" sz="2400" b="1" dirty="0" smtClean="0"/>
            </a:br>
            <a:r>
              <a:rPr lang="en-US" sz="2400" b="1" dirty="0"/>
              <a:t>	</a:t>
            </a:r>
            <a:r>
              <a:rPr lang="en-US" sz="2400" b="1" dirty="0" smtClean="0"/>
              <a:t>			</a:t>
            </a:r>
            <a:r>
              <a:rPr lang="en-US" sz="2400" b="1" smtClean="0"/>
              <a:t>	                     IPA &amp; AAP JOINED 2012	</a:t>
            </a:r>
            <a:endParaRPr lang="en-US" b="1" dirty="0"/>
          </a:p>
        </p:txBody>
      </p:sp>
      <p:sp>
        <p:nvSpPr>
          <p:cNvPr id="3" name="Subtitle 2"/>
          <p:cNvSpPr>
            <a:spLocks noGrp="1"/>
          </p:cNvSpPr>
          <p:nvPr>
            <p:ph type="subTitle" idx="1"/>
          </p:nvPr>
        </p:nvSpPr>
        <p:spPr>
          <a:xfrm>
            <a:off x="2691050" y="1351273"/>
            <a:ext cx="7558512" cy="5506727"/>
          </a:xfrm>
        </p:spPr>
        <p:txBody>
          <a:bodyPr/>
          <a:lstStyle/>
          <a:p>
            <a:endParaRPr lang="en-US" dirty="0"/>
          </a:p>
        </p:txBody>
      </p:sp>
      <p:pic>
        <p:nvPicPr>
          <p:cNvPr id="4" name="Picture 3" descr="image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582" y="1244600"/>
            <a:ext cx="7823856" cy="5382873"/>
          </a:xfrm>
          <a:prstGeom prst="rect">
            <a:avLst/>
          </a:prstGeom>
          <a:solidFill>
            <a:schemeClr val="tx1"/>
          </a:solidFill>
        </p:spPr>
      </p:pic>
    </p:spTree>
    <p:extLst>
      <p:ext uri="{BB962C8B-B14F-4D97-AF65-F5344CB8AC3E}">
        <p14:creationId xmlns:p14="http://schemas.microsoft.com/office/powerpoint/2010/main" val="1103036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868"/>
            <a:ext cx="8229600" cy="646331"/>
          </a:xfrm>
        </p:spPr>
        <p:txBody>
          <a:bodyPr>
            <a:normAutofit fontScale="90000"/>
          </a:bodyPr>
          <a:lstStyle/>
          <a:p>
            <a:r>
              <a:rPr lang="en-US" dirty="0"/>
              <a:t>Ethiopia</a:t>
            </a:r>
          </a:p>
        </p:txBody>
      </p:sp>
      <p:sp>
        <p:nvSpPr>
          <p:cNvPr id="4" name="Content Placeholder 2"/>
          <p:cNvSpPr txBox="1">
            <a:spLocks/>
          </p:cNvSpPr>
          <p:nvPr/>
        </p:nvSpPr>
        <p:spPr>
          <a:xfrm>
            <a:off x="1981200" y="2242294"/>
            <a:ext cx="8229600" cy="34398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Routine immunization strengthening </a:t>
            </a:r>
          </a:p>
          <a:p>
            <a:r>
              <a:rPr lang="en-US" sz="2000" dirty="0"/>
              <a:t>Measles and Rubella activities </a:t>
            </a:r>
          </a:p>
          <a:p>
            <a:r>
              <a:rPr lang="en-US" sz="2000" dirty="0"/>
              <a:t>Introduction of new vaccines </a:t>
            </a:r>
          </a:p>
          <a:p>
            <a:r>
              <a:rPr lang="en-US" sz="2000" dirty="0"/>
              <a:t>Creating an Immunization Committee and providing standardized society recommendations to the government/NITAG </a:t>
            </a:r>
          </a:p>
          <a:p>
            <a:r>
              <a:rPr lang="en-US" sz="2000" dirty="0"/>
              <a:t>Improve vaccine coverage by reducing drop-out rates in 1 specific district </a:t>
            </a:r>
          </a:p>
          <a:p>
            <a:r>
              <a:rPr lang="en-US" sz="2000" dirty="0"/>
              <a:t>Decrease VPD disease burden by 10-20% in 1 specific district </a:t>
            </a:r>
          </a:p>
          <a:p>
            <a:r>
              <a:rPr lang="en-US" sz="2000" dirty="0"/>
              <a:t>Increase accessibility of immunization services	</a:t>
            </a:r>
          </a:p>
        </p:txBody>
      </p:sp>
      <p:sp>
        <p:nvSpPr>
          <p:cNvPr id="5" name="TextBox 4"/>
          <p:cNvSpPr txBox="1"/>
          <p:nvPr/>
        </p:nvSpPr>
        <p:spPr>
          <a:xfrm>
            <a:off x="1981201" y="1669410"/>
            <a:ext cx="7965347" cy="954107"/>
          </a:xfrm>
          <a:prstGeom prst="rect">
            <a:avLst/>
          </a:prstGeom>
          <a:noFill/>
        </p:spPr>
        <p:txBody>
          <a:bodyPr wrap="square" rtlCol="0">
            <a:spAutoFit/>
          </a:bodyPr>
          <a:lstStyle/>
          <a:p>
            <a:r>
              <a:rPr lang="en-US" sz="2800" dirty="0"/>
              <a:t>Ethiopia Pediatric Society Identified Priorities:</a:t>
            </a:r>
          </a:p>
          <a:p>
            <a:endParaRPr lang="en-US" sz="2800" dirty="0"/>
          </a:p>
        </p:txBody>
      </p:sp>
    </p:spTree>
    <p:extLst>
      <p:ext uri="{BB962C8B-B14F-4D97-AF65-F5344CB8AC3E}">
        <p14:creationId xmlns:p14="http://schemas.microsoft.com/office/powerpoint/2010/main" val="145621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477" y="799868"/>
            <a:ext cx="8229600" cy="646331"/>
          </a:xfrm>
        </p:spPr>
        <p:txBody>
          <a:bodyPr>
            <a:normAutofit fontScale="90000"/>
          </a:bodyPr>
          <a:lstStyle/>
          <a:p>
            <a:r>
              <a:rPr lang="en-US" dirty="0"/>
              <a:t>EPS Planned Activities</a:t>
            </a:r>
          </a:p>
        </p:txBody>
      </p:sp>
      <p:sp>
        <p:nvSpPr>
          <p:cNvPr id="3" name="Content Placeholder 2"/>
          <p:cNvSpPr>
            <a:spLocks noGrp="1"/>
          </p:cNvSpPr>
          <p:nvPr>
            <p:ph idx="1"/>
          </p:nvPr>
        </p:nvSpPr>
        <p:spPr>
          <a:xfrm>
            <a:off x="1981200" y="1652632"/>
            <a:ext cx="8229600" cy="4356655"/>
          </a:xfrm>
        </p:spPr>
        <p:txBody>
          <a:bodyPr/>
          <a:lstStyle/>
          <a:p>
            <a:r>
              <a:rPr lang="en-US" dirty="0"/>
              <a:t>Target Afar and Somali states which have lowest coverage rates</a:t>
            </a:r>
          </a:p>
          <a:p>
            <a:r>
              <a:rPr lang="en-US" dirty="0"/>
              <a:t>Advocacy workshop targeting immunization stakeholders and state government personnel</a:t>
            </a:r>
          </a:p>
          <a:p>
            <a:pPr lvl="1"/>
            <a:r>
              <a:rPr lang="en-US" dirty="0"/>
              <a:t>2 Position Papers calling for commitment of regional leadership to immunization</a:t>
            </a:r>
          </a:p>
          <a:p>
            <a:r>
              <a:rPr lang="en-US" dirty="0"/>
              <a:t>Awareness/demand creation workshop targeting clan leaders using TOT approach</a:t>
            </a:r>
          </a:p>
          <a:p>
            <a:endParaRPr lang="en-US" dirty="0"/>
          </a:p>
          <a:p>
            <a:endParaRPr lang="en-US" dirty="0"/>
          </a:p>
        </p:txBody>
      </p:sp>
    </p:spTree>
    <p:extLst>
      <p:ext uri="{BB962C8B-B14F-4D97-AF65-F5344CB8AC3E}">
        <p14:creationId xmlns:p14="http://schemas.microsoft.com/office/powerpoint/2010/main" val="111980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9938"/>
            <a:ext cx="8229600" cy="646331"/>
          </a:xfrm>
        </p:spPr>
        <p:txBody>
          <a:bodyPr>
            <a:normAutofit fontScale="90000"/>
          </a:bodyPr>
          <a:lstStyle/>
          <a:p>
            <a:r>
              <a:rPr lang="en-US" dirty="0"/>
              <a:t>Indonesia</a:t>
            </a:r>
          </a:p>
        </p:txBody>
      </p:sp>
      <p:sp>
        <p:nvSpPr>
          <p:cNvPr id="3" name="Content Placeholder 2"/>
          <p:cNvSpPr>
            <a:spLocks noGrp="1"/>
          </p:cNvSpPr>
          <p:nvPr>
            <p:ph idx="1"/>
          </p:nvPr>
        </p:nvSpPr>
        <p:spPr>
          <a:xfrm>
            <a:off x="1981200" y="2231472"/>
            <a:ext cx="8229600" cy="3777814"/>
          </a:xfrm>
        </p:spPr>
        <p:txBody>
          <a:bodyPr/>
          <a:lstStyle/>
          <a:p>
            <a:r>
              <a:rPr lang="en-US" dirty="0"/>
              <a:t>-Importance of data to vaccine system in Indonesia </a:t>
            </a:r>
          </a:p>
          <a:p>
            <a:r>
              <a:rPr lang="en-US" dirty="0"/>
              <a:t>-Integrating public and private vaccine service delivery data </a:t>
            </a:r>
          </a:p>
          <a:p>
            <a:r>
              <a:rPr lang="en-US" dirty="0"/>
              <a:t>-Combatting vaccine hesitancy</a:t>
            </a:r>
          </a:p>
          <a:p>
            <a:pPr lvl="1"/>
            <a:r>
              <a:rPr lang="en-US" dirty="0"/>
              <a:t>Significant concerns raised with ‘pork product’ packaging </a:t>
            </a:r>
          </a:p>
          <a:p>
            <a:r>
              <a:rPr lang="en-US" dirty="0"/>
              <a:t>-Patient and community communication 	</a:t>
            </a:r>
          </a:p>
          <a:p>
            <a:endParaRPr lang="en-US" dirty="0"/>
          </a:p>
        </p:txBody>
      </p:sp>
      <p:sp>
        <p:nvSpPr>
          <p:cNvPr id="4" name="TextBox 3"/>
          <p:cNvSpPr txBox="1"/>
          <p:nvPr/>
        </p:nvSpPr>
        <p:spPr>
          <a:xfrm>
            <a:off x="1981201" y="1669410"/>
            <a:ext cx="7965347" cy="954107"/>
          </a:xfrm>
          <a:prstGeom prst="rect">
            <a:avLst/>
          </a:prstGeom>
          <a:noFill/>
        </p:spPr>
        <p:txBody>
          <a:bodyPr wrap="square" rtlCol="0">
            <a:spAutoFit/>
          </a:bodyPr>
          <a:lstStyle/>
          <a:p>
            <a:r>
              <a:rPr lang="en-US" sz="2800" dirty="0"/>
              <a:t>Indonesia Pediatric Society Identified Priorities:</a:t>
            </a:r>
          </a:p>
          <a:p>
            <a:endParaRPr lang="en-US" sz="2800" dirty="0"/>
          </a:p>
        </p:txBody>
      </p:sp>
    </p:spTree>
    <p:extLst>
      <p:ext uri="{BB962C8B-B14F-4D97-AF65-F5344CB8AC3E}">
        <p14:creationId xmlns:p14="http://schemas.microsoft.com/office/powerpoint/2010/main" val="170939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868"/>
            <a:ext cx="8229600" cy="646331"/>
          </a:xfrm>
        </p:spPr>
        <p:txBody>
          <a:bodyPr>
            <a:normAutofit fontScale="90000"/>
          </a:bodyPr>
          <a:lstStyle/>
          <a:p>
            <a:r>
              <a:rPr lang="en-US" dirty="0"/>
              <a:t>IPS Activity Results</a:t>
            </a:r>
          </a:p>
        </p:txBody>
      </p:sp>
      <p:sp>
        <p:nvSpPr>
          <p:cNvPr id="3" name="Content Placeholder 2"/>
          <p:cNvSpPr>
            <a:spLocks noGrp="1"/>
          </p:cNvSpPr>
          <p:nvPr>
            <p:ph idx="1"/>
          </p:nvPr>
        </p:nvSpPr>
        <p:spPr>
          <a:xfrm>
            <a:off x="1981200" y="1728132"/>
            <a:ext cx="8229600" cy="4281154"/>
          </a:xfrm>
        </p:spPr>
        <p:txBody>
          <a:bodyPr/>
          <a:lstStyle/>
          <a:p>
            <a:r>
              <a:rPr lang="en-US" dirty="0"/>
              <a:t>Trained an additional 150 champions in 3 districts </a:t>
            </a:r>
          </a:p>
          <a:p>
            <a:pPr lvl="1"/>
            <a:r>
              <a:rPr lang="en-US" dirty="0"/>
              <a:t>Focused on data collection and data for decision making </a:t>
            </a:r>
          </a:p>
          <a:p>
            <a:r>
              <a:rPr lang="en-US" dirty="0"/>
              <a:t>Hosted Immunization Week stakeholder’s meeting to discuss MMR and </a:t>
            </a:r>
            <a:r>
              <a:rPr lang="en-US" dirty="0" err="1"/>
              <a:t>Dtap</a:t>
            </a:r>
            <a:r>
              <a:rPr lang="en-US" dirty="0"/>
              <a:t> shortages and recent disease outbreaks 	</a:t>
            </a:r>
          </a:p>
          <a:p>
            <a:r>
              <a:rPr lang="en-US" dirty="0"/>
              <a:t>Additional member outreach activities planned for July</a:t>
            </a:r>
          </a:p>
          <a:p>
            <a:pPr lvl="1"/>
            <a:r>
              <a:rPr lang="en-US" dirty="0"/>
              <a:t>Report due August 31</a:t>
            </a:r>
            <a:r>
              <a:rPr lang="en-US" baseline="30000" dirty="0"/>
              <a:t>st</a:t>
            </a:r>
            <a:endParaRPr lang="en-US" dirty="0"/>
          </a:p>
          <a:p>
            <a:pPr marL="457200" lvl="1" indent="0">
              <a:buNone/>
            </a:pPr>
            <a:endParaRPr lang="en-US" dirty="0"/>
          </a:p>
        </p:txBody>
      </p:sp>
    </p:spTree>
    <p:extLst>
      <p:ext uri="{BB962C8B-B14F-4D97-AF65-F5344CB8AC3E}">
        <p14:creationId xmlns:p14="http://schemas.microsoft.com/office/powerpoint/2010/main" val="130037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9938"/>
            <a:ext cx="8229600" cy="646331"/>
          </a:xfrm>
        </p:spPr>
        <p:txBody>
          <a:bodyPr>
            <a:normAutofit fontScale="90000"/>
          </a:bodyPr>
          <a:lstStyle/>
          <a:p>
            <a:r>
              <a:rPr lang="en-US" dirty="0"/>
              <a:t>Nepal</a:t>
            </a:r>
          </a:p>
        </p:txBody>
      </p:sp>
      <p:sp>
        <p:nvSpPr>
          <p:cNvPr id="3" name="Content Placeholder 2"/>
          <p:cNvSpPr>
            <a:spLocks noGrp="1"/>
          </p:cNvSpPr>
          <p:nvPr>
            <p:ph idx="1"/>
          </p:nvPr>
        </p:nvSpPr>
        <p:spPr>
          <a:xfrm>
            <a:off x="1981200" y="2231472"/>
            <a:ext cx="8115300" cy="3777814"/>
          </a:xfrm>
        </p:spPr>
        <p:txBody>
          <a:bodyPr/>
          <a:lstStyle/>
          <a:p>
            <a:r>
              <a:rPr lang="en-US" sz="2400" dirty="0"/>
              <a:t>Strengthening routine immunization and linkage to non-EPI vaccines/private sector care</a:t>
            </a:r>
          </a:p>
          <a:p>
            <a:r>
              <a:rPr lang="en-US" sz="2400" dirty="0"/>
              <a:t>Improve capacity of vaccinators to provide appropriate                                         immunization messages</a:t>
            </a:r>
          </a:p>
          <a:p>
            <a:r>
              <a:rPr lang="en-US" sz="2400" dirty="0"/>
              <a:t>Improve linkages between providers                                                and WHO measles surveillance</a:t>
            </a:r>
          </a:p>
          <a:p>
            <a:r>
              <a:rPr lang="en-US" sz="2400" dirty="0"/>
              <a:t>Strengthen NEPAS’ role within NCIP</a:t>
            </a:r>
          </a:p>
        </p:txBody>
      </p:sp>
      <p:sp>
        <p:nvSpPr>
          <p:cNvPr id="4" name="TextBox 3"/>
          <p:cNvSpPr txBox="1"/>
          <p:nvPr/>
        </p:nvSpPr>
        <p:spPr>
          <a:xfrm>
            <a:off x="1981201" y="1669410"/>
            <a:ext cx="7965347" cy="954107"/>
          </a:xfrm>
          <a:prstGeom prst="rect">
            <a:avLst/>
          </a:prstGeom>
          <a:noFill/>
        </p:spPr>
        <p:txBody>
          <a:bodyPr wrap="square" rtlCol="0">
            <a:spAutoFit/>
          </a:bodyPr>
          <a:lstStyle/>
          <a:p>
            <a:r>
              <a:rPr lang="en-US" sz="2800" dirty="0"/>
              <a:t>Nepal Pediatric Society Identified Priorities:</a:t>
            </a:r>
          </a:p>
          <a:p>
            <a:endParaRPr lang="en-US" sz="2800" dirty="0"/>
          </a:p>
        </p:txBody>
      </p:sp>
      <p:pic>
        <p:nvPicPr>
          <p:cNvPr id="5" name="Picture 4"/>
          <p:cNvPicPr>
            <a:picLocks noChangeAspect="1"/>
          </p:cNvPicPr>
          <p:nvPr/>
        </p:nvPicPr>
        <p:blipFill>
          <a:blip r:embed="rId3"/>
          <a:stretch>
            <a:fillRect/>
          </a:stretch>
        </p:blipFill>
        <p:spPr>
          <a:xfrm rot="10800000">
            <a:off x="6994069" y="3503015"/>
            <a:ext cx="3363686" cy="2522765"/>
          </a:xfrm>
          <a:prstGeom prst="rect">
            <a:avLst/>
          </a:prstGeom>
        </p:spPr>
      </p:pic>
    </p:spTree>
    <p:extLst>
      <p:ext uri="{BB962C8B-B14F-4D97-AF65-F5344CB8AC3E}">
        <p14:creationId xmlns:p14="http://schemas.microsoft.com/office/powerpoint/2010/main" val="1116583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868"/>
            <a:ext cx="8229600" cy="646331"/>
          </a:xfrm>
        </p:spPr>
        <p:txBody>
          <a:bodyPr>
            <a:normAutofit fontScale="90000"/>
          </a:bodyPr>
          <a:lstStyle/>
          <a:p>
            <a:r>
              <a:rPr lang="en-US" dirty="0"/>
              <a:t>NEPAS Planned Activities</a:t>
            </a:r>
          </a:p>
        </p:txBody>
      </p:sp>
      <p:sp>
        <p:nvSpPr>
          <p:cNvPr id="3" name="Content Placeholder 2"/>
          <p:cNvSpPr>
            <a:spLocks noGrp="1"/>
          </p:cNvSpPr>
          <p:nvPr>
            <p:ph idx="1"/>
          </p:nvPr>
        </p:nvSpPr>
        <p:spPr>
          <a:xfrm>
            <a:off x="1981201" y="1728132"/>
            <a:ext cx="7739743" cy="4281154"/>
          </a:xfrm>
        </p:spPr>
        <p:txBody>
          <a:bodyPr/>
          <a:lstStyle/>
          <a:p>
            <a:pPr lvl="0"/>
            <a:r>
              <a:rPr lang="en-US" sz="2400" dirty="0">
                <a:solidFill>
                  <a:prstClr val="black"/>
                </a:solidFill>
              </a:rPr>
              <a:t>Advocacy trainings to 4 Chapters expanding ‘Immunization Advocacy Champions’ to regional level</a:t>
            </a:r>
          </a:p>
          <a:p>
            <a:pPr lvl="0"/>
            <a:r>
              <a:rPr lang="en-US" sz="2400" dirty="0">
                <a:solidFill>
                  <a:prstClr val="black"/>
                </a:solidFill>
              </a:rPr>
              <a:t>Training of vaccinators in 4 Chapters </a:t>
            </a:r>
          </a:p>
          <a:p>
            <a:pPr lvl="1"/>
            <a:r>
              <a:rPr lang="en-US" sz="2000" dirty="0">
                <a:solidFill>
                  <a:prstClr val="black"/>
                </a:solidFill>
              </a:rPr>
              <a:t>Improved counseling and knowledge of both EPI and non-EPI vaccines</a:t>
            </a:r>
          </a:p>
          <a:p>
            <a:pPr lvl="1"/>
            <a:r>
              <a:rPr lang="en-US" sz="2000" dirty="0">
                <a:solidFill>
                  <a:prstClr val="black"/>
                </a:solidFill>
              </a:rPr>
              <a:t>4 government meetings (with WHO, District Health Teams)</a:t>
            </a:r>
          </a:p>
          <a:p>
            <a:pPr lvl="0"/>
            <a:r>
              <a:rPr lang="en-US" sz="2400" dirty="0">
                <a:solidFill>
                  <a:prstClr val="black"/>
                </a:solidFill>
              </a:rPr>
              <a:t>Linking frontline health workers to pediatricians, and dissemination of results to national audience, including government</a:t>
            </a:r>
          </a:p>
          <a:p>
            <a:pPr marL="457200" lvl="1" indent="0">
              <a:buNone/>
            </a:pPr>
            <a:endParaRPr lang="en-US" sz="2000" dirty="0"/>
          </a:p>
        </p:txBody>
      </p:sp>
    </p:spTree>
    <p:extLst>
      <p:ext uri="{BB962C8B-B14F-4D97-AF65-F5344CB8AC3E}">
        <p14:creationId xmlns:p14="http://schemas.microsoft.com/office/powerpoint/2010/main" val="161651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46246"/>
            <a:ext cx="8229600" cy="4063040"/>
          </a:xfrm>
        </p:spPr>
        <p:txBody>
          <a:bodyPr/>
          <a:lstStyle/>
          <a:p>
            <a:r>
              <a:rPr lang="en-US" dirty="0"/>
              <a:t>Measles eradication</a:t>
            </a:r>
          </a:p>
          <a:p>
            <a:r>
              <a:rPr lang="en-US" dirty="0"/>
              <a:t>Routine Immunization strengthening/decentralization</a:t>
            </a:r>
          </a:p>
          <a:p>
            <a:r>
              <a:rPr lang="en-US" dirty="0"/>
              <a:t>Vaccine financing [CDC agreement with Sabin]</a:t>
            </a:r>
          </a:p>
        </p:txBody>
      </p:sp>
      <p:sp>
        <p:nvSpPr>
          <p:cNvPr id="5" name="Title 4"/>
          <p:cNvSpPr>
            <a:spLocks noGrp="1"/>
          </p:cNvSpPr>
          <p:nvPr>
            <p:ph type="title"/>
          </p:nvPr>
        </p:nvSpPr>
        <p:spPr>
          <a:xfrm>
            <a:off x="1981200" y="867359"/>
            <a:ext cx="8229600" cy="646331"/>
          </a:xfrm>
        </p:spPr>
        <p:txBody>
          <a:bodyPr>
            <a:normAutofit fontScale="90000"/>
          </a:bodyPr>
          <a:lstStyle/>
          <a:p>
            <a:r>
              <a:rPr lang="en-US" dirty="0"/>
              <a:t>Kenya- CDC and GVAP Priorities</a:t>
            </a:r>
          </a:p>
        </p:txBody>
      </p:sp>
    </p:spTree>
    <p:extLst>
      <p:ext uri="{BB962C8B-B14F-4D97-AF65-F5344CB8AC3E}">
        <p14:creationId xmlns:p14="http://schemas.microsoft.com/office/powerpoint/2010/main" val="149646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923" y="682638"/>
            <a:ext cx="8229600" cy="1200329"/>
          </a:xfrm>
        </p:spPr>
        <p:txBody>
          <a:bodyPr>
            <a:normAutofit fontScale="90000"/>
          </a:bodyPr>
          <a:lstStyle/>
          <a:p>
            <a:r>
              <a:rPr lang="en-US" dirty="0"/>
              <a:t>Philippines—CDC and GVAP Priorities</a:t>
            </a:r>
          </a:p>
        </p:txBody>
      </p:sp>
      <p:sp>
        <p:nvSpPr>
          <p:cNvPr id="3" name="Content Placeholder 2"/>
          <p:cNvSpPr>
            <a:spLocks noGrp="1"/>
          </p:cNvSpPr>
          <p:nvPr>
            <p:ph idx="1"/>
          </p:nvPr>
        </p:nvSpPr>
        <p:spPr>
          <a:xfrm>
            <a:off x="1981200" y="1893788"/>
            <a:ext cx="8229600" cy="3439822"/>
          </a:xfrm>
        </p:spPr>
        <p:txBody>
          <a:bodyPr/>
          <a:lstStyle/>
          <a:p>
            <a:r>
              <a:rPr lang="en-US" dirty="0"/>
              <a:t>NITAG strengthening</a:t>
            </a:r>
          </a:p>
          <a:p>
            <a:r>
              <a:rPr lang="en-US" dirty="0"/>
              <a:t>Private sector data loss</a:t>
            </a:r>
          </a:p>
          <a:p>
            <a:r>
              <a:rPr lang="en-US" dirty="0"/>
              <a:t>Measles elimination </a:t>
            </a:r>
          </a:p>
          <a:p>
            <a:r>
              <a:rPr lang="en-US" dirty="0"/>
              <a:t>Routine immunization coverage/drop-out [GVAP]</a:t>
            </a:r>
          </a:p>
          <a:p>
            <a:endParaRPr lang="en-US" dirty="0"/>
          </a:p>
        </p:txBody>
      </p:sp>
    </p:spTree>
    <p:extLst>
      <p:ext uri="{BB962C8B-B14F-4D97-AF65-F5344CB8AC3E}">
        <p14:creationId xmlns:p14="http://schemas.microsoft.com/office/powerpoint/2010/main" val="198349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7805"/>
            <a:ext cx="8229600" cy="1200329"/>
          </a:xfrm>
        </p:spPr>
        <p:txBody>
          <a:bodyPr/>
          <a:lstStyle/>
          <a:p>
            <a:r>
              <a:rPr lang="en-US" dirty="0"/>
              <a:t>Nigeria—CDC and GVAP Priorities</a:t>
            </a:r>
          </a:p>
        </p:txBody>
      </p:sp>
      <p:sp>
        <p:nvSpPr>
          <p:cNvPr id="3" name="Content Placeholder 2"/>
          <p:cNvSpPr>
            <a:spLocks noGrp="1"/>
          </p:cNvSpPr>
          <p:nvPr>
            <p:ph idx="1"/>
          </p:nvPr>
        </p:nvSpPr>
        <p:spPr>
          <a:xfrm>
            <a:off x="1981200" y="2150015"/>
            <a:ext cx="8229600" cy="3439822"/>
          </a:xfrm>
        </p:spPr>
        <p:txBody>
          <a:bodyPr/>
          <a:lstStyle/>
          <a:p>
            <a:r>
              <a:rPr lang="en-US" dirty="0"/>
              <a:t>Polio eradication</a:t>
            </a:r>
          </a:p>
          <a:p>
            <a:r>
              <a:rPr lang="en-US" dirty="0"/>
              <a:t>Measles elimination </a:t>
            </a:r>
          </a:p>
          <a:p>
            <a:r>
              <a:rPr lang="en-US" dirty="0"/>
              <a:t>Data management</a:t>
            </a:r>
          </a:p>
          <a:p>
            <a:r>
              <a:rPr lang="en-US" dirty="0"/>
              <a:t>Training immunizers at ward level [WHO]</a:t>
            </a:r>
          </a:p>
          <a:p>
            <a:r>
              <a:rPr lang="en-US" dirty="0"/>
              <a:t>Maternal TT [GVAP]</a:t>
            </a:r>
          </a:p>
          <a:p>
            <a:r>
              <a:rPr lang="en-US" dirty="0"/>
              <a:t>Routine immunization/loss to follow-up [GVAP]</a:t>
            </a:r>
          </a:p>
        </p:txBody>
      </p:sp>
    </p:spTree>
    <p:extLst>
      <p:ext uri="{BB962C8B-B14F-4D97-AF65-F5344CB8AC3E}">
        <p14:creationId xmlns:p14="http://schemas.microsoft.com/office/powerpoint/2010/main" val="118068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0693"/>
            <a:ext cx="8229600" cy="1200329"/>
          </a:xfrm>
        </p:spPr>
        <p:txBody>
          <a:bodyPr/>
          <a:lstStyle/>
          <a:p>
            <a:r>
              <a:rPr lang="en-US" dirty="0"/>
              <a:t>Ethiopia– CDC and GVAP Priorities</a:t>
            </a:r>
          </a:p>
        </p:txBody>
      </p:sp>
      <p:sp>
        <p:nvSpPr>
          <p:cNvPr id="3" name="Content Placeholder 2"/>
          <p:cNvSpPr>
            <a:spLocks noGrp="1"/>
          </p:cNvSpPr>
          <p:nvPr>
            <p:ph idx="1"/>
          </p:nvPr>
        </p:nvSpPr>
        <p:spPr>
          <a:xfrm>
            <a:off x="1981200" y="1940290"/>
            <a:ext cx="8229600" cy="3439822"/>
          </a:xfrm>
        </p:spPr>
        <p:txBody>
          <a:bodyPr>
            <a:normAutofit fontScale="92500" lnSpcReduction="10000"/>
          </a:bodyPr>
          <a:lstStyle/>
          <a:p>
            <a:r>
              <a:rPr lang="en-US" sz="2400" dirty="0"/>
              <a:t>Measles elimination</a:t>
            </a:r>
          </a:p>
          <a:p>
            <a:r>
              <a:rPr lang="en-US" sz="2400" dirty="0"/>
              <a:t>Gavi transition/vaccine financing</a:t>
            </a:r>
          </a:p>
          <a:p>
            <a:r>
              <a:rPr lang="en-US" sz="2400" dirty="0"/>
              <a:t> Introduction of new/underused vaccines</a:t>
            </a:r>
          </a:p>
          <a:p>
            <a:pPr lvl="1"/>
            <a:r>
              <a:rPr lang="en-US" sz="2000" dirty="0"/>
              <a:t>Hib</a:t>
            </a:r>
          </a:p>
          <a:p>
            <a:pPr lvl="1"/>
            <a:r>
              <a:rPr lang="en-US" sz="2000" dirty="0"/>
              <a:t>IPV</a:t>
            </a:r>
          </a:p>
          <a:p>
            <a:pPr lvl="1"/>
            <a:r>
              <a:rPr lang="en-US" sz="2000" dirty="0"/>
              <a:t>MR</a:t>
            </a:r>
          </a:p>
          <a:p>
            <a:pPr lvl="1"/>
            <a:r>
              <a:rPr lang="en-US" sz="2000" dirty="0"/>
              <a:t>Meningitis</a:t>
            </a:r>
          </a:p>
          <a:p>
            <a:pPr lvl="1"/>
            <a:r>
              <a:rPr lang="en-US" sz="2000" dirty="0"/>
              <a:t>Yellow Fever</a:t>
            </a:r>
          </a:p>
          <a:p>
            <a:pPr lvl="1"/>
            <a:r>
              <a:rPr lang="en-US" sz="2000" dirty="0"/>
              <a:t>HPV &amp; Td for girls 9-13 years</a:t>
            </a:r>
          </a:p>
          <a:p>
            <a:r>
              <a:rPr lang="en-US" sz="2400" dirty="0"/>
              <a:t>Routine immunization/drop out</a:t>
            </a:r>
          </a:p>
        </p:txBody>
      </p:sp>
    </p:spTree>
    <p:extLst>
      <p:ext uri="{BB962C8B-B14F-4D97-AF65-F5344CB8AC3E}">
        <p14:creationId xmlns:p14="http://schemas.microsoft.com/office/powerpoint/2010/main" val="104162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OF REFERENCE:</a:t>
            </a:r>
            <a:endParaRPr lang="en-US" dirty="0"/>
          </a:p>
        </p:txBody>
      </p:sp>
      <p:sp>
        <p:nvSpPr>
          <p:cNvPr id="3" name="Content Placeholder 2"/>
          <p:cNvSpPr>
            <a:spLocks noGrp="1"/>
          </p:cNvSpPr>
          <p:nvPr>
            <p:ph idx="1"/>
          </p:nvPr>
        </p:nvSpPr>
        <p:spPr/>
        <p:txBody>
          <a:bodyPr/>
          <a:lstStyle/>
          <a:p>
            <a:r>
              <a:rPr lang="en-US" b="1" dirty="0" smtClean="0"/>
              <a:t>What is the IPA?</a:t>
            </a:r>
          </a:p>
          <a:p>
            <a:r>
              <a:rPr lang="en-US" b="1" dirty="0" smtClean="0"/>
              <a:t>Who are we?</a:t>
            </a:r>
          </a:p>
          <a:p>
            <a:r>
              <a:rPr lang="en-US" b="1" dirty="0" smtClean="0"/>
              <a:t>Why are we here?</a:t>
            </a:r>
          </a:p>
          <a:p>
            <a:r>
              <a:rPr lang="en-US" b="1" dirty="0" smtClean="0"/>
              <a:t>What do we want to tell you about today?</a:t>
            </a:r>
          </a:p>
          <a:p>
            <a:r>
              <a:rPr lang="en-US" b="1" dirty="0" smtClean="0"/>
              <a:t>	Building, scaling and sustaining stronger relationships with you at the global, regional, national and local levels!</a:t>
            </a:r>
          </a:p>
          <a:p>
            <a:endParaRPr lang="en-US" dirty="0"/>
          </a:p>
        </p:txBody>
      </p:sp>
    </p:spTree>
    <p:extLst>
      <p:ext uri="{BB962C8B-B14F-4D97-AF65-F5344CB8AC3E}">
        <p14:creationId xmlns:p14="http://schemas.microsoft.com/office/powerpoint/2010/main" val="148393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7805"/>
            <a:ext cx="8229600" cy="1200329"/>
          </a:xfrm>
        </p:spPr>
        <p:txBody>
          <a:bodyPr>
            <a:normAutofit fontScale="90000"/>
          </a:bodyPr>
          <a:lstStyle/>
          <a:p>
            <a:r>
              <a:rPr lang="en-US" dirty="0"/>
              <a:t>Indonesia—CDC and GVAP Priorities</a:t>
            </a:r>
          </a:p>
        </p:txBody>
      </p:sp>
      <p:sp>
        <p:nvSpPr>
          <p:cNvPr id="3" name="Content Placeholder 2"/>
          <p:cNvSpPr>
            <a:spLocks noGrp="1"/>
          </p:cNvSpPr>
          <p:nvPr>
            <p:ph idx="1"/>
          </p:nvPr>
        </p:nvSpPr>
        <p:spPr>
          <a:xfrm>
            <a:off x="1981200" y="2021748"/>
            <a:ext cx="8229600" cy="3987539"/>
          </a:xfrm>
        </p:spPr>
        <p:txBody>
          <a:bodyPr/>
          <a:lstStyle/>
          <a:p>
            <a:r>
              <a:rPr lang="en-US" sz="2400" dirty="0"/>
              <a:t>Measles elimination</a:t>
            </a:r>
          </a:p>
          <a:p>
            <a:r>
              <a:rPr lang="en-US" sz="2400" dirty="0"/>
              <a:t>Rubella elimination</a:t>
            </a:r>
          </a:p>
          <a:p>
            <a:r>
              <a:rPr lang="en-US" sz="2400" dirty="0"/>
              <a:t>Immunization surveillance strengthening</a:t>
            </a:r>
          </a:p>
          <a:p>
            <a:r>
              <a:rPr lang="en-US" sz="2400" dirty="0"/>
              <a:t>Introduction of new vaccines</a:t>
            </a:r>
          </a:p>
          <a:p>
            <a:pPr lvl="1"/>
            <a:r>
              <a:rPr lang="en-US" sz="2000" dirty="0"/>
              <a:t>Hib</a:t>
            </a:r>
          </a:p>
          <a:p>
            <a:pPr lvl="1"/>
            <a:r>
              <a:rPr lang="en-US" sz="2000" dirty="0"/>
              <a:t>JE</a:t>
            </a:r>
          </a:p>
          <a:p>
            <a:pPr lvl="1"/>
            <a:r>
              <a:rPr lang="en-US" sz="2000" dirty="0"/>
              <a:t>Rota</a:t>
            </a:r>
          </a:p>
          <a:p>
            <a:pPr lvl="1"/>
            <a:r>
              <a:rPr lang="en-US" sz="2000" dirty="0"/>
              <a:t>Influenza</a:t>
            </a:r>
          </a:p>
          <a:p>
            <a:r>
              <a:rPr lang="en-US" sz="2400" dirty="0"/>
              <a:t>Routine immunization/drop out</a:t>
            </a:r>
          </a:p>
        </p:txBody>
      </p:sp>
    </p:spTree>
    <p:extLst>
      <p:ext uri="{BB962C8B-B14F-4D97-AF65-F5344CB8AC3E}">
        <p14:creationId xmlns:p14="http://schemas.microsoft.com/office/powerpoint/2010/main" val="356870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868"/>
            <a:ext cx="8229600" cy="646331"/>
          </a:xfrm>
        </p:spPr>
        <p:txBody>
          <a:bodyPr>
            <a:normAutofit fontScale="90000"/>
          </a:bodyPr>
          <a:lstStyle/>
          <a:p>
            <a:r>
              <a:rPr lang="en-US" dirty="0"/>
              <a:t>Nepal—CDC and GVAP Priorities</a:t>
            </a:r>
          </a:p>
        </p:txBody>
      </p:sp>
      <p:sp>
        <p:nvSpPr>
          <p:cNvPr id="3" name="Content Placeholder 2"/>
          <p:cNvSpPr>
            <a:spLocks noGrp="1"/>
          </p:cNvSpPr>
          <p:nvPr>
            <p:ph idx="1"/>
          </p:nvPr>
        </p:nvSpPr>
        <p:spPr>
          <a:xfrm>
            <a:off x="1981200" y="1840090"/>
            <a:ext cx="8229600" cy="4169197"/>
          </a:xfrm>
        </p:spPr>
        <p:txBody>
          <a:bodyPr/>
          <a:lstStyle/>
          <a:p>
            <a:r>
              <a:rPr lang="en-US" dirty="0"/>
              <a:t>Routine immunization strengthening</a:t>
            </a:r>
          </a:p>
          <a:p>
            <a:r>
              <a:rPr lang="en-US" dirty="0"/>
              <a:t>Measles and rubella elimination</a:t>
            </a:r>
          </a:p>
          <a:p>
            <a:r>
              <a:rPr lang="en-US" dirty="0"/>
              <a:t>Polio eradication</a:t>
            </a:r>
          </a:p>
          <a:p>
            <a:r>
              <a:rPr lang="en-US" dirty="0"/>
              <a:t>Improve coverage in rural, poorer communities [GVAP]</a:t>
            </a:r>
          </a:p>
          <a:p>
            <a:r>
              <a:rPr lang="en-US" dirty="0"/>
              <a:t>School-age vaccines [GVAP]</a:t>
            </a:r>
          </a:p>
          <a:p>
            <a:pPr marL="0" indent="0">
              <a:buNone/>
            </a:pPr>
            <a:endParaRPr lang="en-US" dirty="0"/>
          </a:p>
        </p:txBody>
      </p:sp>
    </p:spTree>
    <p:extLst>
      <p:ext uri="{BB962C8B-B14F-4D97-AF65-F5344CB8AC3E}">
        <p14:creationId xmlns:p14="http://schemas.microsoft.com/office/powerpoint/2010/main" val="190251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3"/>
          <p:cNvGraphicFramePr>
            <a:graphicFrameLocks noGrp="1"/>
          </p:cNvGraphicFramePr>
          <p:nvPr/>
        </p:nvGraphicFramePr>
        <p:xfrm>
          <a:off x="1524000" y="0"/>
          <a:ext cx="9144000" cy="579008"/>
        </p:xfrm>
        <a:graphic>
          <a:graphicData uri="http://schemas.openxmlformats.org/drawingml/2006/table">
            <a:tbl>
              <a:tblPr/>
              <a:tblGrid>
                <a:gridCol w="9144000"/>
              </a:tblGrid>
              <a:tr h="5175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lang="da-DK" sz="3200" b="1" kern="1200" dirty="0" smtClean="0">
                        <a:solidFill>
                          <a:srgbClr val="C00000"/>
                        </a:solidFill>
                        <a:latin typeface="Arial Narrow" pitchFamily="34" charset="0"/>
                        <a:ea typeface="+mn-ea"/>
                        <a:cs typeface="+mn-cs"/>
                      </a:endParaRPr>
                    </a:p>
                  </a:txBody>
                  <a:tcPr marT="45664" marB="45664" anchor="b" horzOverflow="overflow">
                    <a:lnL cap="flat">
                      <a:noFill/>
                    </a:lnL>
                    <a:lnR cap="flat">
                      <a:noFill/>
                    </a:lnR>
                    <a:lnT cap="flat">
                      <a:noFill/>
                    </a:lnT>
                    <a:lnB cap="flat">
                      <a:noFill/>
                    </a:lnB>
                    <a:lnTlToBr>
                      <a:noFill/>
                    </a:lnTlToBr>
                    <a:lnBlToTr>
                      <a:noFill/>
                    </a:lnBlToTr>
                    <a:noFill/>
                  </a:tcPr>
                </a:tc>
              </a:tr>
            </a:tbl>
          </a:graphicData>
        </a:graphic>
      </p:graphicFrame>
      <p:sp>
        <p:nvSpPr>
          <p:cNvPr id="8197" name="TextBox 6"/>
          <p:cNvSpPr txBox="1">
            <a:spLocks noChangeArrowheads="1"/>
          </p:cNvSpPr>
          <p:nvPr/>
        </p:nvSpPr>
        <p:spPr bwMode="auto">
          <a:xfrm>
            <a:off x="1807270" y="106362"/>
            <a:ext cx="8479606" cy="2400657"/>
          </a:xfrm>
          <a:prstGeom prst="rect">
            <a:avLst/>
          </a:prstGeom>
          <a:solidFill>
            <a:schemeClr val="accent5">
              <a:lumMod val="75000"/>
            </a:schemeClr>
          </a:solidFill>
          <a:ln w="9525">
            <a:noFill/>
            <a:miter lim="800000"/>
            <a:headEnd/>
            <a:tailEnd/>
          </a:ln>
        </p:spPr>
        <p:txBody>
          <a:bodyPr wrap="square">
            <a:spAutoFit/>
          </a:bodyPr>
          <a:lstStyle/>
          <a:p>
            <a:r>
              <a:rPr lang="en-GB" altLang="en-US" sz="4800" dirty="0">
                <a:solidFill>
                  <a:schemeClr val="bg1"/>
                </a:solidFill>
                <a:latin typeface="Impact" pitchFamily="34" charset="0"/>
              </a:rPr>
              <a:t>the challenge</a:t>
            </a:r>
          </a:p>
          <a:p>
            <a:r>
              <a:rPr lang="en-GB" altLang="en-US" sz="4800" dirty="0">
                <a:solidFill>
                  <a:schemeClr val="bg1"/>
                </a:solidFill>
                <a:latin typeface="Impact" pitchFamily="34" charset="0"/>
              </a:rPr>
              <a:t> </a:t>
            </a:r>
          </a:p>
          <a:p>
            <a:endParaRPr lang="en-GB" altLang="en-US" sz="5400" dirty="0">
              <a:solidFill>
                <a:schemeClr val="bg1"/>
              </a:solidFill>
              <a:latin typeface="Impact" pitchFamily="34" charset="0"/>
            </a:endParaRPr>
          </a:p>
        </p:txBody>
      </p:sp>
      <p:sp>
        <p:nvSpPr>
          <p:cNvPr id="6" name="Slide Number Placeholder 5"/>
          <p:cNvSpPr>
            <a:spLocks noGrp="1"/>
          </p:cNvSpPr>
          <p:nvPr>
            <p:ph type="sldNum" sz="quarter" idx="12"/>
          </p:nvPr>
        </p:nvSpPr>
        <p:spPr>
          <a:xfrm>
            <a:off x="8582372" y="6525344"/>
            <a:ext cx="2085628" cy="332656"/>
          </a:xfrm>
          <a:ln/>
        </p:spPr>
        <p:txBody>
          <a:bodyPr/>
          <a:lstStyle/>
          <a:p>
            <a:pPr>
              <a:defRPr/>
            </a:pPr>
            <a:fld id="{5B159B2C-DFB5-4BCE-A4DB-91ACE507F361}" type="slidenum">
              <a:rPr lang="en-GB" altLang="en-US">
                <a:solidFill>
                  <a:schemeClr val="bg1"/>
                </a:solidFill>
                <a:latin typeface="+mn-lt"/>
              </a:rPr>
              <a:pPr>
                <a:defRPr/>
              </a:pPr>
              <a:t>32</a:t>
            </a:fld>
            <a:endParaRPr lang="en-GB" altLang="en-US" dirty="0">
              <a:solidFill>
                <a:schemeClr val="bg1"/>
              </a:solidFill>
              <a:latin typeface="+mn-lt"/>
            </a:endParaRPr>
          </a:p>
        </p:txBody>
      </p:sp>
      <p:pic>
        <p:nvPicPr>
          <p:cNvPr id="1027" name="Picture 3" descr="C:\Documents and Settings\MMS\Local Settings\Temporary Internet Files\Content.IE5\FDJB0U2Y\MC900281333[1].wmf"/>
          <p:cNvPicPr>
            <a:picLocks noChangeAspect="1" noChangeArrowheads="1"/>
          </p:cNvPicPr>
          <p:nvPr/>
        </p:nvPicPr>
        <p:blipFill>
          <a:blip r:embed="rId3" cstate="print"/>
          <a:srcRect/>
          <a:stretch>
            <a:fillRect/>
          </a:stretch>
        </p:blipFill>
        <p:spPr bwMode="auto">
          <a:xfrm flipH="1">
            <a:off x="5052335" y="1537862"/>
            <a:ext cx="3645978" cy="5014085"/>
          </a:xfrm>
          <a:prstGeom prst="rect">
            <a:avLst/>
          </a:prstGeom>
          <a:noFill/>
          <a:ln w="9525">
            <a:noFill/>
            <a:miter lim="800000"/>
            <a:headEnd/>
            <a:tailEnd/>
          </a:ln>
          <a:effectLst>
            <a:outerShdw blurRad="228600" dist="38100" dir="5400000" sx="105000" sy="105000" algn="tl" rotWithShape="0">
              <a:prstClr val="black">
                <a:alpha val="40000"/>
              </a:prstClr>
            </a:outerShdw>
          </a:effectLst>
        </p:spPr>
      </p:pic>
      <p:sp>
        <p:nvSpPr>
          <p:cNvPr id="2" name="TextBox 1"/>
          <p:cNvSpPr txBox="1"/>
          <p:nvPr/>
        </p:nvSpPr>
        <p:spPr>
          <a:xfrm>
            <a:off x="1695971" y="6561982"/>
            <a:ext cx="3595471" cy="338554"/>
          </a:xfrm>
          <a:prstGeom prst="rect">
            <a:avLst/>
          </a:prstGeom>
          <a:noFill/>
        </p:spPr>
        <p:txBody>
          <a:bodyPr wrap="none" rtlCol="0">
            <a:spAutoFit/>
          </a:bodyPr>
          <a:lstStyle/>
          <a:p>
            <a:r>
              <a:rPr lang="en-US" sz="1600" dirty="0" smtClean="0"/>
              <a:t>Modified From </a:t>
            </a:r>
            <a:r>
              <a:rPr lang="en-US" sz="1600" dirty="0"/>
              <a:t>Mark Muscat-WHO EURO</a:t>
            </a:r>
          </a:p>
        </p:txBody>
      </p:sp>
      <p:sp>
        <p:nvSpPr>
          <p:cNvPr id="4" name="TextBox 3"/>
          <p:cNvSpPr txBox="1"/>
          <p:nvPr/>
        </p:nvSpPr>
        <p:spPr>
          <a:xfrm>
            <a:off x="1701590" y="2932345"/>
            <a:ext cx="3909340" cy="2739211"/>
          </a:xfrm>
          <a:prstGeom prst="rect">
            <a:avLst/>
          </a:prstGeom>
          <a:noFill/>
        </p:spPr>
        <p:txBody>
          <a:bodyPr wrap="none" rtlCol="0">
            <a:spAutoFit/>
          </a:bodyPr>
          <a:lstStyle/>
          <a:p>
            <a:r>
              <a:rPr lang="en-US" sz="2800" b="1" dirty="0"/>
              <a:t>COMPLACENCY</a:t>
            </a:r>
          </a:p>
          <a:p>
            <a:r>
              <a:rPr lang="en-US" b="1" dirty="0"/>
              <a:t>	(multiple factors)</a:t>
            </a:r>
          </a:p>
          <a:p>
            <a:endParaRPr lang="en-US" b="1" dirty="0"/>
          </a:p>
          <a:p>
            <a:r>
              <a:rPr lang="en-US" b="1" dirty="0"/>
              <a:t>	INADEQUATE POLITICAL WILL</a:t>
            </a:r>
          </a:p>
          <a:p>
            <a:r>
              <a:rPr lang="en-US" b="1" dirty="0"/>
              <a:t>	VICTIMS OF SUCCESS</a:t>
            </a:r>
          </a:p>
          <a:p>
            <a:r>
              <a:rPr lang="en-US" b="1" dirty="0"/>
              <a:t>	NO OR LITTLE ADVOCACY</a:t>
            </a:r>
          </a:p>
          <a:p>
            <a:r>
              <a:rPr lang="en-US" b="1" dirty="0"/>
              <a:t>	COMPETING PRIORITIES</a:t>
            </a:r>
          </a:p>
          <a:p>
            <a:r>
              <a:rPr lang="en-US" b="1" dirty="0"/>
              <a:t>	LOSS OF PUBLIC TRUST</a:t>
            </a:r>
          </a:p>
          <a:p>
            <a:r>
              <a:rPr lang="en-US" b="1" dirty="0"/>
              <a:t>	BELIEF ISSUES</a:t>
            </a:r>
          </a:p>
        </p:txBody>
      </p:sp>
      <p:sp>
        <p:nvSpPr>
          <p:cNvPr id="5" name="TextBox 4"/>
          <p:cNvSpPr txBox="1"/>
          <p:nvPr/>
        </p:nvSpPr>
        <p:spPr>
          <a:xfrm>
            <a:off x="2497960" y="1880991"/>
            <a:ext cx="2198038" cy="369332"/>
          </a:xfrm>
          <a:prstGeom prst="rect">
            <a:avLst/>
          </a:prstGeom>
          <a:noFill/>
        </p:spPr>
        <p:txBody>
          <a:bodyPr wrap="none" rtlCol="0">
            <a:spAutoFit/>
          </a:bodyPr>
          <a:lstStyle/>
          <a:p>
            <a:r>
              <a:rPr lang="en-US" b="1" dirty="0"/>
              <a:t>For Region of Europe</a:t>
            </a:r>
          </a:p>
        </p:txBody>
      </p:sp>
      <p:sp>
        <p:nvSpPr>
          <p:cNvPr id="7" name="TextBox 6"/>
          <p:cNvSpPr txBox="1"/>
          <p:nvPr/>
        </p:nvSpPr>
        <p:spPr>
          <a:xfrm>
            <a:off x="8518232" y="1767524"/>
            <a:ext cx="2148545" cy="646331"/>
          </a:xfrm>
          <a:prstGeom prst="rect">
            <a:avLst/>
          </a:prstGeom>
          <a:noFill/>
        </p:spPr>
        <p:txBody>
          <a:bodyPr wrap="none" rtlCol="0">
            <a:spAutoFit/>
          </a:bodyPr>
          <a:lstStyle/>
          <a:p>
            <a:r>
              <a:rPr lang="en-US" b="1" dirty="0"/>
              <a:t>Asia-African Regions</a:t>
            </a:r>
          </a:p>
          <a:p>
            <a:r>
              <a:rPr lang="en-US" b="1" dirty="0"/>
              <a:t>Additional Factors</a:t>
            </a:r>
          </a:p>
        </p:txBody>
      </p:sp>
      <p:sp>
        <p:nvSpPr>
          <p:cNvPr id="9" name="TextBox 8"/>
          <p:cNvSpPr txBox="1"/>
          <p:nvPr/>
        </p:nvSpPr>
        <p:spPr>
          <a:xfrm>
            <a:off x="8742739" y="3523635"/>
            <a:ext cx="1969334" cy="1477328"/>
          </a:xfrm>
          <a:prstGeom prst="rect">
            <a:avLst/>
          </a:prstGeom>
          <a:noFill/>
        </p:spPr>
        <p:txBody>
          <a:bodyPr wrap="none" rtlCol="0">
            <a:spAutoFit/>
          </a:bodyPr>
          <a:lstStyle/>
          <a:p>
            <a:r>
              <a:rPr lang="en-US" b="1" dirty="0"/>
              <a:t>CIVIL STRIFE</a:t>
            </a:r>
          </a:p>
          <a:p>
            <a:r>
              <a:rPr lang="en-US" b="1" dirty="0"/>
              <a:t>ARMED CONFLICT</a:t>
            </a:r>
          </a:p>
          <a:p>
            <a:r>
              <a:rPr lang="en-US" b="1" dirty="0"/>
              <a:t>POVERTY</a:t>
            </a:r>
          </a:p>
          <a:p>
            <a:r>
              <a:rPr lang="en-US" b="1" dirty="0"/>
              <a:t>INFRASTRUCTURE</a:t>
            </a:r>
          </a:p>
          <a:p>
            <a:r>
              <a:rPr lang="en-US" b="1" dirty="0"/>
              <a:t>CORRUPTION</a:t>
            </a:r>
          </a:p>
        </p:txBody>
      </p:sp>
      <p:sp>
        <p:nvSpPr>
          <p:cNvPr id="8" name="TextBox 7"/>
          <p:cNvSpPr txBox="1"/>
          <p:nvPr/>
        </p:nvSpPr>
        <p:spPr>
          <a:xfrm>
            <a:off x="3286125" y="952500"/>
            <a:ext cx="6747560" cy="584776"/>
          </a:xfrm>
          <a:prstGeom prst="rect">
            <a:avLst/>
          </a:prstGeom>
          <a:noFill/>
        </p:spPr>
        <p:txBody>
          <a:bodyPr wrap="none" rtlCol="0">
            <a:spAutoFit/>
          </a:bodyPr>
          <a:lstStyle/>
          <a:p>
            <a:r>
              <a:rPr lang="en-US" sz="3200" b="1" dirty="0"/>
              <a:t>SUCCESS DEPENDS ON POLITICAL WILL</a:t>
            </a:r>
          </a:p>
        </p:txBody>
      </p:sp>
    </p:spTree>
    <p:extLst>
      <p:ext uri="{BB962C8B-B14F-4D97-AF65-F5344CB8AC3E}">
        <p14:creationId xmlns:p14="http://schemas.microsoft.com/office/powerpoint/2010/main" val="183983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659" y="2210853"/>
            <a:ext cx="4591733" cy="1143000"/>
          </a:xfrm>
        </p:spPr>
        <p:txBody>
          <a:bodyPr>
            <a:normAutofit fontScale="90000"/>
          </a:bodyPr>
          <a:lstStyle/>
          <a:p>
            <a:pPr algn="l"/>
            <a:r>
              <a:rPr lang="en-US" dirty="0" smtClean="0"/>
              <a:t/>
            </a:r>
            <a:br>
              <a:rPr lang="en-US" dirty="0" smtClean="0"/>
            </a:br>
            <a:r>
              <a:rPr lang="en-US" dirty="0"/>
              <a:t/>
            </a:r>
            <a:br>
              <a:rPr lang="en-US" dirty="0"/>
            </a:br>
            <a:r>
              <a:rPr lang="en-US" b="1" dirty="0" smtClean="0"/>
              <a:t>PAHO-THE AMERICAS</a:t>
            </a:r>
            <a:r>
              <a:rPr lang="en-US" dirty="0" smtClean="0"/>
              <a:t/>
            </a:r>
            <a:br>
              <a:rPr lang="en-US" dirty="0" smtClean="0"/>
            </a:br>
            <a:r>
              <a:rPr lang="en-US" dirty="0" smtClean="0"/>
              <a:t>Success-Yes</a:t>
            </a:r>
            <a:r>
              <a:rPr lang="en-US" dirty="0"/>
              <a:t/>
            </a:r>
            <a:br>
              <a:rPr lang="en-US" dirty="0"/>
            </a:br>
            <a:r>
              <a:rPr lang="en-US" dirty="0" smtClean="0"/>
              <a:t>Rubella-  2015</a:t>
            </a:r>
            <a:br>
              <a:rPr lang="en-US" dirty="0" smtClean="0"/>
            </a:br>
            <a:r>
              <a:rPr lang="en-US" dirty="0" smtClean="0"/>
              <a:t>Measles- 2016</a:t>
            </a:r>
            <a:br>
              <a:rPr lang="en-US" dirty="0" smtClean="0"/>
            </a:br>
            <a:r>
              <a:rPr lang="en-US" dirty="0" smtClean="0"/>
              <a:t>Sustainability-?</a:t>
            </a:r>
            <a:br>
              <a:rPr lang="en-US" dirty="0" smtClean="0"/>
            </a:br>
            <a:r>
              <a:rPr lang="en-US" dirty="0" smtClean="0"/>
              <a:t>Complacency-No</a:t>
            </a:r>
            <a:br>
              <a:rPr lang="en-US" dirty="0" smtClean="0"/>
            </a:br>
            <a:r>
              <a:rPr lang="en-US" dirty="0"/>
              <a:t/>
            </a:r>
            <a:br>
              <a:rPr lang="en-US" dirty="0"/>
            </a:br>
            <a:r>
              <a:rPr lang="en-US" b="1" dirty="0" smtClean="0"/>
              <a:t>NPS COMMITMENT</a:t>
            </a:r>
            <a:br>
              <a:rPr lang="en-US" b="1" dirty="0" smtClean="0"/>
            </a:br>
            <a:r>
              <a:rPr lang="en-US" b="1" dirty="0" smtClean="0"/>
              <a:t>TO HEALTH: </a:t>
            </a:r>
            <a:br>
              <a:rPr lang="en-US" b="1" dirty="0" smtClean="0"/>
            </a:br>
            <a:r>
              <a:rPr lang="en-US" b="1" dirty="0" smtClean="0"/>
              <a:t>DEMANDS SUSTAINED SUPPORT </a:t>
            </a:r>
            <a:br>
              <a:rPr lang="en-US" b="1" dirty="0" smtClean="0"/>
            </a:br>
            <a:r>
              <a:rPr lang="en-US" b="1" dirty="0" smtClean="0"/>
              <a:t>FOR GVAP AND MRI</a:t>
            </a:r>
            <a:endParaRPr lang="en-US" dirty="0"/>
          </a:p>
        </p:txBody>
      </p:sp>
      <p:pic>
        <p:nvPicPr>
          <p:cNvPr id="3" name="Picture 2" descr="IEC Rubella Cert 15-04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584149" y="930301"/>
            <a:ext cx="5627086" cy="4348202"/>
          </a:xfrm>
          <a:prstGeom prst="rect">
            <a:avLst/>
          </a:prstGeom>
        </p:spPr>
      </p:pic>
    </p:spTree>
    <p:extLst>
      <p:ext uri="{BB962C8B-B14F-4D97-AF65-F5344CB8AC3E}">
        <p14:creationId xmlns:p14="http://schemas.microsoft.com/office/powerpoint/2010/main" val="132369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Rectangle 2"/>
          <p:cNvSpPr>
            <a:spLocks noChangeArrowheads="1"/>
          </p:cNvSpPr>
          <p:nvPr/>
        </p:nvSpPr>
        <p:spPr bwMode="auto">
          <a:xfrm>
            <a:off x="2208213" y="1052514"/>
            <a:ext cx="78486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nchor="ctr"/>
          <a:lstStyle/>
          <a:p>
            <a:pPr algn="ctr" fontAlgn="base">
              <a:spcBef>
                <a:spcPct val="0"/>
              </a:spcBef>
              <a:spcAft>
                <a:spcPct val="0"/>
              </a:spcAft>
            </a:pPr>
            <a:r>
              <a:rPr lang="en-US" altLang="zh-TW" sz="2800" b="1" dirty="0">
                <a:latin typeface="Tahoma" panose="020B0604030504040204" pitchFamily="34" charset="0"/>
              </a:rPr>
              <a:t>IPA </a:t>
            </a:r>
            <a:r>
              <a:rPr lang="en-US" altLang="zh-TW" sz="2800" b="1" dirty="0" smtClean="0">
                <a:latin typeface="Tahoma" panose="020B0604030504040204" pitchFamily="34" charset="0"/>
              </a:rPr>
              <a:t>MEMBERSHIP Includes: </a:t>
            </a:r>
            <a:endParaRPr lang="en-US" altLang="zh-TW" sz="2800" b="1" dirty="0">
              <a:latin typeface="Tahoma" panose="020B0604030504040204" pitchFamily="34" charset="0"/>
            </a:endParaRPr>
          </a:p>
        </p:txBody>
      </p:sp>
      <p:sp>
        <p:nvSpPr>
          <p:cNvPr id="546820" name="Rectangle 3"/>
          <p:cNvSpPr>
            <a:spLocks noChangeArrowheads="1"/>
          </p:cNvSpPr>
          <p:nvPr/>
        </p:nvSpPr>
        <p:spPr bwMode="auto">
          <a:xfrm>
            <a:off x="1992313" y="2205038"/>
            <a:ext cx="8128000" cy="4524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spAutoFit/>
          </a:bodyPr>
          <a:lstStyle/>
          <a:p>
            <a:pPr eaLnBrk="0" fontAlgn="base" hangingPunct="0">
              <a:lnSpc>
                <a:spcPct val="200000"/>
              </a:lnSpc>
              <a:spcBef>
                <a:spcPct val="0"/>
              </a:spcBef>
              <a:spcAft>
                <a:spcPct val="0"/>
              </a:spcAft>
              <a:buFont typeface="Arial" panose="020B0604020202020204" pitchFamily="34" charset="0"/>
              <a:buChar char="•"/>
            </a:pPr>
            <a:r>
              <a:rPr lang="en-US" altLang="zh-TW" sz="2400" dirty="0">
                <a:solidFill>
                  <a:srgbClr val="00003D"/>
                </a:solidFill>
                <a:latin typeface="Tahoma" pitchFamily="34" charset="0"/>
                <a:ea typeface="Tahoma" pitchFamily="34" charset="0"/>
                <a:cs typeface="Tahoma" pitchFamily="34" charset="0"/>
              </a:rPr>
              <a:t> 147 </a:t>
            </a:r>
            <a:r>
              <a:rPr lang="en-US" altLang="zh-TW" sz="2400" dirty="0" smtClean="0">
                <a:solidFill>
                  <a:srgbClr val="00003D"/>
                </a:solidFill>
                <a:latin typeface="Tahoma" pitchFamily="34" charset="0"/>
                <a:ea typeface="Tahoma" pitchFamily="34" charset="0"/>
                <a:cs typeface="Tahoma" pitchFamily="34" charset="0"/>
              </a:rPr>
              <a:t>National Pediatric Societies (NPS) = A society of 	societies</a:t>
            </a:r>
            <a:endParaRPr lang="en-US" altLang="zh-TW" sz="2400" dirty="0">
              <a:solidFill>
                <a:srgbClr val="00003D"/>
              </a:solidFill>
              <a:latin typeface="Tahoma" pitchFamily="34" charset="0"/>
              <a:ea typeface="Tahoma" pitchFamily="34" charset="0"/>
              <a:cs typeface="Tahoma" pitchFamily="34" charset="0"/>
            </a:endParaRPr>
          </a:p>
          <a:p>
            <a:pPr eaLnBrk="0" fontAlgn="base" hangingPunct="0">
              <a:lnSpc>
                <a:spcPct val="200000"/>
              </a:lnSpc>
              <a:spcBef>
                <a:spcPct val="0"/>
              </a:spcBef>
              <a:spcAft>
                <a:spcPct val="0"/>
              </a:spcAft>
              <a:buFont typeface="Arial" panose="020B0604020202020204" pitchFamily="34" charset="0"/>
              <a:buChar char="•"/>
            </a:pPr>
            <a:r>
              <a:rPr lang="en-US" altLang="zh-TW" sz="2400" dirty="0">
                <a:solidFill>
                  <a:srgbClr val="00003D"/>
                </a:solidFill>
                <a:latin typeface="Tahoma" pitchFamily="34" charset="0"/>
                <a:ea typeface="Tahoma" pitchFamily="34" charset="0"/>
                <a:cs typeface="Tahoma" pitchFamily="34" charset="0"/>
              </a:rPr>
              <a:t> 7 </a:t>
            </a:r>
            <a:r>
              <a:rPr lang="en-US" altLang="zh-TW" sz="2400" dirty="0" smtClean="0">
                <a:solidFill>
                  <a:srgbClr val="00003D"/>
                </a:solidFill>
                <a:latin typeface="Tahoma" pitchFamily="34" charset="0"/>
                <a:ea typeface="Tahoma" pitchFamily="34" charset="0"/>
                <a:cs typeface="Tahoma" pitchFamily="34" charset="0"/>
              </a:rPr>
              <a:t>Regional </a:t>
            </a:r>
            <a:r>
              <a:rPr lang="en-US" altLang="zh-TW" sz="2400" dirty="0">
                <a:solidFill>
                  <a:srgbClr val="00003D"/>
                </a:solidFill>
                <a:latin typeface="Tahoma" pitchFamily="34" charset="0"/>
                <a:ea typeface="Tahoma" pitchFamily="34" charset="0"/>
                <a:cs typeface="Tahoma" pitchFamily="34" charset="0"/>
              </a:rPr>
              <a:t>S</a:t>
            </a:r>
            <a:r>
              <a:rPr lang="en-US" altLang="zh-TW" sz="2400" dirty="0" smtClean="0">
                <a:solidFill>
                  <a:srgbClr val="00003D"/>
                </a:solidFill>
                <a:latin typeface="Tahoma" pitchFamily="34" charset="0"/>
                <a:ea typeface="Tahoma" pitchFamily="34" charset="0"/>
                <a:cs typeface="Tahoma" pitchFamily="34" charset="0"/>
              </a:rPr>
              <a:t>ocieties</a:t>
            </a:r>
            <a:endParaRPr lang="en-US" altLang="zh-TW" sz="2400" dirty="0">
              <a:solidFill>
                <a:srgbClr val="00003D"/>
              </a:solidFill>
              <a:latin typeface="Tahoma" pitchFamily="34" charset="0"/>
              <a:ea typeface="Tahoma" pitchFamily="34" charset="0"/>
              <a:cs typeface="Tahoma" pitchFamily="34" charset="0"/>
            </a:endParaRPr>
          </a:p>
          <a:p>
            <a:pPr eaLnBrk="0" fontAlgn="base" hangingPunct="0">
              <a:lnSpc>
                <a:spcPct val="200000"/>
              </a:lnSpc>
              <a:spcBef>
                <a:spcPct val="0"/>
              </a:spcBef>
              <a:spcAft>
                <a:spcPct val="0"/>
              </a:spcAft>
              <a:buFont typeface="Arial" panose="020B0604020202020204" pitchFamily="34" charset="0"/>
              <a:buChar char="•"/>
            </a:pPr>
            <a:r>
              <a:rPr lang="en-US" altLang="zh-TW" sz="2400" dirty="0">
                <a:solidFill>
                  <a:srgbClr val="00003D"/>
                </a:solidFill>
                <a:latin typeface="Tahoma" pitchFamily="34" charset="0"/>
                <a:ea typeface="Tahoma" pitchFamily="34" charset="0"/>
                <a:cs typeface="Tahoma" pitchFamily="34" charset="0"/>
              </a:rPr>
              <a:t> 14 </a:t>
            </a:r>
            <a:r>
              <a:rPr lang="en-US" altLang="zh-TW" sz="2400" dirty="0" smtClean="0">
                <a:solidFill>
                  <a:srgbClr val="00003D"/>
                </a:solidFill>
                <a:latin typeface="Tahoma" pitchFamily="34" charset="0"/>
                <a:ea typeface="Tahoma" pitchFamily="34" charset="0"/>
                <a:cs typeface="Tahoma" pitchFamily="34" charset="0"/>
              </a:rPr>
              <a:t>International </a:t>
            </a:r>
            <a:r>
              <a:rPr lang="en-US" altLang="zh-TW" sz="2400" dirty="0">
                <a:solidFill>
                  <a:srgbClr val="00003D"/>
                </a:solidFill>
                <a:latin typeface="Tahoma" pitchFamily="34" charset="0"/>
                <a:ea typeface="Tahoma" pitchFamily="34" charset="0"/>
                <a:cs typeface="Tahoma" pitchFamily="34" charset="0"/>
              </a:rPr>
              <a:t>P</a:t>
            </a:r>
            <a:r>
              <a:rPr lang="en-US" altLang="zh-TW" sz="2400" dirty="0" smtClean="0">
                <a:solidFill>
                  <a:srgbClr val="00003D"/>
                </a:solidFill>
                <a:latin typeface="Tahoma" pitchFamily="34" charset="0"/>
                <a:ea typeface="Tahoma" pitchFamily="34" charset="0"/>
                <a:cs typeface="Tahoma" pitchFamily="34" charset="0"/>
              </a:rPr>
              <a:t>ediatric </a:t>
            </a:r>
            <a:r>
              <a:rPr lang="en-US" altLang="zh-TW" sz="2400" dirty="0">
                <a:solidFill>
                  <a:srgbClr val="00003D"/>
                </a:solidFill>
                <a:latin typeface="Tahoma" pitchFamily="34" charset="0"/>
                <a:ea typeface="Tahoma" pitchFamily="34" charset="0"/>
                <a:cs typeface="Tahoma" pitchFamily="34" charset="0"/>
              </a:rPr>
              <a:t>S</a:t>
            </a:r>
            <a:r>
              <a:rPr lang="en-US" altLang="zh-TW" sz="2400" dirty="0" smtClean="0">
                <a:solidFill>
                  <a:srgbClr val="00003D"/>
                </a:solidFill>
                <a:latin typeface="Tahoma" pitchFamily="34" charset="0"/>
                <a:ea typeface="Tahoma" pitchFamily="34" charset="0"/>
                <a:cs typeface="Tahoma" pitchFamily="34" charset="0"/>
              </a:rPr>
              <a:t>ubspecialty </a:t>
            </a:r>
            <a:r>
              <a:rPr lang="en-US" altLang="zh-TW" sz="2400" dirty="0">
                <a:solidFill>
                  <a:srgbClr val="00003D"/>
                </a:solidFill>
                <a:latin typeface="Tahoma" pitchFamily="34" charset="0"/>
                <a:ea typeface="Tahoma" pitchFamily="34" charset="0"/>
                <a:cs typeface="Tahoma" pitchFamily="34" charset="0"/>
              </a:rPr>
              <a:t>S</a:t>
            </a:r>
            <a:r>
              <a:rPr lang="en-US" altLang="zh-TW" sz="2400" dirty="0" smtClean="0">
                <a:solidFill>
                  <a:srgbClr val="00003D"/>
                </a:solidFill>
                <a:latin typeface="Tahoma" pitchFamily="34" charset="0"/>
                <a:ea typeface="Tahoma" pitchFamily="34" charset="0"/>
                <a:cs typeface="Tahoma" pitchFamily="34" charset="0"/>
              </a:rPr>
              <a:t>ocieties</a:t>
            </a:r>
            <a:endParaRPr lang="en-US" altLang="zh-TW" sz="2400" dirty="0">
              <a:solidFill>
                <a:srgbClr val="00003D"/>
              </a:solidFill>
              <a:latin typeface="Tahoma" pitchFamily="34" charset="0"/>
              <a:ea typeface="Tahoma" pitchFamily="34" charset="0"/>
              <a:cs typeface="Tahoma" pitchFamily="34" charset="0"/>
            </a:endParaRPr>
          </a:p>
          <a:p>
            <a:pPr eaLnBrk="0" fontAlgn="base" hangingPunct="0">
              <a:lnSpc>
                <a:spcPct val="200000"/>
              </a:lnSpc>
              <a:spcBef>
                <a:spcPct val="0"/>
              </a:spcBef>
              <a:spcAft>
                <a:spcPct val="0"/>
              </a:spcAft>
              <a:buFont typeface="Arial" panose="020B0604020202020204" pitchFamily="34" charset="0"/>
              <a:buChar char="•"/>
            </a:pPr>
            <a:r>
              <a:rPr lang="en-US" altLang="zh-TW" sz="2400" dirty="0">
                <a:solidFill>
                  <a:srgbClr val="00003D"/>
                </a:solidFill>
                <a:latin typeface="Tahoma" pitchFamily="34" charset="0"/>
                <a:ea typeface="Tahoma" pitchFamily="34" charset="0"/>
                <a:cs typeface="Tahoma" pitchFamily="34" charset="0"/>
              </a:rPr>
              <a:t> 1 Committee for </a:t>
            </a:r>
            <a:r>
              <a:rPr lang="en-US" altLang="zh-TW" sz="2400" dirty="0" smtClean="0">
                <a:solidFill>
                  <a:srgbClr val="00003D"/>
                </a:solidFill>
                <a:latin typeface="Tahoma" pitchFamily="34" charset="0"/>
                <a:ea typeface="Tahoma" pitchFamily="34" charset="0"/>
                <a:cs typeface="Tahoma" pitchFamily="34" charset="0"/>
              </a:rPr>
              <a:t>pediatric academic chairs </a:t>
            </a:r>
          </a:p>
          <a:p>
            <a:pPr eaLnBrk="0" fontAlgn="base" hangingPunct="0">
              <a:lnSpc>
                <a:spcPct val="200000"/>
              </a:lnSpc>
              <a:spcBef>
                <a:spcPct val="0"/>
              </a:spcBef>
              <a:spcAft>
                <a:spcPct val="0"/>
              </a:spcAft>
              <a:buFont typeface="Arial" panose="020B0604020202020204" pitchFamily="34" charset="0"/>
              <a:buChar char="•"/>
            </a:pPr>
            <a:r>
              <a:rPr lang="en-US" altLang="zh-TW" sz="2400" dirty="0" smtClean="0">
                <a:solidFill>
                  <a:srgbClr val="00003D"/>
                </a:solidFill>
                <a:latin typeface="Tahoma" pitchFamily="34" charset="0"/>
                <a:ea typeface="Tahoma" pitchFamily="34" charset="0"/>
                <a:cs typeface="Tahoma" pitchFamily="34" charset="0"/>
              </a:rPr>
              <a:t>1 Voice for children representing 1,000,000 pediatricians</a:t>
            </a:r>
            <a:endParaRPr lang="en-US" altLang="zh-TW" sz="2400" dirty="0">
              <a:solidFill>
                <a:srgbClr val="00003D"/>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86777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Content Placeholder 2"/>
          <p:cNvSpPr>
            <a:spLocks noGrp="1"/>
          </p:cNvSpPr>
          <p:nvPr>
            <p:ph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p:txBody>
      </p:sp>
      <p:pic>
        <p:nvPicPr>
          <p:cNvPr id="5335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639129"/>
            <a:ext cx="8902700" cy="671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193800" y="279400"/>
            <a:ext cx="10422212" cy="523220"/>
          </a:xfrm>
          <a:prstGeom prst="rect">
            <a:avLst/>
          </a:prstGeom>
          <a:noFill/>
        </p:spPr>
        <p:txBody>
          <a:bodyPr wrap="none" rtlCol="0">
            <a:spAutoFit/>
          </a:bodyPr>
          <a:lstStyle/>
          <a:p>
            <a:r>
              <a:rPr lang="en-US" sz="2800" b="1" dirty="0" smtClean="0"/>
              <a:t>Pediatrician </a:t>
            </a:r>
            <a:r>
              <a:rPr lang="en-US" sz="2800" b="1" u="sng" dirty="0" smtClean="0"/>
              <a:t>Direct</a:t>
            </a:r>
            <a:r>
              <a:rPr lang="en-US" sz="2800" b="1" dirty="0" smtClean="0"/>
              <a:t> Roles in Immunization Are </a:t>
            </a:r>
            <a:r>
              <a:rPr lang="en-US" sz="2800" b="1" u="sng" dirty="0" smtClean="0"/>
              <a:t>Variable</a:t>
            </a:r>
            <a:r>
              <a:rPr lang="en-US" sz="2800" b="1" dirty="0" smtClean="0"/>
              <a:t>-Often Modest</a:t>
            </a:r>
            <a:endParaRPr lang="en-US" b="1" dirty="0"/>
          </a:p>
        </p:txBody>
      </p:sp>
    </p:spTree>
    <p:extLst>
      <p:ext uri="{BB962C8B-B14F-4D97-AF65-F5344CB8AC3E}">
        <p14:creationId xmlns:p14="http://schemas.microsoft.com/office/powerpoint/2010/main" val="8728882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1" y="1"/>
            <a:ext cx="8255235" cy="8833187"/>
          </a:xfrm>
          <a:prstGeom prst="rect">
            <a:avLst/>
          </a:prstGeom>
          <a:noFill/>
        </p:spPr>
        <p:txBody>
          <a:bodyPr wrap="none">
            <a:spAutoFit/>
          </a:bodyPr>
          <a:lstStyle/>
          <a:p>
            <a:pPr algn="l">
              <a:defRPr/>
            </a:pPr>
            <a:r>
              <a:rPr lang="en-US" sz="5400" dirty="0">
                <a:latin typeface="Calibri"/>
                <a:cs typeface="Calibri"/>
              </a:rPr>
              <a:t>CHALLENGES FOR GVAP-MRI</a:t>
            </a:r>
          </a:p>
          <a:p>
            <a:pPr algn="l">
              <a:defRPr/>
            </a:pPr>
            <a:endParaRPr lang="en-US" sz="3200" dirty="0">
              <a:latin typeface="Calibri"/>
              <a:cs typeface="Calibri"/>
            </a:endParaRPr>
          </a:p>
          <a:p>
            <a:pPr algn="l">
              <a:defRPr/>
            </a:pPr>
            <a:r>
              <a:rPr lang="en-US" sz="3200" dirty="0">
                <a:latin typeface="Calibri"/>
                <a:cs typeface="Calibri"/>
              </a:rPr>
              <a:t>Goal unprecedentedly high (90-95% coverage)</a:t>
            </a:r>
            <a:endParaRPr lang="en-US" sz="5400" dirty="0">
              <a:latin typeface="Calibri"/>
              <a:cs typeface="Calibri"/>
            </a:endParaRPr>
          </a:p>
          <a:p>
            <a:pPr algn="l">
              <a:defRPr/>
            </a:pPr>
            <a:r>
              <a:rPr lang="en-US" sz="3200" dirty="0">
                <a:latin typeface="Calibri"/>
                <a:cs typeface="Calibri"/>
              </a:rPr>
              <a:t>Each country and pediatric society UNIQUE, but</a:t>
            </a:r>
          </a:p>
          <a:p>
            <a:pPr algn="l">
              <a:defRPr/>
            </a:pPr>
            <a:r>
              <a:rPr lang="en-US" sz="3200" dirty="0">
                <a:latin typeface="Calibri"/>
                <a:cs typeface="Calibri"/>
              </a:rPr>
              <a:t>common themes exist</a:t>
            </a:r>
          </a:p>
          <a:p>
            <a:pPr algn="l">
              <a:defRPr/>
            </a:pPr>
            <a:endParaRPr lang="en-US" sz="3200" dirty="0">
              <a:latin typeface="Calibri"/>
              <a:cs typeface="Calibri"/>
            </a:endParaRPr>
          </a:p>
          <a:p>
            <a:pPr marL="457200" indent="-457200">
              <a:buFont typeface="Arial"/>
              <a:buChar char="•"/>
              <a:defRPr/>
            </a:pPr>
            <a:r>
              <a:rPr lang="en-US" sz="4000" dirty="0">
                <a:latin typeface="Calibri"/>
                <a:cs typeface="Calibri"/>
              </a:rPr>
              <a:t>Political will</a:t>
            </a:r>
            <a:r>
              <a:rPr lang="en-US" sz="2400" dirty="0">
                <a:latin typeface="Calibri"/>
                <a:cs typeface="Calibri"/>
              </a:rPr>
              <a:t> defines success in immunization</a:t>
            </a:r>
          </a:p>
          <a:p>
            <a:pPr marL="457200" indent="-457200">
              <a:buFont typeface="Arial"/>
              <a:buChar char="•"/>
              <a:defRPr/>
            </a:pPr>
            <a:r>
              <a:rPr lang="en-US" sz="2400" dirty="0">
                <a:latin typeface="Calibri"/>
                <a:cs typeface="Calibri"/>
              </a:rPr>
              <a:t>All politics is LOCAL</a:t>
            </a:r>
          </a:p>
          <a:p>
            <a:pPr marL="457200" indent="-457200">
              <a:buFont typeface="Arial"/>
              <a:buChar char="•"/>
              <a:defRPr/>
            </a:pPr>
            <a:r>
              <a:rPr lang="en-US" sz="2400" dirty="0">
                <a:latin typeface="Calibri"/>
                <a:cs typeface="Calibri"/>
              </a:rPr>
              <a:t>Historic silos: public/private/civil society organizations</a:t>
            </a:r>
          </a:p>
          <a:p>
            <a:pPr marL="457200" indent="-457200">
              <a:buFont typeface="Arial"/>
              <a:buChar char="•"/>
              <a:defRPr/>
            </a:pPr>
            <a:r>
              <a:rPr lang="en-US" sz="2400" dirty="0">
                <a:latin typeface="Calibri"/>
                <a:cs typeface="Calibri"/>
              </a:rPr>
              <a:t>Attitudes: ignorance to hostility and distrust</a:t>
            </a:r>
          </a:p>
          <a:p>
            <a:pPr marL="457200" indent="-457200">
              <a:buFont typeface="Arial"/>
              <a:buChar char="•"/>
              <a:defRPr/>
            </a:pPr>
            <a:r>
              <a:rPr lang="en-US" sz="2400" dirty="0">
                <a:latin typeface="Calibri"/>
                <a:cs typeface="Calibri"/>
              </a:rPr>
              <a:t>Heterogeneous communities</a:t>
            </a:r>
          </a:p>
          <a:p>
            <a:pPr marL="457200" indent="-457200">
              <a:buFont typeface="Arial"/>
              <a:buChar char="•"/>
              <a:defRPr/>
            </a:pPr>
            <a:r>
              <a:rPr lang="en-US" sz="2400" dirty="0">
                <a:latin typeface="Calibri"/>
                <a:cs typeface="Calibri"/>
              </a:rPr>
              <a:t>Real + perceived conflicts of interest</a:t>
            </a:r>
          </a:p>
          <a:p>
            <a:pPr marL="457200" indent="-457200">
              <a:buFont typeface="Arial"/>
              <a:buChar char="•"/>
              <a:defRPr/>
            </a:pPr>
            <a:r>
              <a:rPr lang="en-US" sz="2400" dirty="0">
                <a:latin typeface="Calibri"/>
                <a:cs typeface="Calibri"/>
              </a:rPr>
              <a:t>Conflicting values &amp; priorities</a:t>
            </a:r>
          </a:p>
          <a:p>
            <a:pPr marL="457200" indent="-457200">
              <a:buFont typeface="Arial"/>
              <a:buChar char="•"/>
              <a:defRPr/>
            </a:pPr>
            <a:r>
              <a:rPr lang="en-US" sz="2400" dirty="0">
                <a:latin typeface="Calibri"/>
                <a:cs typeface="Calibri"/>
              </a:rPr>
              <a:t>MRI Model of Public/Private Partnerships</a:t>
            </a:r>
          </a:p>
          <a:p>
            <a:pPr marL="457200" indent="-457200">
              <a:defRPr/>
            </a:pPr>
            <a:endParaRPr lang="en-US" sz="3200" dirty="0">
              <a:latin typeface="Calibri"/>
              <a:cs typeface="Calibri"/>
            </a:endParaRPr>
          </a:p>
          <a:p>
            <a:pPr algn="l">
              <a:defRPr/>
            </a:pPr>
            <a:endParaRPr lang="en-US" sz="3200" dirty="0">
              <a:latin typeface="Calibri"/>
              <a:cs typeface="Calibri"/>
            </a:endParaRPr>
          </a:p>
          <a:p>
            <a:pPr algn="l">
              <a:defRPr/>
            </a:pPr>
            <a:endParaRPr lang="en-US" sz="3200" dirty="0">
              <a:latin typeface="Calibri"/>
              <a:cs typeface="Calibri"/>
            </a:endParaRPr>
          </a:p>
          <a:p>
            <a:pPr algn="l">
              <a:defRPr/>
            </a:pPr>
            <a:endParaRPr lang="en-US" sz="3200" dirty="0">
              <a:latin typeface="Calibri"/>
              <a:cs typeface="Calibri"/>
            </a:endParaRPr>
          </a:p>
          <a:p>
            <a:pPr>
              <a:defRPr/>
            </a:pPr>
            <a:r>
              <a:rPr lang="en-US" dirty="0">
                <a:latin typeface="Calibri"/>
                <a:cs typeface="Calibri"/>
              </a:rPr>
              <a:t> </a:t>
            </a:r>
          </a:p>
        </p:txBody>
      </p:sp>
    </p:spTree>
    <p:extLst>
      <p:ext uri="{BB962C8B-B14F-4D97-AF65-F5344CB8AC3E}">
        <p14:creationId xmlns:p14="http://schemas.microsoft.com/office/powerpoint/2010/main" val="23683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0560"/>
            <a:ext cx="8991600" cy="2135663"/>
          </a:xfrm>
        </p:spPr>
        <p:txBody>
          <a:bodyPr>
            <a:normAutofit/>
          </a:bodyPr>
          <a:lstStyle/>
          <a:p>
            <a:pPr>
              <a:defRPr/>
            </a:pPr>
            <a:r>
              <a:rPr lang="en-US" b="1" dirty="0" smtClean="0"/>
              <a:t>Value </a:t>
            </a:r>
            <a:r>
              <a:rPr lang="en-US" dirty="0" smtClean="0"/>
              <a:t>NPS Can Add to GVAP &amp; </a:t>
            </a:r>
            <a:br>
              <a:rPr lang="en-US" dirty="0" smtClean="0"/>
            </a:br>
            <a:r>
              <a:rPr lang="en-US" dirty="0" smtClean="0"/>
              <a:t>Measles &amp; Rubella Initiative</a:t>
            </a:r>
            <a:endParaRPr lang="en-US" dirty="0"/>
          </a:p>
        </p:txBody>
      </p:sp>
      <p:sp>
        <p:nvSpPr>
          <p:cNvPr id="3" name="Vertical Text Placeholder 2"/>
          <p:cNvSpPr>
            <a:spLocks noGrp="1"/>
          </p:cNvSpPr>
          <p:nvPr>
            <p:ph type="body" orient="vert" idx="1"/>
          </p:nvPr>
        </p:nvSpPr>
        <p:spPr>
          <a:xfrm>
            <a:off x="1752600" y="1917036"/>
            <a:ext cx="8915400" cy="4940965"/>
          </a:xfrm>
        </p:spPr>
        <p:txBody>
          <a:bodyPr vert="horz">
            <a:normAutofit fontScale="85000" lnSpcReduction="10000"/>
          </a:bodyPr>
          <a:lstStyle/>
          <a:p>
            <a:pPr>
              <a:defRPr/>
            </a:pPr>
            <a:r>
              <a:rPr lang="en-US" sz="3300" dirty="0"/>
              <a:t>Global Immunization Policy is science-based</a:t>
            </a:r>
          </a:p>
          <a:p>
            <a:pPr lvl="1">
              <a:defRPr/>
            </a:pPr>
            <a:r>
              <a:rPr lang="en-US" sz="3300" b="1" dirty="0"/>
              <a:t>But must be tailored to local circumstances</a:t>
            </a:r>
          </a:p>
          <a:p>
            <a:pPr>
              <a:defRPr/>
            </a:pPr>
            <a:r>
              <a:rPr lang="en-US" sz="3300" dirty="0"/>
              <a:t> </a:t>
            </a:r>
            <a:r>
              <a:rPr lang="en-US" sz="3300" b="1" dirty="0"/>
              <a:t>POLITICAL WILL:</a:t>
            </a:r>
          </a:p>
          <a:p>
            <a:pPr lvl="1">
              <a:defRPr/>
            </a:pPr>
            <a:r>
              <a:rPr lang="en-US" sz="2900" b="1" dirty="0"/>
              <a:t> is the common denominator for sustained success</a:t>
            </a:r>
          </a:p>
          <a:p>
            <a:pPr marL="742950" lvl="2" indent="-342900">
              <a:defRPr/>
            </a:pPr>
            <a:r>
              <a:rPr lang="en-US" sz="2900" b="1" dirty="0"/>
              <a:t>CREDIBILITY &amp; TRUST are  keys to education of publics and professionals.  Pediatricians are still trusted!</a:t>
            </a:r>
            <a:endParaRPr lang="en-US" sz="3300" b="1" dirty="0"/>
          </a:p>
          <a:p>
            <a:pPr>
              <a:defRPr/>
            </a:pPr>
            <a:r>
              <a:rPr lang="en-US" sz="3300" b="1" dirty="0"/>
              <a:t>Independence in Advocacy</a:t>
            </a:r>
            <a:r>
              <a:rPr lang="en-US" sz="3300" dirty="0"/>
              <a:t> – for resources, equity &amp; sustainability</a:t>
            </a:r>
            <a:endParaRPr lang="en-US" sz="3300" b="1" dirty="0"/>
          </a:p>
          <a:p>
            <a:pPr>
              <a:defRPr/>
            </a:pPr>
            <a:r>
              <a:rPr lang="en-US" sz="3300" b="1" dirty="0"/>
              <a:t>Delivery</a:t>
            </a:r>
            <a:r>
              <a:rPr lang="en-US" sz="3300" dirty="0"/>
              <a:t> of vaccines and </a:t>
            </a:r>
            <a:r>
              <a:rPr lang="en-US" sz="3300" b="1" dirty="0"/>
              <a:t>surveillance</a:t>
            </a:r>
            <a:r>
              <a:rPr lang="en-US" sz="3300" dirty="0"/>
              <a:t>: private and public</a:t>
            </a:r>
          </a:p>
          <a:p>
            <a:pPr>
              <a:defRPr/>
            </a:pPr>
            <a:r>
              <a:rPr lang="en-US" sz="3300" dirty="0"/>
              <a:t>Capacity for </a:t>
            </a:r>
            <a:r>
              <a:rPr lang="en-US" sz="3300" b="1" dirty="0"/>
              <a:t>Partnerships</a:t>
            </a:r>
            <a:r>
              <a:rPr lang="en-US" sz="3300" dirty="0"/>
              <a:t> - transparency, accountability, respect, 	humility, inclusivity with reach-out to all </a:t>
            </a:r>
            <a:r>
              <a:rPr lang="en-US" sz="3300" dirty="0">
                <a:latin typeface="+mj-lt"/>
              </a:rPr>
              <a:t>for shared goal: health for all</a:t>
            </a:r>
          </a:p>
          <a:p>
            <a:pPr>
              <a:defRPr/>
            </a:pPr>
            <a:endParaRPr lang="en-US" dirty="0" smtClean="0"/>
          </a:p>
        </p:txBody>
      </p:sp>
    </p:spTree>
    <p:extLst>
      <p:ext uri="{BB962C8B-B14F-4D97-AF65-F5344CB8AC3E}">
        <p14:creationId xmlns:p14="http://schemas.microsoft.com/office/powerpoint/2010/main" val="593372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82774"/>
            <a:ext cx="7772400" cy="1495794"/>
          </a:xfrm>
        </p:spPr>
        <p:txBody>
          <a:bodyPr/>
          <a:lstStyle/>
          <a:p>
            <a:r>
              <a:rPr lang="en-US" sz="5400" dirty="0"/>
              <a:t>Review of Project Goals and Progress to Date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648" y="3381375"/>
            <a:ext cx="4344669" cy="3476625"/>
          </a:xfrm>
          <a:prstGeom prst="rect">
            <a:avLst/>
          </a:prstGeom>
        </p:spPr>
      </p:pic>
    </p:spTree>
    <p:extLst>
      <p:ext uri="{BB962C8B-B14F-4D97-AF65-F5344CB8AC3E}">
        <p14:creationId xmlns:p14="http://schemas.microsoft.com/office/powerpoint/2010/main" val="90978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Τίτλος 1"/>
          <p:cNvSpPr>
            <a:spLocks noGrp="1"/>
          </p:cNvSpPr>
          <p:nvPr>
            <p:ph type="title"/>
          </p:nvPr>
        </p:nvSpPr>
        <p:spPr>
          <a:xfrm>
            <a:off x="1775520" y="908720"/>
            <a:ext cx="8640068" cy="927100"/>
          </a:xfrm>
        </p:spPr>
        <p:txBody>
          <a:bodyPr/>
          <a:lstStyle/>
          <a:p>
            <a:pPr algn="ctr"/>
            <a:r>
              <a:rPr lang="en-US" sz="2800" dirty="0">
                <a:latin typeface="Tahoma" panose="020B0604030504040204" pitchFamily="34" charset="0"/>
                <a:cs typeface="Tahoma" panose="020B0604030504040204" pitchFamily="34" charset="0"/>
              </a:rPr>
              <a:t>IPA AND CONTINUOUS MEDICAL EDUCATION</a:t>
            </a:r>
            <a:endParaRPr lang="el-GR" sz="2800" dirty="0">
              <a:latin typeface="Tahoma" panose="020B0604030504040204" pitchFamily="34" charset="0"/>
              <a:cs typeface="Tahoma" panose="020B0604030504040204" pitchFamily="34" charset="0"/>
            </a:endParaRPr>
          </a:p>
        </p:txBody>
      </p:sp>
      <p:sp>
        <p:nvSpPr>
          <p:cNvPr id="3" name="Θέση περιεχομένου 2"/>
          <p:cNvSpPr>
            <a:spLocks noGrp="1"/>
          </p:cNvSpPr>
          <p:nvPr>
            <p:ph idx="1"/>
          </p:nvPr>
        </p:nvSpPr>
        <p:spPr>
          <a:xfrm>
            <a:off x="1847528" y="1668379"/>
            <a:ext cx="8568952" cy="4656221"/>
          </a:xfrm>
        </p:spPr>
        <p:txBody>
          <a:bodyPr>
            <a:normAutofit/>
          </a:bodyPr>
          <a:lstStyle/>
          <a:p>
            <a:pPr marL="0" indent="0" algn="ctr">
              <a:defRPr/>
            </a:pPr>
            <a:r>
              <a:rPr lang="en-US" sz="2000" b="1" dirty="0" smtClean="0">
                <a:solidFill>
                  <a:schemeClr val="tx1">
                    <a:lumMod val="95000"/>
                    <a:lumOff val="5000"/>
                  </a:schemeClr>
                </a:solidFill>
                <a:latin typeface="Tahoma"/>
              </a:rPr>
              <a:t>Workshops</a:t>
            </a:r>
          </a:p>
          <a:p>
            <a:pPr marL="0" indent="0" algn="ctr">
              <a:defRPr/>
            </a:pPr>
            <a:endParaRPr lang="en-US" sz="2000" dirty="0" smtClean="0">
              <a:solidFill>
                <a:schemeClr val="tx1">
                  <a:lumMod val="95000"/>
                  <a:lumOff val="5000"/>
                </a:schemeClr>
              </a:solidFill>
              <a:latin typeface="Tahoma"/>
            </a:endParaRPr>
          </a:p>
          <a:p>
            <a:pPr marL="0" indent="0">
              <a:defRPr/>
            </a:pPr>
            <a:r>
              <a:rPr lang="en-US" sz="2000" dirty="0">
                <a:solidFill>
                  <a:schemeClr val="tx1">
                    <a:lumMod val="95000"/>
                    <a:lumOff val="5000"/>
                  </a:schemeClr>
                </a:solidFill>
                <a:latin typeface="Tahoma"/>
              </a:rPr>
              <a:t>F</a:t>
            </a:r>
            <a:r>
              <a:rPr lang="en-US" sz="2000" dirty="0" smtClean="0">
                <a:solidFill>
                  <a:schemeClr val="tx1">
                    <a:lumMod val="95000"/>
                    <a:lumOff val="5000"/>
                  </a:schemeClr>
                </a:solidFill>
                <a:latin typeface="Tahoma"/>
              </a:rPr>
              <a:t>ocused </a:t>
            </a:r>
            <a:r>
              <a:rPr lang="en-US" sz="2000" dirty="0">
                <a:solidFill>
                  <a:schemeClr val="tx1">
                    <a:lumMod val="95000"/>
                    <a:lumOff val="5000"/>
                  </a:schemeClr>
                </a:solidFill>
                <a:latin typeface="Tahoma"/>
              </a:rPr>
              <a:t>on </a:t>
            </a:r>
            <a:r>
              <a:rPr lang="en-US" sz="2000" b="1" dirty="0" smtClean="0">
                <a:solidFill>
                  <a:schemeClr val="tx1">
                    <a:lumMod val="95000"/>
                    <a:lumOff val="5000"/>
                  </a:schemeClr>
                </a:solidFill>
                <a:latin typeface="Tahoma"/>
              </a:rPr>
              <a:t>elimination/eradication </a:t>
            </a:r>
            <a:r>
              <a:rPr lang="en-US" sz="2000" b="1" dirty="0">
                <a:solidFill>
                  <a:schemeClr val="tx1">
                    <a:lumMod val="95000"/>
                    <a:lumOff val="5000"/>
                  </a:schemeClr>
                </a:solidFill>
                <a:latin typeface="Tahoma"/>
              </a:rPr>
              <a:t>of measles and rubella</a:t>
            </a:r>
          </a:p>
          <a:p>
            <a:pPr marL="714375" indent="-350838">
              <a:buFont typeface="+mj-lt"/>
              <a:buAutoNum type="alphaLcParenR"/>
              <a:defRPr/>
            </a:pPr>
            <a:r>
              <a:rPr lang="en-US" sz="2000" dirty="0">
                <a:solidFill>
                  <a:schemeClr val="tx1">
                    <a:lumMod val="95000"/>
                    <a:lumOff val="5000"/>
                  </a:schemeClr>
                </a:solidFill>
                <a:latin typeface="Tahoma"/>
              </a:rPr>
              <a:t>in Nepal   				February 2013</a:t>
            </a:r>
          </a:p>
          <a:p>
            <a:pPr marL="714375" indent="-350838">
              <a:buFont typeface="+mj-lt"/>
              <a:buAutoNum type="alphaLcParenR"/>
              <a:defRPr/>
            </a:pPr>
            <a:r>
              <a:rPr lang="en-US" sz="2000" dirty="0">
                <a:solidFill>
                  <a:schemeClr val="tx1">
                    <a:lumMod val="95000"/>
                    <a:lumOff val="5000"/>
                  </a:schemeClr>
                </a:solidFill>
                <a:latin typeface="Tahoma"/>
              </a:rPr>
              <a:t>in Milan - ESPID congress      		May 2013</a:t>
            </a:r>
          </a:p>
          <a:p>
            <a:pPr marL="714375" indent="-350838">
              <a:buFont typeface="+mj-lt"/>
              <a:buAutoNum type="alphaLcParenR"/>
              <a:defRPr/>
            </a:pPr>
            <a:r>
              <a:rPr lang="en-US" sz="2000" dirty="0">
                <a:solidFill>
                  <a:schemeClr val="tx1">
                    <a:lumMod val="95000"/>
                    <a:lumOff val="5000"/>
                  </a:schemeClr>
                </a:solidFill>
                <a:latin typeface="Tahoma"/>
              </a:rPr>
              <a:t>in Glasgow - Europaediatrics Congress 	June 2013</a:t>
            </a:r>
          </a:p>
          <a:p>
            <a:pPr marL="714375" indent="-350838">
              <a:buFont typeface="+mj-lt"/>
              <a:buAutoNum type="alphaLcParenR"/>
              <a:defRPr/>
            </a:pPr>
            <a:r>
              <a:rPr lang="en-US" sz="2000" dirty="0">
                <a:solidFill>
                  <a:schemeClr val="tx1">
                    <a:lumMod val="95000"/>
                    <a:lumOff val="5000"/>
                  </a:schemeClr>
                </a:solidFill>
                <a:latin typeface="Tahoma"/>
              </a:rPr>
              <a:t>in Istanbul - Balkan Congress 		June 2013</a:t>
            </a:r>
          </a:p>
          <a:p>
            <a:pPr marL="714375" indent="-350838">
              <a:buFont typeface="+mj-lt"/>
              <a:buAutoNum type="alphaLcParenR"/>
              <a:defRPr/>
            </a:pPr>
            <a:r>
              <a:rPr lang="en-US" sz="2000" dirty="0">
                <a:solidFill>
                  <a:schemeClr val="tx1">
                    <a:lumMod val="95000"/>
                    <a:lumOff val="5000"/>
                  </a:schemeClr>
                </a:solidFill>
                <a:latin typeface="Tahoma"/>
              </a:rPr>
              <a:t>in Melbourne - IPA  Congress 		August </a:t>
            </a:r>
            <a:r>
              <a:rPr lang="en-US" sz="2000" dirty="0" smtClean="0">
                <a:solidFill>
                  <a:schemeClr val="tx1">
                    <a:lumMod val="95000"/>
                    <a:lumOff val="5000"/>
                  </a:schemeClr>
                </a:solidFill>
                <a:latin typeface="Tahoma"/>
              </a:rPr>
              <a:t>2013</a:t>
            </a:r>
          </a:p>
          <a:p>
            <a:pPr marL="714375" indent="-350838">
              <a:buFont typeface="+mj-lt"/>
              <a:buAutoNum type="alphaLcParenR"/>
              <a:defRPr/>
            </a:pPr>
            <a:r>
              <a:rPr lang="en-US" sz="2000" dirty="0" smtClean="0">
                <a:solidFill>
                  <a:schemeClr val="tx1">
                    <a:lumMod val="95000"/>
                    <a:lumOff val="5000"/>
                  </a:schemeClr>
                </a:solidFill>
                <a:latin typeface="Tahoma"/>
              </a:rPr>
              <a:t>In </a:t>
            </a:r>
            <a:r>
              <a:rPr lang="en-US" sz="2000" dirty="0" err="1" smtClean="0">
                <a:solidFill>
                  <a:schemeClr val="tx1">
                    <a:lumMod val="95000"/>
                    <a:lumOff val="5000"/>
                  </a:schemeClr>
                </a:solidFill>
                <a:latin typeface="Tahoma"/>
              </a:rPr>
              <a:t>Vancover</a:t>
            </a:r>
            <a:r>
              <a:rPr lang="en-US" sz="2000" dirty="0" smtClean="0">
                <a:solidFill>
                  <a:schemeClr val="tx1">
                    <a:lumMod val="95000"/>
                    <a:lumOff val="5000"/>
                  </a:schemeClr>
                </a:solidFill>
                <a:latin typeface="Tahoma"/>
              </a:rPr>
              <a:t>				August 2016</a:t>
            </a:r>
            <a:endParaRPr lang="en-US" sz="2000" dirty="0">
              <a:solidFill>
                <a:schemeClr val="tx1">
                  <a:lumMod val="95000"/>
                  <a:lumOff val="5000"/>
                </a:schemeClr>
              </a:solidFill>
              <a:latin typeface="Tahoma"/>
            </a:endParaRPr>
          </a:p>
          <a:p>
            <a:pPr marL="0" indent="0">
              <a:buNone/>
              <a:defRPr/>
            </a:pPr>
            <a:r>
              <a:rPr lang="en-US" sz="2000" dirty="0">
                <a:solidFill>
                  <a:schemeClr val="tx1">
                    <a:lumMod val="95000"/>
                    <a:lumOff val="5000"/>
                  </a:schemeClr>
                </a:solidFill>
                <a:latin typeface="Tahoma"/>
              </a:rPr>
              <a:t> </a:t>
            </a:r>
          </a:p>
        </p:txBody>
      </p:sp>
    </p:spTree>
    <p:extLst>
      <p:ext uri="{BB962C8B-B14F-4D97-AF65-F5344CB8AC3E}">
        <p14:creationId xmlns:p14="http://schemas.microsoft.com/office/powerpoint/2010/main" val="1335382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1833</Words>
  <Application>Microsoft Macintosh PowerPoint</Application>
  <PresentationFormat>Widescreen</PresentationFormat>
  <Paragraphs>335</Paragraphs>
  <Slides>33</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 Narrow</vt:lpstr>
      <vt:lpstr>Calibri</vt:lpstr>
      <vt:lpstr>Calibri Light</vt:lpstr>
      <vt:lpstr>Georgia</vt:lpstr>
      <vt:lpstr>Impact</vt:lpstr>
      <vt:lpstr>Tahoma</vt:lpstr>
      <vt:lpstr>Times New Roman</vt:lpstr>
      <vt:lpstr>Wingdings</vt:lpstr>
      <vt:lpstr>新細明體</vt:lpstr>
      <vt:lpstr>Arial</vt:lpstr>
      <vt:lpstr>Office Theme</vt:lpstr>
      <vt:lpstr>Contribution of Pediatricians and National Pediatric Societies to the M&amp;RI</vt:lpstr>
      <vt:lpstr> M&amp;RI: PUBLIC/PRIVATE PARTNERSHIP STARTED 2001                           IPA &amp; AAP JOINED 2012 </vt:lpstr>
      <vt:lpstr>FRAME OF REFERENCE:</vt:lpstr>
      <vt:lpstr>PowerPoint Presentation</vt:lpstr>
      <vt:lpstr>PowerPoint Presentation</vt:lpstr>
      <vt:lpstr>PowerPoint Presentation</vt:lpstr>
      <vt:lpstr>Value NPS Can Add to GVAP &amp;  Measles &amp; Rubella Initiative</vt:lpstr>
      <vt:lpstr>Review of Project Goals and Progress to Date</vt:lpstr>
      <vt:lpstr>IPA AND CONTINUOUS MEDICAL EDUCATION</vt:lpstr>
      <vt:lpstr>PowerPoint Presentation</vt:lpstr>
      <vt:lpstr>AAP-CDC Program Approach includes:</vt:lpstr>
      <vt:lpstr>Highlights from Years 1 &amp; 2</vt:lpstr>
      <vt:lpstr>Kenya</vt:lpstr>
      <vt:lpstr>KPA Activity Results</vt:lpstr>
      <vt:lpstr>Nigeria</vt:lpstr>
      <vt:lpstr>PAN Activity Results</vt:lpstr>
      <vt:lpstr>Philippines </vt:lpstr>
      <vt:lpstr>PPS Activity Results</vt:lpstr>
      <vt:lpstr>Year 2 Country Progress</vt:lpstr>
      <vt:lpstr>Ethiopia</vt:lpstr>
      <vt:lpstr>EPS Planned Activities</vt:lpstr>
      <vt:lpstr>Indonesia</vt:lpstr>
      <vt:lpstr>IPS Activity Results</vt:lpstr>
      <vt:lpstr>Nepal</vt:lpstr>
      <vt:lpstr>NEPAS Planned Activities</vt:lpstr>
      <vt:lpstr>Kenya- CDC and GVAP Priorities</vt:lpstr>
      <vt:lpstr>Philippines—CDC and GVAP Priorities</vt:lpstr>
      <vt:lpstr>Nigeria—CDC and GVAP Priorities</vt:lpstr>
      <vt:lpstr>Ethiopia– CDC and GVAP Priorities</vt:lpstr>
      <vt:lpstr>Indonesia—CDC and GVAP Priorities</vt:lpstr>
      <vt:lpstr>Nepal—CDC and GVAP Priorities</vt:lpstr>
      <vt:lpstr>PowerPoint Presentation</vt:lpstr>
      <vt:lpstr>  PAHO-THE AMERICAS Success-Yes Rubella-  2015 Measles- 2016 Sustainability-? Complacency-No  NPS COMMITMENT TO HEALTH:  DEMANDS SUSTAINED SUPPORT  FOR GVAP AND MRI</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 of Pediatricians and National Pediatric Societies to the M&amp;RI</dc:title>
  <dc:creator>lzcooper@verizon.net</dc:creator>
  <cp:lastModifiedBy>lzcooper@verizon.net</cp:lastModifiedBy>
  <cp:revision>25</cp:revision>
  <dcterms:created xsi:type="dcterms:W3CDTF">2017-08-23T19:41:24Z</dcterms:created>
  <dcterms:modified xsi:type="dcterms:W3CDTF">2017-09-01T19:27:41Z</dcterms:modified>
</cp:coreProperties>
</file>