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2"/>
  </p:notesMasterIdLst>
  <p:handoutMasterIdLst>
    <p:handoutMasterId r:id="rId23"/>
  </p:handoutMasterIdLst>
  <p:sldIdLst>
    <p:sldId id="256" r:id="rId2"/>
    <p:sldId id="291" r:id="rId3"/>
    <p:sldId id="324" r:id="rId4"/>
    <p:sldId id="325" r:id="rId5"/>
    <p:sldId id="326" r:id="rId6"/>
    <p:sldId id="327" r:id="rId7"/>
    <p:sldId id="312" r:id="rId8"/>
    <p:sldId id="313" r:id="rId9"/>
    <p:sldId id="314" r:id="rId10"/>
    <p:sldId id="308" r:id="rId11"/>
    <p:sldId id="299" r:id="rId12"/>
    <p:sldId id="316" r:id="rId13"/>
    <p:sldId id="300" r:id="rId14"/>
    <p:sldId id="323" r:id="rId15"/>
    <p:sldId id="298" r:id="rId16"/>
    <p:sldId id="321" r:id="rId17"/>
    <p:sldId id="295" r:id="rId18"/>
    <p:sldId id="302" r:id="rId19"/>
    <p:sldId id="307" r:id="rId20"/>
    <p:sldId id="322" r:id="rId21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RRY, Robert Tyrrell" initials="perryr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E7FB8"/>
    <a:srgbClr val="0099FF"/>
    <a:srgbClr val="00FF00"/>
    <a:srgbClr val="FF66CC"/>
    <a:srgbClr val="33CCFF"/>
    <a:srgbClr val="00FFFF"/>
    <a:srgbClr val="CCFF66"/>
    <a:srgbClr val="FFCCCC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361" autoAdjust="0"/>
    <p:restoredTop sz="69659" autoAdjust="0"/>
  </p:normalViewPr>
  <p:slideViewPr>
    <p:cSldViewPr>
      <p:cViewPr varScale="1">
        <p:scale>
          <a:sx n="63" d="100"/>
          <a:sy n="63" d="100"/>
        </p:scale>
        <p:origin x="-21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10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DADDE3-5740-4AF4-B7E7-FE6EF105210A}" type="datetimeFigureOut">
              <a:rPr lang="en-US" smtClean="0"/>
              <a:t>6/20/2016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D74598-A73D-44CA-A8EF-F8F5AEC63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323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11351D3-4786-40C8-A125-FD4D22B411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8896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1351D3-4786-40C8-A125-FD4D22B41118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379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Suggest to revise the title,  something like:  number/proportion</a:t>
            </a:r>
            <a:r>
              <a:rPr lang="en-US" baseline="0" dirty="0" smtClean="0"/>
              <a:t> </a:t>
            </a:r>
            <a:r>
              <a:rPr lang="en-US" dirty="0" smtClean="0"/>
              <a:t>of countries under</a:t>
            </a:r>
            <a:r>
              <a:rPr lang="en-US" baseline="0" dirty="0" smtClean="0"/>
              <a:t> different categories of MCV1 coverage </a:t>
            </a:r>
          </a:p>
          <a:p>
            <a:r>
              <a:rPr lang="en-US" baseline="0" dirty="0" smtClean="0"/>
              <a:t>Data source; WHO/UNICEF coverage estimates.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1351D3-4786-40C8-A125-FD4D22B41118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676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648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smtClean="0"/>
              <a:t>Adapt to regional targets</a:t>
            </a:r>
            <a:r>
              <a:rPr lang="en-US" baseline="0" dirty="0" smtClean="0"/>
              <a:t> as necessary</a:t>
            </a:r>
          </a:p>
          <a:p>
            <a:endParaRPr lang="en-US" baseline="0" dirty="0" smtClean="0"/>
          </a:p>
          <a:p>
            <a:r>
              <a:rPr lang="en-US" dirty="0" smtClean="0"/>
              <a:t>suggested shading for incidence:</a:t>
            </a:r>
          </a:p>
          <a:p>
            <a:r>
              <a:rPr lang="en-US" dirty="0" smtClean="0"/>
              <a:t>% countries:  90% or higher, yellow = 70-90%, red =&lt;70%</a:t>
            </a:r>
          </a:p>
          <a:p>
            <a:r>
              <a:rPr lang="en-US" dirty="0" err="1" smtClean="0"/>
              <a:t>reg</a:t>
            </a:r>
            <a:r>
              <a:rPr lang="en-US" dirty="0" smtClean="0"/>
              <a:t> incidence: green &lt;5, yellow 5-50, red &gt;50</a:t>
            </a:r>
          </a:p>
          <a:p>
            <a:r>
              <a:rPr lang="en-US" dirty="0" smtClean="0"/>
              <a:t>surveillance quality:</a:t>
            </a:r>
          </a:p>
          <a:p>
            <a:r>
              <a:rPr lang="en-US" dirty="0" smtClean="0"/>
              <a:t>green = 80% or higher, yellow = 70-80%, red = &lt;70%</a:t>
            </a:r>
          </a:p>
          <a:p>
            <a:r>
              <a:rPr lang="en-US" dirty="0" smtClean="0"/>
              <a:t>coverage:</a:t>
            </a:r>
          </a:p>
          <a:p>
            <a:r>
              <a:rPr lang="en-US" dirty="0" smtClean="0"/>
              <a:t>green = 90% or higher, yellow = 70-90%, red =&lt;70%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3411789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62073-3162-4D9D-97CA-E1430D8CBE1F}" type="slidenum">
              <a:rPr lang="en-ZW" smtClean="0"/>
              <a:t>12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1047966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1351D3-4786-40C8-A125-FD4D22B41118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1391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XJ:  tackling</a:t>
            </a:r>
            <a:r>
              <a:rPr lang="en-US" baseline="0" dirty="0" smtClean="0"/>
              <a:t> immunity gaps through routine immunization services </a:t>
            </a:r>
          </a:p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baseline="0" dirty="0" smtClean="0"/>
              <a:t>Pilot urban strategy in Philippines</a:t>
            </a:r>
          </a:p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baseline="0" dirty="0" smtClean="0"/>
              <a:t>Develop MCV2 improvement strategy:  suggest to use MCV2 part of fully immunize child,  building/strengthening second year platform to improve </a:t>
            </a:r>
            <a:r>
              <a:rPr lang="en-US" baseline="0" dirty="0" err="1" smtClean="0"/>
              <a:t>MCv2</a:t>
            </a:r>
            <a:r>
              <a:rPr lang="en-US" baseline="0" dirty="0" smtClean="0"/>
              <a:t> &amp; using MCV2 opportunity to catch up other missed doses of EPI vaccines.  </a:t>
            </a:r>
            <a:endParaRPr lang="en-US" dirty="0" smtClean="0"/>
          </a:p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1351D3-4786-40C8-A125-FD4D22B41118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824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3386C-8576-41B0-8071-6D058F4BEB3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463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E0698F-CA90-4E54-B51B-ACF6C6D2476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859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735CFD-6FEF-4600-A776-D2612B4166F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111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405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793CBE-AE13-481A-9D56-C908400FB67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960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36CFB-E82A-492C-ABFE-9469354ADB4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436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ECAE18-0C3D-4DDA-B941-90F49C8A146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832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C8C650-C3FC-409F-8189-0E75CEB4551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483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00B4A4-0C21-45F2-91F8-136871D9A9B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422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90F1F1-EBAC-45EF-A8DE-B378B513B208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200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40967D-322A-4F5E-9BFC-F9E1561416E5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904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E778152-A06C-4E8B-BBF4-F8A7D3F62BF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536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04813"/>
            <a:ext cx="9144000" cy="1470025"/>
          </a:xfrm>
        </p:spPr>
        <p:txBody>
          <a:bodyPr>
            <a:normAutofit/>
          </a:bodyPr>
          <a:lstStyle/>
          <a:p>
            <a:r>
              <a:rPr lang="en-US" sz="2400" dirty="0"/>
              <a:t>Accelerating Progress towards Measles and Rubella Elimination</a:t>
            </a:r>
            <a:endParaRPr lang="en-GB" sz="2400" dirty="0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276475"/>
            <a:ext cx="6400800" cy="1752600"/>
          </a:xfrm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anchor="ctr">
            <a:noAutofit/>
          </a:bodyPr>
          <a:lstStyle/>
          <a:p>
            <a:pPr eaLnBrk="1" hangingPunct="1"/>
            <a:r>
              <a:rPr lang="en-GB" dirty="0" smtClean="0">
                <a:solidFill>
                  <a:srgbClr val="0033CC"/>
                </a:solidFill>
              </a:rPr>
              <a:t>WHO Western Pacific Region</a:t>
            </a:r>
          </a:p>
          <a:p>
            <a:pPr eaLnBrk="1" hangingPunct="1"/>
            <a:r>
              <a:rPr lang="en-GB" dirty="0" smtClean="0">
                <a:solidFill>
                  <a:srgbClr val="0033CC"/>
                </a:solidFill>
              </a:rPr>
              <a:t>UNICEF East Asia and Pacific Region</a:t>
            </a:r>
          </a:p>
        </p:txBody>
      </p:sp>
      <p:sp>
        <p:nvSpPr>
          <p:cNvPr id="20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FDB276C-7626-4F79-B077-EBC722583E52}" type="slidenum">
              <a:rPr lang="en-GB"/>
              <a:pPr eaLnBrk="1" hangingPunct="1"/>
              <a:t>1</a:t>
            </a:fld>
            <a:endParaRPr lang="en-GB" dirty="0"/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3415273" y="4724400"/>
            <a:ext cx="231345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i="1" dirty="0" smtClean="0"/>
              <a:t>21 June 2016</a:t>
            </a:r>
            <a:endParaRPr lang="en-GB" i="1" dirty="0"/>
          </a:p>
          <a:p>
            <a:pPr algn="ctr" eaLnBrk="1" hangingPunct="1"/>
            <a:r>
              <a:rPr lang="en-GB" i="1" dirty="0" smtClean="0"/>
              <a:t>Geneva, Switzerland</a:t>
            </a:r>
            <a:endParaRPr lang="en-GB" i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392679"/>
            <a:ext cx="2664296" cy="1348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424" y="5831160"/>
            <a:ext cx="345948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1E7F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7276" name="Rectangle 108"/>
          <p:cNvSpPr>
            <a:spLocks noChangeArrowheads="1"/>
          </p:cNvSpPr>
          <p:nvPr/>
        </p:nvSpPr>
        <p:spPr bwMode="auto">
          <a:xfrm>
            <a:off x="0" y="0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GB" altLang="zh-CN" sz="2800" b="1" dirty="0">
                <a:solidFill>
                  <a:schemeClr val="bg1"/>
                </a:solidFill>
                <a:latin typeface="+mj-lt"/>
                <a:ea typeface="宋体" pitchFamily="2" charset="-122"/>
              </a:rPr>
              <a:t>Indicators of Progress Towards Measles </a:t>
            </a:r>
            <a:r>
              <a:rPr lang="en-GB" altLang="zh-CN" sz="2800" b="1" dirty="0" smtClean="0">
                <a:solidFill>
                  <a:schemeClr val="bg1"/>
                </a:solidFill>
                <a:latin typeface="+mj-lt"/>
                <a:ea typeface="宋体" pitchFamily="2" charset="-122"/>
              </a:rPr>
              <a:t>(and Rubella) Elimination WPRO Region 2000-2016*</a:t>
            </a:r>
            <a:r>
              <a:rPr lang="en-US" altLang="zh-CN" sz="2800" b="1" dirty="0" smtClean="0">
                <a:solidFill>
                  <a:schemeClr val="bg1"/>
                </a:solidFill>
                <a:latin typeface="+mj-lt"/>
                <a:ea typeface="宋体" pitchFamily="2" charset="-122"/>
              </a:rPr>
              <a:t> </a:t>
            </a:r>
            <a:endParaRPr lang="en-US" altLang="zh-CN" sz="2800" b="1" dirty="0">
              <a:solidFill>
                <a:schemeClr val="bg1"/>
              </a:solidFill>
              <a:latin typeface="+mj-lt"/>
              <a:ea typeface="宋体" pitchFamily="2" charset="-122"/>
            </a:endParaRPr>
          </a:p>
        </p:txBody>
      </p:sp>
      <p:sp>
        <p:nvSpPr>
          <p:cNvPr id="647278" name="Text Box 110"/>
          <p:cNvSpPr txBox="1">
            <a:spLocks noChangeArrowheads="1"/>
          </p:cNvSpPr>
          <p:nvPr/>
        </p:nvSpPr>
        <p:spPr bwMode="auto">
          <a:xfrm>
            <a:off x="0" y="6613525"/>
            <a:ext cx="16240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000" dirty="0"/>
              <a:t>*</a:t>
            </a:r>
            <a:r>
              <a:rPr lang="en-GB" sz="1000" dirty="0" smtClean="0">
                <a:latin typeface="Arial" charset="0"/>
              </a:rPr>
              <a:t> </a:t>
            </a:r>
            <a:r>
              <a:rPr lang="en-GB" sz="1000" dirty="0">
                <a:latin typeface="Arial" charset="0"/>
              </a:rPr>
              <a:t>Data as of </a:t>
            </a:r>
            <a:r>
              <a:rPr lang="en-GB" sz="1000" dirty="0" smtClean="0">
                <a:latin typeface="Arial" charset="0"/>
              </a:rPr>
              <a:t>May 2016 </a:t>
            </a:r>
            <a:endParaRPr lang="en-US" sz="1000" dirty="0">
              <a:latin typeface="Arial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747847"/>
              </p:ext>
            </p:extLst>
          </p:nvPr>
        </p:nvGraphicFramePr>
        <p:xfrm>
          <a:off x="251521" y="980728"/>
          <a:ext cx="8640958" cy="5493964"/>
        </p:xfrm>
        <a:graphic>
          <a:graphicData uri="http://schemas.openxmlformats.org/drawingml/2006/table">
            <a:tbl>
              <a:tblPr/>
              <a:tblGrid>
                <a:gridCol w="2490968"/>
                <a:gridCol w="878570"/>
                <a:gridCol w="878570"/>
                <a:gridCol w="878570"/>
                <a:gridCol w="878570"/>
                <a:gridCol w="878570"/>
                <a:gridCol w="878570"/>
                <a:gridCol w="878570"/>
              </a:tblGrid>
              <a:tr h="57317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Category 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Target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2016*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2015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2014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2013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2012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2011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</a:tr>
              <a:tr h="45641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Incidence (% countries &lt; 5 per million population)</a:t>
                      </a:r>
                    </a:p>
                  </a:txBody>
                  <a:tcPr marL="82357" marR="9151" marT="91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99"/>
                          </a:solidFill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65%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47%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29%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53%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59%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41%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85913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Incidence of confirmed measles (confirmed by lab, or epidemiologic link) per million population</a:t>
                      </a:r>
                    </a:p>
                  </a:txBody>
                  <a:tcPr marL="82357" marR="9151" marT="91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19.1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24.2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48.3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17.7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5.9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11.7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3966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High Quality Surveillance</a:t>
                      </a:r>
                    </a:p>
                  </a:txBody>
                  <a:tcPr marL="82357" marR="9151" marT="91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357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913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National reporting of discarded measles cases (goal: ≥2 per 100,000 population)</a:t>
                      </a:r>
                    </a:p>
                  </a:txBody>
                  <a:tcPr marL="82357" marR="9151" marT="91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sng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&gt;</a:t>
                      </a:r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2.0</a:t>
                      </a:r>
                      <a:endParaRPr lang="en-US" sz="1400" b="1" i="0" u="sng" strike="noStrike">
                        <a:solidFill>
                          <a:srgbClr val="000066"/>
                        </a:solidFill>
                        <a:effectLst/>
                        <a:latin typeface="Arial"/>
                      </a:endParaRP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2.0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3.9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4.2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3.6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2.4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2.8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71116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% of 2</a:t>
                      </a:r>
                      <a:r>
                        <a:rPr lang="en-US" sz="1400" b="1" i="0" u="none" strike="noStrike" baseline="30000" dirty="0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nd</a:t>
                      </a:r>
                      <a:r>
                        <a:rPr lang="en-US" sz="1400" b="1" i="0" u="none" strike="noStrike" dirty="0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 level admin units </a:t>
                      </a:r>
                      <a:r>
                        <a:rPr lang="en-US" sz="1400" b="1" i="0" u="none" strike="noStrike" dirty="0" smtClean="0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reporting ≥ </a:t>
                      </a:r>
                      <a:r>
                        <a:rPr lang="en-US" sz="1400" b="1" i="0" u="none" strike="noStrike" dirty="0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2/100 000 discarded measles cases </a:t>
                      </a:r>
                    </a:p>
                  </a:txBody>
                  <a:tcPr marL="82357" marR="9151" marT="915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sng" strike="noStrike" dirty="0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&gt;</a:t>
                      </a:r>
                      <a:r>
                        <a:rPr lang="en-US" sz="1400" b="1" i="0" u="none" strike="noStrike" dirty="0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80%</a:t>
                      </a:r>
                      <a:endParaRPr lang="en-US" sz="1400" b="1" i="0" u="sng" strike="noStrike" dirty="0">
                        <a:solidFill>
                          <a:srgbClr val="000066"/>
                        </a:solidFill>
                        <a:effectLst/>
                        <a:latin typeface="Arial"/>
                      </a:endParaRP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28.3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44.3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52.0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40.9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35.1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52.3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45641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% of suspected cases with adequate blood specimens  </a:t>
                      </a:r>
                    </a:p>
                  </a:txBody>
                  <a:tcPr marL="82357" marR="9151" marT="915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sng" strike="noStrike" dirty="0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&gt;</a:t>
                      </a:r>
                      <a:r>
                        <a:rPr lang="en-US" sz="1400" b="1" i="0" u="none" strike="noStrike" dirty="0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80%</a:t>
                      </a:r>
                      <a:endParaRPr lang="en-US" sz="1400" b="1" i="0" u="sng" strike="noStrike" dirty="0">
                        <a:solidFill>
                          <a:srgbClr val="000066"/>
                        </a:solidFill>
                        <a:effectLst/>
                        <a:latin typeface="Arial"/>
                      </a:endParaRP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52.6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73.8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84.2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89.9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90.5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77.8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3966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>
                          <a:solidFill>
                            <a:srgbClr val="800000"/>
                          </a:solidFill>
                          <a:effectLst/>
                          <a:latin typeface="Arial"/>
                        </a:rPr>
                        <a:t>High Population Immunity</a:t>
                      </a:r>
                    </a:p>
                  </a:txBody>
                  <a:tcPr marL="82357" marR="9151" marT="91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2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% countries with MCV1 &gt;90%</a:t>
                      </a:r>
                    </a:p>
                  </a:txBody>
                  <a:tcPr marL="82357" marR="9151" marT="91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&gt;95%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67%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74%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84%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76%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68%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5641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% countries with MCV1 &gt;80% in all dist</a:t>
                      </a:r>
                    </a:p>
                  </a:txBody>
                  <a:tcPr marL="82357" marR="9151" marT="915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&gt;90%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66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57%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41%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45%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63%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41%</a:t>
                      </a:r>
                    </a:p>
                  </a:txBody>
                  <a:tcPr marL="9151" marR="9151" marT="91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971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1E7F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Y:\MAPS\Measles-Rubella maps\JPEGs\Measles Incidence - 2016 (as of 10 Jun 2016)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225" b="14407"/>
          <a:stretch/>
        </p:blipFill>
        <p:spPr bwMode="auto">
          <a:xfrm>
            <a:off x="0" y="834869"/>
            <a:ext cx="7236295" cy="5992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4869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dirty="0" smtClean="0">
                <a:solidFill>
                  <a:schemeClr val="bg1"/>
                </a:solidFill>
              </a:rPr>
              <a:t>Measles incidence rate, WPRO, 2016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8F6A793-5FAB-40F1-8E28-2696B8D6CC4A}" type="slidenum">
              <a:rPr lang="en-GB"/>
              <a:pPr eaLnBrk="1" hangingPunct="1"/>
              <a:t>11</a:t>
            </a:fld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-2" y="6467030"/>
            <a:ext cx="43011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Source: National measles and rubella monthly reports as of 20 May 2016</a:t>
            </a:r>
          </a:p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*Incidence rate is annualized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6957809" y="4120492"/>
            <a:ext cx="823254" cy="219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Legend: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5"/>
          <p:cNvGrpSpPr>
            <a:grpSpLocks/>
          </p:cNvGrpSpPr>
          <p:nvPr/>
        </p:nvGrpSpPr>
        <p:grpSpPr bwMode="auto">
          <a:xfrm>
            <a:off x="7141309" y="4372170"/>
            <a:ext cx="1632378" cy="165919"/>
            <a:chOff x="106919593" y="113855339"/>
            <a:chExt cx="1632144" cy="165639"/>
          </a:xfrm>
        </p:grpSpPr>
        <p:sp>
          <p:nvSpPr>
            <p:cNvPr id="25" name="Text Box 6"/>
            <p:cNvSpPr txBox="1">
              <a:spLocks noChangeArrowheads="1"/>
            </p:cNvSpPr>
            <p:nvPr/>
          </p:nvSpPr>
          <p:spPr bwMode="auto">
            <a:xfrm>
              <a:off x="107027395" y="113855339"/>
              <a:ext cx="1524342" cy="1656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&lt; 1 per million population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Oval 7"/>
            <p:cNvSpPr>
              <a:spLocks noChangeArrowheads="1"/>
            </p:cNvSpPr>
            <p:nvPr/>
          </p:nvSpPr>
          <p:spPr bwMode="auto">
            <a:xfrm>
              <a:off x="106919593" y="113865623"/>
              <a:ext cx="127757" cy="126041"/>
            </a:xfrm>
            <a:prstGeom prst="ellipse">
              <a:avLst/>
            </a:prstGeom>
            <a:solidFill>
              <a:srgbClr val="0080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3" name="Group 9"/>
          <p:cNvGrpSpPr>
            <a:grpSpLocks/>
          </p:cNvGrpSpPr>
          <p:nvPr/>
        </p:nvGrpSpPr>
        <p:grpSpPr bwMode="auto">
          <a:xfrm>
            <a:off x="7141309" y="4541252"/>
            <a:ext cx="1630680" cy="168492"/>
            <a:chOff x="106921600" y="114096499"/>
            <a:chExt cx="1630446" cy="168208"/>
          </a:xfrm>
        </p:grpSpPr>
        <p:sp>
          <p:nvSpPr>
            <p:cNvPr id="23" name="Text Box 10"/>
            <p:cNvSpPr txBox="1">
              <a:spLocks noChangeArrowheads="1"/>
            </p:cNvSpPr>
            <p:nvPr/>
          </p:nvSpPr>
          <p:spPr bwMode="auto">
            <a:xfrm>
              <a:off x="107028084" y="114096499"/>
              <a:ext cx="1523962" cy="168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1.0–4.9 per million population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Oval 11"/>
            <p:cNvSpPr>
              <a:spLocks noChangeArrowheads="1"/>
            </p:cNvSpPr>
            <p:nvPr/>
          </p:nvSpPr>
          <p:spPr bwMode="auto">
            <a:xfrm>
              <a:off x="106921600" y="114120902"/>
              <a:ext cx="127757" cy="12604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141309" y="4709744"/>
            <a:ext cx="1747833" cy="148477"/>
            <a:chOff x="7154230" y="3390538"/>
            <a:chExt cx="1747833" cy="148477"/>
          </a:xfrm>
        </p:grpSpPr>
        <p:sp>
          <p:nvSpPr>
            <p:cNvPr id="21" name="Text Box 12"/>
            <p:cNvSpPr txBox="1">
              <a:spLocks noChangeArrowheads="1"/>
            </p:cNvSpPr>
            <p:nvPr/>
          </p:nvSpPr>
          <p:spPr bwMode="auto">
            <a:xfrm>
              <a:off x="7262178" y="3390538"/>
              <a:ext cx="1639885" cy="1484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5.0–9.9 per million population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Oval 13"/>
            <p:cNvSpPr>
              <a:spLocks noChangeArrowheads="1"/>
            </p:cNvSpPr>
            <p:nvPr/>
          </p:nvSpPr>
          <p:spPr bwMode="auto">
            <a:xfrm>
              <a:off x="7154230" y="3405383"/>
              <a:ext cx="127775" cy="126253"/>
            </a:xfrm>
            <a:prstGeom prst="ellipse">
              <a:avLst/>
            </a:prstGeom>
            <a:solidFill>
              <a:srgbClr val="FF8837"/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141309" y="4890195"/>
            <a:ext cx="1747481" cy="162200"/>
            <a:chOff x="7149658" y="3570989"/>
            <a:chExt cx="1747481" cy="162200"/>
          </a:xfrm>
        </p:grpSpPr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7257254" y="3570989"/>
              <a:ext cx="1639885" cy="162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10.0–49.9 per million population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Oval 15"/>
            <p:cNvSpPr>
              <a:spLocks noChangeArrowheads="1"/>
            </p:cNvSpPr>
            <p:nvPr/>
          </p:nvSpPr>
          <p:spPr bwMode="auto">
            <a:xfrm>
              <a:off x="7149658" y="3592809"/>
              <a:ext cx="127775" cy="126253"/>
            </a:xfrm>
            <a:prstGeom prst="ellipse">
              <a:avLst/>
            </a:prstGeom>
            <a:solidFill>
              <a:srgbClr val="FF65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7141309" y="5085184"/>
            <a:ext cx="1514881" cy="156373"/>
            <a:chOff x="111558765" y="113853176"/>
            <a:chExt cx="1514664" cy="149530"/>
          </a:xfrm>
        </p:grpSpPr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>
              <a:off x="111670939" y="113853176"/>
              <a:ext cx="1402490" cy="1495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800" b="0" i="0" u="sng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&gt;</a:t>
              </a:r>
              <a:r>
                <a:rPr kumimoji="0" lang="en-GB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50 per million population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Oval 18"/>
            <p:cNvSpPr>
              <a:spLocks noChangeArrowheads="1"/>
            </p:cNvSpPr>
            <p:nvPr/>
          </p:nvSpPr>
          <p:spPr bwMode="auto">
            <a:xfrm>
              <a:off x="111558765" y="113862648"/>
              <a:ext cx="127757" cy="126040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1E7F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ZW" sz="2800" b="1" dirty="0">
                <a:solidFill>
                  <a:schemeClr val="bg1"/>
                </a:solidFill>
              </a:rPr>
              <a:t>Distribution by age and vaccination status, </a:t>
            </a:r>
            <a:r>
              <a:rPr lang="en-ZW" sz="2800" b="1" dirty="0" smtClean="0">
                <a:solidFill>
                  <a:schemeClr val="bg1"/>
                </a:solidFill>
              </a:rPr>
              <a:t>                          selected </a:t>
            </a:r>
            <a:r>
              <a:rPr lang="en-ZW" sz="2800" b="1" dirty="0">
                <a:solidFill>
                  <a:schemeClr val="bg1"/>
                </a:solidFill>
              </a:rPr>
              <a:t>large measles outbreaks, </a:t>
            </a:r>
            <a:r>
              <a:rPr lang="en-ZW" sz="2800" b="1" dirty="0" smtClean="0">
                <a:solidFill>
                  <a:schemeClr val="bg1"/>
                </a:solidFill>
              </a:rPr>
              <a:t>WPRO, 2015-2016</a:t>
            </a:r>
            <a:endParaRPr lang="en-ZW" sz="28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30465" y="3463251"/>
            <a:ext cx="3722494" cy="30777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 b="1"/>
            </a:lvl1pPr>
          </a:lstStyle>
          <a:p>
            <a:r>
              <a:rPr lang="en-ZW" dirty="0"/>
              <a:t>Confirmed measles, </a:t>
            </a:r>
            <a:r>
              <a:rPr lang="en-ZW" dirty="0" smtClean="0"/>
              <a:t>MYS, 2015 </a:t>
            </a:r>
            <a:r>
              <a:rPr lang="en-ZW" dirty="0"/>
              <a:t>(N= </a:t>
            </a:r>
            <a:r>
              <a:rPr lang="en-ZW" dirty="0" smtClean="0"/>
              <a:t>1302 </a:t>
            </a:r>
            <a:r>
              <a:rPr lang="en-ZW" dirty="0"/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2135" y="3463251"/>
            <a:ext cx="3751348" cy="30777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ZW" sz="1400" b="1" dirty="0"/>
              <a:t>Confirmed </a:t>
            </a:r>
            <a:r>
              <a:rPr lang="en-ZW" sz="1400" b="1" dirty="0" smtClean="0"/>
              <a:t>measles, MNG, 2015 </a:t>
            </a:r>
            <a:r>
              <a:rPr lang="en-ZW" sz="1400" b="1" dirty="0"/>
              <a:t>(</a:t>
            </a:r>
            <a:r>
              <a:rPr lang="en-ZW" sz="1400" b="1" dirty="0" smtClean="0"/>
              <a:t>N= 1616 )</a:t>
            </a:r>
            <a:endParaRPr lang="en-ZW" sz="1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71854" y="6361583"/>
            <a:ext cx="3542958" cy="30777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 b="1"/>
            </a:lvl1pPr>
          </a:lstStyle>
          <a:p>
            <a:r>
              <a:rPr lang="en-ZW" dirty="0"/>
              <a:t>Confirmed measles, </a:t>
            </a:r>
            <a:r>
              <a:rPr lang="en-ZW" dirty="0" smtClean="0"/>
              <a:t>PHL, 2015 </a:t>
            </a:r>
            <a:r>
              <a:rPr lang="en-ZW" dirty="0"/>
              <a:t>(N= </a:t>
            </a:r>
            <a:r>
              <a:rPr lang="en-ZW" dirty="0" smtClean="0"/>
              <a:t>688)</a:t>
            </a:r>
            <a:endParaRPr lang="en-ZW" dirty="0"/>
          </a:p>
        </p:txBody>
      </p:sp>
      <p:sp>
        <p:nvSpPr>
          <p:cNvPr id="11" name="TextBox 10"/>
          <p:cNvSpPr txBox="1"/>
          <p:nvPr/>
        </p:nvSpPr>
        <p:spPr>
          <a:xfrm>
            <a:off x="5145831" y="6358606"/>
            <a:ext cx="3583032" cy="30777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 b="1"/>
            </a:lvl1pPr>
          </a:lstStyle>
          <a:p>
            <a:r>
              <a:rPr lang="en-ZW" dirty="0"/>
              <a:t>Confirmed measles, </a:t>
            </a:r>
            <a:r>
              <a:rPr lang="en-ZW" dirty="0" smtClean="0"/>
              <a:t>VNM, 2015 </a:t>
            </a:r>
            <a:r>
              <a:rPr lang="en-ZW" dirty="0"/>
              <a:t>(N= </a:t>
            </a:r>
            <a:r>
              <a:rPr lang="en-ZW" dirty="0" smtClean="0"/>
              <a:t>183)</a:t>
            </a:r>
            <a:endParaRPr lang="en-ZW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32" y="836712"/>
            <a:ext cx="3962400" cy="2596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3463" y="836712"/>
            <a:ext cx="4043703" cy="2626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33" y="3816175"/>
            <a:ext cx="3962400" cy="2606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3462" y="3816175"/>
            <a:ext cx="4005401" cy="2582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783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9738" y="-8373"/>
            <a:ext cx="9153738" cy="836712"/>
          </a:xfrm>
          <a:prstGeom prst="rect">
            <a:avLst/>
          </a:prstGeom>
          <a:solidFill>
            <a:srgbClr val="1E7F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Rubella incidence </a:t>
            </a:r>
            <a:r>
              <a:rPr lang="en-US" sz="2800" b="1" dirty="0">
                <a:solidFill>
                  <a:schemeClr val="bg1"/>
                </a:solidFill>
              </a:rPr>
              <a:t>rate, WPRO, 2016</a:t>
            </a:r>
            <a:endParaRPr lang="en-US" sz="2800" dirty="0"/>
          </a:p>
        </p:txBody>
      </p:sp>
      <p:pic>
        <p:nvPicPr>
          <p:cNvPr id="3074" name="Picture 2" descr="Y:\MAPS\Measles-Rubella maps\JPEGs\Rubella Incidence - 2016 (as of 10 Jun 2016)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564" b="10813"/>
          <a:stretch/>
        </p:blipFill>
        <p:spPr bwMode="auto">
          <a:xfrm>
            <a:off x="-1" y="811766"/>
            <a:ext cx="6660233" cy="6046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6EEDF3D-1601-4C70-93A9-97B3B9F1AFDC}" type="slidenum">
              <a:rPr lang="en-GB">
                <a:solidFill>
                  <a:srgbClr val="000000"/>
                </a:solidFill>
              </a:rPr>
              <a:pPr eaLnBrk="1" hangingPunct="1"/>
              <a:t>13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2" y="6467030"/>
            <a:ext cx="43011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Source: National measles and rubella monthly reports as of 20 May 2016</a:t>
            </a:r>
          </a:p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*Incidence rate is annualized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6957809" y="4120492"/>
            <a:ext cx="823254" cy="219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Legend: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5"/>
          <p:cNvGrpSpPr>
            <a:grpSpLocks/>
          </p:cNvGrpSpPr>
          <p:nvPr/>
        </p:nvGrpSpPr>
        <p:grpSpPr bwMode="auto">
          <a:xfrm>
            <a:off x="7141309" y="4372170"/>
            <a:ext cx="1632378" cy="165919"/>
            <a:chOff x="106919593" y="113855339"/>
            <a:chExt cx="1632144" cy="165639"/>
          </a:xfrm>
        </p:grpSpPr>
        <p:sp>
          <p:nvSpPr>
            <p:cNvPr id="12" name="Text Box 6"/>
            <p:cNvSpPr txBox="1">
              <a:spLocks noChangeArrowheads="1"/>
            </p:cNvSpPr>
            <p:nvPr/>
          </p:nvSpPr>
          <p:spPr bwMode="auto">
            <a:xfrm>
              <a:off x="107027395" y="113855339"/>
              <a:ext cx="1524342" cy="1656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&lt; 1 per million population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Oval 7"/>
            <p:cNvSpPr>
              <a:spLocks noChangeArrowheads="1"/>
            </p:cNvSpPr>
            <p:nvPr/>
          </p:nvSpPr>
          <p:spPr bwMode="auto">
            <a:xfrm>
              <a:off x="106919593" y="113865623"/>
              <a:ext cx="127757" cy="126041"/>
            </a:xfrm>
            <a:prstGeom prst="ellipse">
              <a:avLst/>
            </a:prstGeom>
            <a:solidFill>
              <a:srgbClr val="0080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4" name="Group 9"/>
          <p:cNvGrpSpPr>
            <a:grpSpLocks/>
          </p:cNvGrpSpPr>
          <p:nvPr/>
        </p:nvGrpSpPr>
        <p:grpSpPr bwMode="auto">
          <a:xfrm>
            <a:off x="7141309" y="4541252"/>
            <a:ext cx="1630680" cy="168492"/>
            <a:chOff x="106921600" y="114096499"/>
            <a:chExt cx="1630446" cy="168208"/>
          </a:xfrm>
        </p:grpSpPr>
        <p:sp>
          <p:nvSpPr>
            <p:cNvPr id="15" name="Text Box 10"/>
            <p:cNvSpPr txBox="1">
              <a:spLocks noChangeArrowheads="1"/>
            </p:cNvSpPr>
            <p:nvPr/>
          </p:nvSpPr>
          <p:spPr bwMode="auto">
            <a:xfrm>
              <a:off x="107028084" y="114096499"/>
              <a:ext cx="1523962" cy="168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1.0–4.9 per million population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Oval 11"/>
            <p:cNvSpPr>
              <a:spLocks noChangeArrowheads="1"/>
            </p:cNvSpPr>
            <p:nvPr/>
          </p:nvSpPr>
          <p:spPr bwMode="auto">
            <a:xfrm>
              <a:off x="106921600" y="114120902"/>
              <a:ext cx="127757" cy="12604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141309" y="4709744"/>
            <a:ext cx="1747833" cy="148477"/>
            <a:chOff x="7154230" y="3390538"/>
            <a:chExt cx="1747833" cy="148477"/>
          </a:xfrm>
        </p:grpSpPr>
        <p:sp>
          <p:nvSpPr>
            <p:cNvPr id="18" name="Text Box 12"/>
            <p:cNvSpPr txBox="1">
              <a:spLocks noChangeArrowheads="1"/>
            </p:cNvSpPr>
            <p:nvPr/>
          </p:nvSpPr>
          <p:spPr bwMode="auto">
            <a:xfrm>
              <a:off x="7262178" y="3390538"/>
              <a:ext cx="1639885" cy="1484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5.0–9.9 per million population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Oval 13"/>
            <p:cNvSpPr>
              <a:spLocks noChangeArrowheads="1"/>
            </p:cNvSpPr>
            <p:nvPr/>
          </p:nvSpPr>
          <p:spPr bwMode="auto">
            <a:xfrm>
              <a:off x="7154230" y="3405383"/>
              <a:ext cx="127775" cy="126253"/>
            </a:xfrm>
            <a:prstGeom prst="ellipse">
              <a:avLst/>
            </a:prstGeom>
            <a:solidFill>
              <a:srgbClr val="FF8837"/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141309" y="4890195"/>
            <a:ext cx="1747481" cy="162200"/>
            <a:chOff x="7149658" y="3570989"/>
            <a:chExt cx="1747481" cy="162200"/>
          </a:xfrm>
        </p:grpSpPr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7257254" y="3570989"/>
              <a:ext cx="1639885" cy="162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10.0–49.9 per million population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Oval 15"/>
            <p:cNvSpPr>
              <a:spLocks noChangeArrowheads="1"/>
            </p:cNvSpPr>
            <p:nvPr/>
          </p:nvSpPr>
          <p:spPr bwMode="auto">
            <a:xfrm>
              <a:off x="7149658" y="3592809"/>
              <a:ext cx="127775" cy="126253"/>
            </a:xfrm>
            <a:prstGeom prst="ellipse">
              <a:avLst/>
            </a:prstGeom>
            <a:solidFill>
              <a:srgbClr val="FF65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23" name="Group 16"/>
          <p:cNvGrpSpPr>
            <a:grpSpLocks/>
          </p:cNvGrpSpPr>
          <p:nvPr/>
        </p:nvGrpSpPr>
        <p:grpSpPr bwMode="auto">
          <a:xfrm>
            <a:off x="7141309" y="5085184"/>
            <a:ext cx="1514881" cy="156373"/>
            <a:chOff x="111558765" y="113853176"/>
            <a:chExt cx="1514664" cy="149530"/>
          </a:xfrm>
        </p:grpSpPr>
        <p:sp>
          <p:nvSpPr>
            <p:cNvPr id="24" name="Text Box 17"/>
            <p:cNvSpPr txBox="1">
              <a:spLocks noChangeArrowheads="1"/>
            </p:cNvSpPr>
            <p:nvPr/>
          </p:nvSpPr>
          <p:spPr bwMode="auto">
            <a:xfrm>
              <a:off x="111670939" y="113853176"/>
              <a:ext cx="1402490" cy="1495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800" b="0" i="0" u="sng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&gt;</a:t>
              </a:r>
              <a:r>
                <a:rPr kumimoji="0" lang="en-GB" altLang="en-US" sz="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50 per million population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Oval 18"/>
            <p:cNvSpPr>
              <a:spLocks noChangeArrowheads="1"/>
            </p:cNvSpPr>
            <p:nvPr/>
          </p:nvSpPr>
          <p:spPr bwMode="auto">
            <a:xfrm>
              <a:off x="111558765" y="113862648"/>
              <a:ext cx="127757" cy="126040"/>
            </a:xfrm>
            <a:prstGeom prst="ellipse">
              <a:avLst/>
            </a:prstGeom>
            <a:solidFill>
              <a:srgbClr val="FF0000"/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26" name="Group 16"/>
          <p:cNvGrpSpPr>
            <a:grpSpLocks/>
          </p:cNvGrpSpPr>
          <p:nvPr/>
        </p:nvGrpSpPr>
        <p:grpSpPr bwMode="auto">
          <a:xfrm>
            <a:off x="7141309" y="5263084"/>
            <a:ext cx="1514881" cy="156373"/>
            <a:chOff x="111558765" y="113853176"/>
            <a:chExt cx="1514664" cy="149530"/>
          </a:xfrm>
        </p:grpSpPr>
        <p:sp>
          <p:nvSpPr>
            <p:cNvPr id="27" name="Text Box 17"/>
            <p:cNvSpPr txBox="1">
              <a:spLocks noChangeArrowheads="1"/>
            </p:cNvSpPr>
            <p:nvPr/>
          </p:nvSpPr>
          <p:spPr bwMode="auto">
            <a:xfrm>
              <a:off x="111670939" y="113853176"/>
              <a:ext cx="1402490" cy="1495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800" b="0" i="0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No</a:t>
              </a:r>
              <a:r>
                <a:rPr kumimoji="0" lang="en-GB" altLang="en-US" sz="800" b="0" i="0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data</a:t>
              </a:r>
              <a:endParaRPr kumimoji="0" lang="en-US" altLang="en-US" sz="18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Oval 18"/>
            <p:cNvSpPr>
              <a:spLocks noChangeArrowheads="1"/>
            </p:cNvSpPr>
            <p:nvPr/>
          </p:nvSpPr>
          <p:spPr bwMode="auto">
            <a:xfrm>
              <a:off x="111558765" y="113862648"/>
              <a:ext cx="127757" cy="12604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00FF"/>
                </a:solidFill>
              </a:rPr>
              <a:t>Regional and National Verification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Status of RVC</a:t>
            </a:r>
          </a:p>
          <a:p>
            <a:pPr lvl="1"/>
            <a:r>
              <a:rPr lang="en-GB" dirty="0" smtClean="0"/>
              <a:t>4</a:t>
            </a:r>
            <a:r>
              <a:rPr lang="en-GB" baseline="30000" dirty="0" smtClean="0"/>
              <a:t>th</a:t>
            </a:r>
            <a:r>
              <a:rPr lang="en-GB" dirty="0" smtClean="0"/>
              <a:t> </a:t>
            </a:r>
            <a:r>
              <a:rPr lang="en-GB" dirty="0" err="1" smtClean="0"/>
              <a:t>RVC</a:t>
            </a:r>
            <a:r>
              <a:rPr lang="en-GB" dirty="0" smtClean="0"/>
              <a:t> meeting 24-27 March 2015</a:t>
            </a:r>
          </a:p>
          <a:p>
            <a:pPr lvl="1"/>
            <a:r>
              <a:rPr lang="en-GB" dirty="0" smtClean="0"/>
              <a:t>5</a:t>
            </a:r>
            <a:r>
              <a:rPr lang="en-GB" baseline="30000" dirty="0" smtClean="0"/>
              <a:t>th</a:t>
            </a:r>
            <a:r>
              <a:rPr lang="en-GB" dirty="0" smtClean="0"/>
              <a:t> </a:t>
            </a:r>
            <a:r>
              <a:rPr lang="en-GB" dirty="0" err="1" smtClean="0"/>
              <a:t>RVC</a:t>
            </a:r>
            <a:r>
              <a:rPr lang="en-GB" dirty="0" smtClean="0"/>
              <a:t> meeting 19-23 September 2016</a:t>
            </a:r>
          </a:p>
          <a:p>
            <a:r>
              <a:rPr lang="en-GB" dirty="0" smtClean="0"/>
              <a:t>Status of NVC</a:t>
            </a:r>
          </a:p>
          <a:p>
            <a:pPr lvl="1"/>
            <a:r>
              <a:rPr lang="en-GB" dirty="0" smtClean="0"/>
              <a:t>All countries and areas have an </a:t>
            </a:r>
            <a:r>
              <a:rPr lang="en-GB" dirty="0" err="1" smtClean="0"/>
              <a:t>NVC</a:t>
            </a:r>
            <a:r>
              <a:rPr lang="en-GB" dirty="0" smtClean="0"/>
              <a:t> (21 Pacific islands with Sub Regional Verification Committee or </a:t>
            </a:r>
            <a:r>
              <a:rPr lang="en-GB" dirty="0" err="1" smtClean="0"/>
              <a:t>SRVC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7 countries and areas verified as having achieved elimination [Australia, Brunei Darussalam, Cambodia, Japan, Macao SAR (China), Mongolia, and Republic of Korea]</a:t>
            </a:r>
          </a:p>
          <a:p>
            <a:pPr lvl="1"/>
            <a:r>
              <a:rPr lang="en-GB" dirty="0" smtClean="0"/>
              <a:t>3 </a:t>
            </a:r>
            <a:r>
              <a:rPr lang="en-GB" dirty="0" err="1" smtClean="0"/>
              <a:t>NVCs</a:t>
            </a:r>
            <a:r>
              <a:rPr lang="en-GB" dirty="0" smtClean="0"/>
              <a:t> are expected to request verification in 2016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91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dirty="0" smtClean="0">
                <a:solidFill>
                  <a:srgbClr val="0000FF"/>
                </a:solidFill>
              </a:rPr>
              <a:t>Challenges to achieving regional goals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435280" cy="475615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GB" dirty="0" smtClean="0"/>
              <a:t>Major challenge in the region</a:t>
            </a:r>
          </a:p>
          <a:p>
            <a:pPr lvl="1"/>
            <a:r>
              <a:rPr lang="en-GB" dirty="0" smtClean="0"/>
              <a:t>Gaps in population immunity among persons not ordinarily targeted during routine and supplemental immunization including infants too young to be vaccinated as well as adolescents and young adults</a:t>
            </a:r>
          </a:p>
          <a:p>
            <a:pPr eaLnBrk="1" hangingPunct="1"/>
            <a:r>
              <a:rPr lang="en-GB" dirty="0" smtClean="0"/>
              <a:t>Barriers to achieving the goals</a:t>
            </a:r>
          </a:p>
          <a:p>
            <a:pPr lvl="1"/>
            <a:r>
              <a:rPr lang="en-GB" dirty="0" smtClean="0"/>
              <a:t>Population size and density</a:t>
            </a:r>
          </a:p>
          <a:p>
            <a:pPr lvl="1"/>
            <a:r>
              <a:rPr lang="en-GB" dirty="0" smtClean="0"/>
              <a:t>Ongoing endemic transmission among countries/areas in the region and nearby regions</a:t>
            </a:r>
          </a:p>
          <a:p>
            <a:pPr lvl="1"/>
            <a:r>
              <a:rPr lang="en-GB" dirty="0" smtClean="0"/>
              <a:t>Commitment and financial resources to close specific population immunity gaps</a:t>
            </a:r>
          </a:p>
          <a:p>
            <a:pPr lvl="1"/>
            <a:r>
              <a:rPr lang="en-US" dirty="0" smtClean="0"/>
              <a:t>Emerging </a:t>
            </a:r>
            <a:r>
              <a:rPr lang="en-US" dirty="0"/>
              <a:t>and growing </a:t>
            </a:r>
            <a:r>
              <a:rPr lang="en-US" dirty="0" smtClean="0"/>
              <a:t>immunization inequities </a:t>
            </a:r>
            <a:r>
              <a:rPr lang="en-US" dirty="0"/>
              <a:t>in urban setting </a:t>
            </a:r>
            <a:r>
              <a:rPr lang="en-US" dirty="0" smtClean="0"/>
              <a:t>following rapid </a:t>
            </a:r>
            <a:r>
              <a:rPr lang="en-US" dirty="0"/>
              <a:t>urbanization in many </a:t>
            </a:r>
            <a:r>
              <a:rPr lang="en-US" dirty="0" err="1"/>
              <a:t>WPR</a:t>
            </a:r>
            <a:r>
              <a:rPr lang="en-US" dirty="0"/>
              <a:t> </a:t>
            </a:r>
            <a:r>
              <a:rPr lang="en-US" dirty="0" smtClean="0"/>
              <a:t>countries</a:t>
            </a:r>
            <a:endParaRPr lang="en-US" dirty="0"/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0C99D64-EAF2-4AA6-B741-6346309DE9FA}" type="slidenum">
              <a:rPr lang="en-GB"/>
              <a:pPr eaLnBrk="1" hangingPunct="1"/>
              <a:t>15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solidFill>
            <a:srgbClr val="1E7FB8"/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Programme Plans</a:t>
            </a:r>
            <a:br>
              <a:rPr lang="en-GB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2017-2018</a:t>
            </a:r>
            <a:endParaRPr lang="en-GB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27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 smtClean="0">
                <a:solidFill>
                  <a:srgbClr val="0000FF"/>
                </a:solidFill>
              </a:rPr>
              <a:t>2017-2018 SIA plans and budget</a:t>
            </a:r>
          </a:p>
        </p:txBody>
      </p:sp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B8BBCEE-B92F-41C8-B7DD-CD70A65CF9C8}" type="slidenum">
              <a:rPr lang="en-GB"/>
              <a:pPr eaLnBrk="1" hangingPunct="1"/>
              <a:t>17</a:t>
            </a:fld>
            <a:endParaRPr lang="en-GB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7326085"/>
              </p:ext>
            </p:extLst>
          </p:nvPr>
        </p:nvGraphicFramePr>
        <p:xfrm>
          <a:off x="107505" y="1600200"/>
          <a:ext cx="8928991" cy="464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4798"/>
                <a:gridCol w="1049203"/>
                <a:gridCol w="974260"/>
                <a:gridCol w="974260"/>
                <a:gridCol w="1348975"/>
                <a:gridCol w="1199089"/>
                <a:gridCol w="1049203"/>
                <a:gridCol w="104920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Country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Vaccine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Target</a:t>
                      </a:r>
                      <a:r>
                        <a:rPr lang="en-US" baseline="0" dirty="0" smtClean="0"/>
                        <a:t> Age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Dates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Geographic Extent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Other </a:t>
                      </a:r>
                      <a:r>
                        <a:rPr lang="en-US" dirty="0" err="1" smtClean="0"/>
                        <a:t>intervent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Funding source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If </a:t>
                      </a:r>
                      <a:r>
                        <a:rPr lang="en-US" dirty="0" err="1" smtClean="0"/>
                        <a:t>Gavi</a:t>
                      </a:r>
                      <a:r>
                        <a:rPr lang="en-US" dirty="0" smtClean="0"/>
                        <a:t>, JA</a:t>
                      </a:r>
                      <a:r>
                        <a:rPr lang="en-US" baseline="0" dirty="0" smtClean="0"/>
                        <a:t> dates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Cambodia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9m-4y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Q4</a:t>
                      </a:r>
                      <a:r>
                        <a:rPr lang="en-GB" dirty="0" smtClean="0"/>
                        <a:t> 2017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National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TBD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Gavi</a:t>
                      </a:r>
                      <a:r>
                        <a:rPr lang="en-GB" dirty="0" smtClean="0"/>
                        <a:t>?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TBD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Fiji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1-</a:t>
                      </a:r>
                      <a:r>
                        <a:rPr lang="en-GB" dirty="0" err="1" smtClean="0"/>
                        <a:t>11y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2017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National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TBD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MRI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Kiribati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1-</a:t>
                      </a:r>
                      <a:r>
                        <a:rPr lang="en-GB" dirty="0" err="1" smtClean="0"/>
                        <a:t>8y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2017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National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TBD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MRI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Lao</a:t>
                      </a:r>
                      <a:r>
                        <a:rPr lang="en-US" baseline="0" dirty="0" smtClean="0"/>
                        <a:t> PDR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9m-4y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2018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National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TBD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err="1" smtClean="0"/>
                        <a:t>Gavi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Aug 2016</a:t>
                      </a:r>
                      <a:endParaRPr lang="en-US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Papua New Guinea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9m-4y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2018/2019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National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TBD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err="1" smtClean="0"/>
                        <a:t>Govt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Philippines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9m-3y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2017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/>
                        <a:t>1-</a:t>
                      </a:r>
                      <a:r>
                        <a:rPr lang="en-GB" sz="1400" dirty="0" err="1" smtClean="0"/>
                        <a:t>4a</a:t>
                      </a:r>
                      <a:r>
                        <a:rPr lang="en-GB" sz="1400" dirty="0" smtClean="0"/>
                        <a:t>,</a:t>
                      </a:r>
                      <a:r>
                        <a:rPr lang="en-GB" sz="1400" baseline="0" dirty="0" smtClean="0"/>
                        <a:t> CAR, NCR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TBD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err="1" smtClean="0"/>
                        <a:t>Govt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Philippines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15-</a:t>
                      </a:r>
                      <a:r>
                        <a:rPr lang="en-GB" dirty="0" err="1" smtClean="0"/>
                        <a:t>39y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2018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6-8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TBD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err="1" smtClean="0"/>
                        <a:t>Govt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Samoa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MMR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1-</a:t>
                      </a:r>
                      <a:r>
                        <a:rPr lang="en-GB" dirty="0" err="1" smtClean="0"/>
                        <a:t>8y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2017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National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TBD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MRI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Solomon Islands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1-</a:t>
                      </a:r>
                      <a:r>
                        <a:rPr lang="en-GB" dirty="0" err="1" smtClean="0"/>
                        <a:t>4y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2018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National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TBD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err="1" smtClean="0"/>
                        <a:t>Gavi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TBD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Viet Nam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1-</a:t>
                      </a:r>
                      <a:r>
                        <a:rPr lang="en-GB" dirty="0" err="1" smtClean="0"/>
                        <a:t>4y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2018/2019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National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TBD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Govt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GB" sz="3600" dirty="0" smtClean="0">
                <a:solidFill>
                  <a:srgbClr val="0000FF"/>
                </a:solidFill>
              </a:rPr>
              <a:t>2017-2018 GAVI application and introduction plans for MSD, MR, measles</a:t>
            </a:r>
          </a:p>
        </p:txBody>
      </p:sp>
      <p:graphicFrame>
        <p:nvGraphicFramePr>
          <p:cNvPr id="2" name="Espace réservé du contenu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3350660"/>
              </p:ext>
            </p:extLst>
          </p:nvPr>
        </p:nvGraphicFramePr>
        <p:xfrm>
          <a:off x="457200" y="1600200"/>
          <a:ext cx="8229600" cy="219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Country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Vaccine</a:t>
                      </a:r>
                      <a:r>
                        <a:rPr lang="en-US" baseline="0" noProof="0" dirty="0" smtClean="0"/>
                        <a:t> (MSD, MR, M)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Year of Intro (or Measles</a:t>
                      </a:r>
                      <a:r>
                        <a:rPr lang="en-US" baseline="0" noProof="0" dirty="0" smtClean="0"/>
                        <a:t> SIA)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MCV1</a:t>
                      </a:r>
                      <a:r>
                        <a:rPr lang="en-US" baseline="0" noProof="0" dirty="0" smtClean="0"/>
                        <a:t> coverage (2014)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Year of planned GAVI</a:t>
                      </a:r>
                      <a:r>
                        <a:rPr lang="en-US" baseline="0" noProof="0" dirty="0" smtClean="0"/>
                        <a:t> application</a:t>
                      </a:r>
                      <a:endParaRPr lang="en-US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Budget</a:t>
                      </a:r>
                      <a:endParaRPr lang="en-US" noProof="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CH" dirty="0" smtClean="0"/>
                        <a:t>Lao </a:t>
                      </a:r>
                      <a:r>
                        <a:rPr lang="fr-CH" dirty="0" err="1" smtClean="0"/>
                        <a:t>PDR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MSD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2017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87%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Sep 2016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CH" dirty="0" smtClean="0"/>
                        <a:t>Solomon </a:t>
                      </a:r>
                      <a:r>
                        <a:rPr lang="fr-CH" dirty="0" err="1" smtClean="0"/>
                        <a:t>Islands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err="1" smtClean="0"/>
                        <a:t>MSD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2017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93%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 smtClean="0"/>
                        <a:t>Sep 2016</a:t>
                      </a:r>
                      <a:endParaRPr lang="fr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0A98020-A891-43E4-B545-C88754393A6C}" type="slidenum">
              <a:rPr lang="en-GB">
                <a:solidFill>
                  <a:srgbClr val="000000"/>
                </a:solidFill>
              </a:rPr>
              <a:pPr eaLnBrk="1" hangingPunct="1"/>
              <a:t>18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b="1" dirty="0" smtClean="0">
                <a:solidFill>
                  <a:srgbClr val="0000FF"/>
                </a:solidFill>
              </a:rPr>
              <a:t>Technical Assistance needs 2017-2018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877272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Strengthening routine immunization services </a:t>
            </a:r>
          </a:p>
          <a:p>
            <a:pPr lvl="1" fontAlgn="base">
              <a:spcAft>
                <a:spcPct val="0"/>
              </a:spcAft>
              <a:defRPr/>
            </a:pPr>
            <a:r>
              <a:rPr lang="en-US" sz="2900" dirty="0"/>
              <a:t>Pilot urban strategy in Philippines</a:t>
            </a:r>
          </a:p>
          <a:p>
            <a:pPr lvl="1" fontAlgn="base">
              <a:spcAft>
                <a:spcPct val="0"/>
              </a:spcAft>
              <a:defRPr/>
            </a:pPr>
            <a:r>
              <a:rPr lang="en-US" sz="2900" dirty="0"/>
              <a:t>Develop </a:t>
            </a:r>
            <a:r>
              <a:rPr lang="en-US" sz="2900" dirty="0" err="1"/>
              <a:t>MCV2</a:t>
            </a:r>
            <a:r>
              <a:rPr lang="en-US" sz="2900" dirty="0"/>
              <a:t> improvement </a:t>
            </a:r>
            <a:r>
              <a:rPr lang="en-US" sz="2900" dirty="0" smtClean="0"/>
              <a:t>strategy</a:t>
            </a:r>
            <a:endParaRPr lang="en-GB" sz="2900" dirty="0"/>
          </a:p>
          <a:p>
            <a:r>
              <a:rPr lang="en-GB" dirty="0"/>
              <a:t>Technical and financial </a:t>
            </a:r>
            <a:r>
              <a:rPr lang="en-GB" dirty="0"/>
              <a:t>support for SIA planning, implementation and monitoring in Fiji, Kiribati, and Samoa</a:t>
            </a:r>
            <a:endParaRPr lang="en-US" dirty="0"/>
          </a:p>
          <a:p>
            <a:r>
              <a:rPr lang="en-US" dirty="0" err="1" smtClean="0"/>
              <a:t>GAVI</a:t>
            </a:r>
            <a:r>
              <a:rPr lang="en-US" dirty="0" smtClean="0"/>
              <a:t> </a:t>
            </a:r>
            <a:r>
              <a:rPr lang="en-US" dirty="0"/>
              <a:t>applications:  </a:t>
            </a:r>
          </a:p>
          <a:p>
            <a:pPr lvl="1"/>
            <a:r>
              <a:rPr lang="en-US" dirty="0"/>
              <a:t>Possible MR SIA applications for Cambodia, Laos, and Solomon </a:t>
            </a:r>
            <a:r>
              <a:rPr lang="en-US" dirty="0" smtClean="0"/>
              <a:t>Islands</a:t>
            </a:r>
          </a:p>
          <a:p>
            <a:r>
              <a:rPr lang="en-GB" dirty="0" smtClean="0"/>
              <a:t>MSD introductions:  Laos, Solomon Islands, Vanuatu</a:t>
            </a:r>
          </a:p>
          <a:p>
            <a:r>
              <a:rPr lang="en-GB" dirty="0" smtClean="0"/>
              <a:t>MSD </a:t>
            </a:r>
            <a:r>
              <a:rPr lang="en-GB" dirty="0"/>
              <a:t>+ </a:t>
            </a:r>
            <a:r>
              <a:rPr lang="en-GB" dirty="0" err="1"/>
              <a:t>RCV</a:t>
            </a:r>
            <a:r>
              <a:rPr lang="en-GB" dirty="0"/>
              <a:t> PIE in Papua New </a:t>
            </a:r>
            <a:r>
              <a:rPr lang="en-GB" dirty="0" smtClean="0"/>
              <a:t>Guinea (to be confirmed)</a:t>
            </a:r>
            <a:endParaRPr lang="en-US" dirty="0"/>
          </a:p>
          <a:p>
            <a:pPr eaLnBrk="1" hangingPunct="1"/>
            <a:r>
              <a:rPr lang="en-US" dirty="0" smtClean="0"/>
              <a:t>Surveillance reviews: </a:t>
            </a:r>
          </a:p>
          <a:p>
            <a:pPr lvl="1"/>
            <a:r>
              <a:rPr lang="en-GB" dirty="0" smtClean="0"/>
              <a:t>Viet Nam:  2017</a:t>
            </a:r>
          </a:p>
          <a:p>
            <a:pPr lvl="1"/>
            <a:r>
              <a:rPr lang="en-GB" dirty="0" smtClean="0"/>
              <a:t>Papua New Guinea:  2018</a:t>
            </a:r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F0228E8-73A5-43D2-A329-04ED0394FF78}" type="slidenum">
              <a:rPr lang="en-GB"/>
              <a:pPr eaLnBrk="1" hangingPunct="1"/>
              <a:t>19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dirty="0" smtClean="0">
                <a:solidFill>
                  <a:srgbClr val="0000FF"/>
                </a:solidFill>
              </a:rPr>
              <a:t>Regional Measles and Rubella Goals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ct val="60000"/>
              </a:spcBef>
            </a:pPr>
            <a:r>
              <a:rPr lang="en-GB" sz="2400" dirty="0">
                <a:solidFill>
                  <a:srgbClr val="FF0000"/>
                </a:solidFill>
              </a:rPr>
              <a:t>2003</a:t>
            </a:r>
            <a:r>
              <a:rPr lang="en-GB" sz="2400" dirty="0"/>
              <a:t>:  Measles elimination to be used to strengthen routine immunization  </a:t>
            </a:r>
          </a:p>
          <a:p>
            <a:pPr>
              <a:spcBef>
                <a:spcPct val="60000"/>
              </a:spcBef>
            </a:pPr>
            <a:r>
              <a:rPr lang="en-GB" sz="2400" dirty="0">
                <a:solidFill>
                  <a:srgbClr val="FF0000"/>
                </a:solidFill>
              </a:rPr>
              <a:t>2005</a:t>
            </a:r>
            <a:r>
              <a:rPr lang="en-GB" sz="2400" dirty="0"/>
              <a:t>:  By 2012, the Region should aim to eliminate measles;</a:t>
            </a:r>
          </a:p>
          <a:p>
            <a:pPr>
              <a:spcBef>
                <a:spcPct val="60000"/>
              </a:spcBef>
            </a:pPr>
            <a:r>
              <a:rPr lang="en-GB" sz="2400" dirty="0">
                <a:solidFill>
                  <a:srgbClr val="FF0000"/>
                </a:solidFill>
              </a:rPr>
              <a:t>2010</a:t>
            </a:r>
            <a:r>
              <a:rPr lang="en-GB" sz="2400" dirty="0"/>
              <a:t>:  Reaffirms the 2012 measles elimination goal and calls to accelerate control of rubella and the prevention of congenital rubella syndrome;</a:t>
            </a:r>
          </a:p>
          <a:p>
            <a:pPr>
              <a:spcBef>
                <a:spcPct val="60000"/>
              </a:spcBef>
            </a:pPr>
            <a:r>
              <a:rPr lang="en-GB" sz="2400" dirty="0">
                <a:solidFill>
                  <a:srgbClr val="FF0000"/>
                </a:solidFill>
              </a:rPr>
              <a:t>2012</a:t>
            </a:r>
            <a:r>
              <a:rPr lang="en-GB" sz="2400" dirty="0"/>
              <a:t>:  Reaffirms the commitment to eliminate measles and accelerate rubella control;  </a:t>
            </a:r>
          </a:p>
          <a:p>
            <a:pPr>
              <a:spcBef>
                <a:spcPct val="60000"/>
              </a:spcBef>
            </a:pPr>
            <a:r>
              <a:rPr lang="en-GB" sz="2400" dirty="0">
                <a:solidFill>
                  <a:srgbClr val="FF0000"/>
                </a:solidFill>
              </a:rPr>
              <a:t>2014</a:t>
            </a:r>
            <a:r>
              <a:rPr lang="en-GB" sz="2400" dirty="0"/>
              <a:t>:  Regional Framework to implement </a:t>
            </a:r>
            <a:r>
              <a:rPr lang="en-GB" sz="2400" dirty="0" err="1"/>
              <a:t>GVAP</a:t>
            </a:r>
            <a:r>
              <a:rPr lang="en-GB" sz="2400" dirty="0"/>
              <a:t> endorsed including measles and rubella elimination and prevention of CRS</a:t>
            </a:r>
          </a:p>
        </p:txBody>
      </p:sp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09E8258-A83A-4B87-B370-FB362FC904BD}" type="slidenum">
              <a:rPr lang="en-GB"/>
              <a:pPr eaLnBrk="1" hangingPunct="1"/>
              <a:t>2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2748426" y="2967335"/>
            <a:ext cx="3647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Thank you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4243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1E7F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Measles and rubella reported cases and coverage of      MCV1 and MCV2, 1980-2015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-1" y="6611779"/>
            <a:ext cx="27783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Source: WHO UNICEF Joint Reporting Forms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209" y="980728"/>
            <a:ext cx="8223582" cy="5353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341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-6836" y="0"/>
            <a:ext cx="9150836" cy="764704"/>
          </a:xfrm>
          <a:solidFill>
            <a:srgbClr val="1E7FB8"/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2800" b="1" dirty="0" smtClean="0">
                <a:solidFill>
                  <a:schemeClr val="bg1"/>
                </a:solidFill>
              </a:rPr>
              <a:t>WHO </a:t>
            </a:r>
            <a:r>
              <a:rPr lang="en-ZW" sz="2800" b="1" dirty="0" smtClean="0">
                <a:solidFill>
                  <a:schemeClr val="bg1"/>
                </a:solidFill>
              </a:rPr>
              <a:t>UNICEF </a:t>
            </a:r>
            <a:r>
              <a:rPr lang="en-ZW" sz="2800" b="1" dirty="0" err="1" smtClean="0">
                <a:solidFill>
                  <a:schemeClr val="bg1"/>
                </a:solidFill>
              </a:rPr>
              <a:t>MCV1</a:t>
            </a:r>
            <a:r>
              <a:rPr lang="en-ZW" sz="2800" b="1" dirty="0" smtClean="0">
                <a:solidFill>
                  <a:schemeClr val="bg1"/>
                </a:solidFill>
              </a:rPr>
              <a:t> coverage estimates</a:t>
            </a:r>
            <a:r>
              <a:rPr lang="en-ZW" sz="2800" b="1" dirty="0" smtClean="0">
                <a:solidFill>
                  <a:schemeClr val="bg1"/>
                </a:solidFill>
              </a:rPr>
              <a:t>, and number of countries reaching &gt;90% coverage. 2000 – 2015. (N=27)</a:t>
            </a:r>
            <a:endParaRPr lang="en-ZW" sz="2800" b="1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223" y="1051096"/>
            <a:ext cx="8305258" cy="5406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-1" y="6611779"/>
            <a:ext cx="22172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* For 2015, draft estimates are used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97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7090" y="0"/>
            <a:ext cx="9161090" cy="764704"/>
          </a:xfrm>
          <a:solidFill>
            <a:srgbClr val="1E7FB8"/>
          </a:solidFill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ZW" sz="2800" b="1" dirty="0" smtClean="0">
                <a:solidFill>
                  <a:schemeClr val="bg1"/>
                </a:solidFill>
              </a:rPr>
              <a:t>WHO </a:t>
            </a:r>
            <a:r>
              <a:rPr lang="en-ZW" sz="2800" b="1" dirty="0">
                <a:solidFill>
                  <a:schemeClr val="bg1"/>
                </a:solidFill>
              </a:rPr>
              <a:t>UNICEF </a:t>
            </a:r>
            <a:r>
              <a:rPr lang="en-ZW" sz="2800" b="1" dirty="0" err="1" smtClean="0">
                <a:solidFill>
                  <a:schemeClr val="bg1"/>
                </a:solidFill>
              </a:rPr>
              <a:t>MCV1</a:t>
            </a:r>
            <a:r>
              <a:rPr lang="en-ZW" sz="2800" b="1" dirty="0" smtClean="0">
                <a:solidFill>
                  <a:schemeClr val="bg1"/>
                </a:solidFill>
              </a:rPr>
              <a:t> coverage estimates </a:t>
            </a:r>
            <a:r>
              <a:rPr lang="en-ZW" sz="2800" b="1" dirty="0">
                <a:solidFill>
                  <a:schemeClr val="bg1"/>
                </a:solidFill>
              </a:rPr>
              <a:t>in </a:t>
            </a:r>
            <a:r>
              <a:rPr lang="en-ZW" sz="2800" b="1" dirty="0" smtClean="0">
                <a:solidFill>
                  <a:schemeClr val="bg1"/>
                </a:solidFill>
              </a:rPr>
              <a:t>WPRO countries, 2010 </a:t>
            </a:r>
            <a:r>
              <a:rPr lang="en-ZW" sz="2800" b="1" dirty="0">
                <a:solidFill>
                  <a:schemeClr val="bg1"/>
                </a:solidFill>
              </a:rPr>
              <a:t>– </a:t>
            </a:r>
            <a:r>
              <a:rPr lang="en-ZW" sz="2800" b="1" dirty="0" smtClean="0">
                <a:solidFill>
                  <a:schemeClr val="bg1"/>
                </a:solidFill>
              </a:rPr>
              <a:t>2014</a:t>
            </a:r>
            <a:endParaRPr lang="en-ZW" sz="2800" b="1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20062"/>
            <a:ext cx="8352928" cy="543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-1" y="6611779"/>
            <a:ext cx="22172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* For 2015, draft estimates are used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71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1E7F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ZW" sz="2800" b="1" dirty="0" smtClean="0">
                <a:solidFill>
                  <a:schemeClr val="bg1"/>
                </a:solidFill>
              </a:rPr>
              <a:t>SIA coverage vs 95% coverage target (2015)</a:t>
            </a:r>
            <a:endParaRPr lang="en-ZW" sz="28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" y="6611779"/>
            <a:ext cx="364875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Source: WHO UNICEF Joint Reporting Forms (data for 2015)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524" y="980728"/>
            <a:ext cx="8568952" cy="5575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918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1E7F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9144001" cy="83671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SIAs done or planned during 2015-2016 in WPRO</a:t>
            </a:r>
            <a:endParaRPr lang="en-US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3209546"/>
              </p:ext>
            </p:extLst>
          </p:nvPr>
        </p:nvGraphicFramePr>
        <p:xfrm>
          <a:off x="179512" y="855762"/>
          <a:ext cx="8712968" cy="5756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1797882"/>
                <a:gridCol w="1117345"/>
                <a:gridCol w="1360402"/>
                <a:gridCol w="1351498"/>
                <a:gridCol w="1501665"/>
              </a:tblGrid>
              <a:tr h="82978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Country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Vaccine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Target</a:t>
                      </a:r>
                      <a:r>
                        <a:rPr lang="en-US" sz="1800" baseline="0" dirty="0" smtClean="0"/>
                        <a:t> age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Dates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Admin coverage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Other interventions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86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Mongolia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Measles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children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May 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en-US" sz="1200" u="none" strike="noStrike" dirty="0" smtClean="0">
                          <a:effectLst/>
                        </a:rPr>
                        <a:t>99%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+mn-lt"/>
                        </a:rPr>
                        <a:t>Vitamin</a:t>
                      </a:r>
                      <a:r>
                        <a:rPr lang="en-GB" sz="1200" baseline="0" dirty="0" smtClean="0">
                          <a:latin typeface="+mn-lt"/>
                        </a:rPr>
                        <a:t> A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86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Malaysia (subnational)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Measles/ MMR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6-</a:t>
                      </a:r>
                      <a:r>
                        <a:rPr lang="en-US" sz="1200" u="none" strike="noStrike" dirty="0" err="1" smtClean="0">
                          <a:effectLst/>
                        </a:rPr>
                        <a:t>12m</a:t>
                      </a:r>
                      <a:r>
                        <a:rPr lang="en-US" sz="1200" u="none" strike="noStrike" dirty="0" smtClean="0">
                          <a:effectLst/>
                        </a:rPr>
                        <a:t>/1-</a:t>
                      </a:r>
                      <a:r>
                        <a:rPr lang="en-US" sz="1200" u="none" strike="noStrike" dirty="0" err="1" smtClean="0">
                          <a:effectLst/>
                        </a:rPr>
                        <a:t>17y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Jan - Sep 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en-US" sz="1200" u="none" strike="noStrike" dirty="0" smtClean="0">
                          <a:effectLst/>
                        </a:rPr>
                        <a:t>89%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86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Malaysia (subnational)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Measles/ MMR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6-</a:t>
                      </a:r>
                      <a:r>
                        <a:rPr lang="en-US" sz="1200" u="none" strike="noStrike" dirty="0" err="1" smtClean="0">
                          <a:effectLst/>
                        </a:rPr>
                        <a:t>12m</a:t>
                      </a:r>
                      <a:r>
                        <a:rPr lang="en-US" sz="1200" u="none" strike="noStrike" dirty="0" smtClean="0">
                          <a:effectLst/>
                        </a:rPr>
                        <a:t>/1-</a:t>
                      </a:r>
                      <a:r>
                        <a:rPr lang="en-US" sz="1200" u="none" strike="noStrike" dirty="0" err="1" smtClean="0">
                          <a:effectLst/>
                        </a:rPr>
                        <a:t>15y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Jun </a:t>
                      </a:r>
                      <a:r>
                        <a:rPr lang="en-US" sz="1200" u="none" strike="noStrike" dirty="0">
                          <a:effectLst/>
                        </a:rPr>
                        <a:t>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en-US" sz="1200" u="none" strike="noStrike" dirty="0" smtClean="0">
                          <a:effectLst/>
                        </a:rPr>
                        <a:t>86%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7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Papua</a:t>
                      </a:r>
                      <a:r>
                        <a:rPr lang="en-US" sz="1200" u="none" strike="noStrike" baseline="0" dirty="0" smtClean="0">
                          <a:effectLst/>
                        </a:rPr>
                        <a:t> New Guinea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MR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6m-15y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Aug - Dec 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en-US" sz="1200" u="none" strike="noStrike" dirty="0" smtClean="0">
                          <a:effectLst/>
                        </a:rPr>
                        <a:t>62% (ongoing)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+mn-lt"/>
                        </a:rPr>
                        <a:t>All antigens, albendazole,</a:t>
                      </a:r>
                      <a:r>
                        <a:rPr lang="en-GB" sz="1200" baseline="0" dirty="0" smtClean="0">
                          <a:latin typeface="+mn-lt"/>
                        </a:rPr>
                        <a:t> </a:t>
                      </a:r>
                      <a:r>
                        <a:rPr lang="en-GB" sz="1200" dirty="0" err="1" smtClean="0">
                          <a:latin typeface="+mn-lt"/>
                        </a:rPr>
                        <a:t>IPV</a:t>
                      </a:r>
                      <a:r>
                        <a:rPr lang="en-GB" sz="1200" dirty="0" smtClean="0">
                          <a:latin typeface="+mn-lt"/>
                        </a:rPr>
                        <a:t>, OPV, vitamin A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85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Vanuatu (outbreak response)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Measles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6-</a:t>
                      </a:r>
                      <a:r>
                        <a:rPr lang="en-US" sz="1200" u="none" strike="noStrike" dirty="0" err="1" smtClean="0">
                          <a:effectLst/>
                        </a:rPr>
                        <a:t>59</a:t>
                      </a:r>
                      <a:r>
                        <a:rPr lang="en-US" sz="1200" u="none" strike="noStrike" baseline="0" dirty="0" err="1" smtClean="0">
                          <a:effectLst/>
                        </a:rPr>
                        <a:t>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Apr - May </a:t>
                      </a:r>
                      <a:r>
                        <a:rPr lang="en-US" sz="1200" u="none" strike="noStrike" dirty="0">
                          <a:effectLst/>
                        </a:rPr>
                        <a:t>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en-US" sz="1200" u="none" strike="noStrike" dirty="0" smtClean="0">
                          <a:effectLst/>
                        </a:rPr>
                        <a:t>98%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38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Vanuatu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MR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1-</a:t>
                      </a:r>
                      <a:r>
                        <a:rPr lang="en-US" sz="1200" u="none" strike="noStrike" dirty="0" err="1" smtClean="0">
                          <a:effectLst/>
                        </a:rPr>
                        <a:t>15y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Sep - Oct </a:t>
                      </a:r>
                      <a:r>
                        <a:rPr lang="en-US" sz="1200" u="none" strike="noStrike" dirty="0">
                          <a:effectLst/>
                        </a:rPr>
                        <a:t>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en-US" sz="1200" u="none" strike="noStrike" dirty="0" smtClean="0">
                          <a:effectLst/>
                        </a:rPr>
                        <a:t>100%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latin typeface="+mn-lt"/>
                        </a:rPr>
                        <a:t>Albendazole, OPV, vitamin A</a:t>
                      </a:r>
                      <a:endParaRPr lang="en-US" sz="1200" dirty="0" smtClean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724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Viet Nam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MR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1-14y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Sep</a:t>
                      </a:r>
                      <a:r>
                        <a:rPr lang="en-US" sz="1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2014 – May</a:t>
                      </a:r>
                      <a:r>
                        <a:rPr lang="en-US" sz="1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b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98%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5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Cambodia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MR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+mn-lt"/>
                        </a:rPr>
                        <a:t>9-</a:t>
                      </a:r>
                      <a:r>
                        <a:rPr lang="en-GB" sz="1200" dirty="0" err="1" smtClean="0">
                          <a:latin typeface="+mn-lt"/>
                        </a:rPr>
                        <a:t>59m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Mar 2016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91%</a:t>
                      </a:r>
                      <a:endParaRPr lang="en-US" sz="1200" dirty="0" smtClean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+mn-lt"/>
                        </a:rPr>
                        <a:t>JE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13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Mongolia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MR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+mn-lt"/>
                        </a:rPr>
                        <a:t>18-</a:t>
                      </a:r>
                      <a:r>
                        <a:rPr lang="en-GB" sz="1200" dirty="0" err="1" smtClean="0">
                          <a:latin typeface="+mn-lt"/>
                        </a:rPr>
                        <a:t>30y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May 2016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latin typeface="+mn-lt"/>
                        </a:rPr>
                        <a:t>&gt;85% (ongoing)</a:t>
                      </a:r>
                      <a:endParaRPr lang="en-US" sz="1200" dirty="0" smtClean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86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Lao</a:t>
                      </a:r>
                      <a:r>
                        <a:rPr lang="en-US" sz="1200" u="none" strike="noStrike" baseline="0" dirty="0" smtClean="0">
                          <a:effectLst/>
                        </a:rPr>
                        <a:t> PDR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MR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err="1" smtClean="0">
                          <a:latin typeface="+mn-lt"/>
                        </a:rPr>
                        <a:t>9m-5y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effectLst/>
                        </a:rPr>
                        <a:t>Dec 2016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Planned</a:t>
                      </a:r>
                      <a:endParaRPr lang="en-US" sz="1200" dirty="0" smtClean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latin typeface="+mn-lt"/>
                        </a:rPr>
                        <a:t>OPV</a:t>
                      </a:r>
                      <a:endParaRPr lang="en-US" sz="1200" dirty="0" smtClean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13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smtClean="0">
                          <a:effectLst/>
                        </a:rPr>
                        <a:t>Federated</a:t>
                      </a:r>
                      <a:r>
                        <a:rPr lang="en-US" sz="1200" u="none" strike="noStrike" baseline="0" dirty="0" smtClean="0">
                          <a:effectLst/>
                        </a:rPr>
                        <a:t> States of Micronesia (subnational)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MMR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+mn-lt"/>
                        </a:rPr>
                        <a:t>TBD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r>
                        <a:rPr lang="en-US" sz="1200" u="none" strike="noStrike" dirty="0" smtClean="0">
                          <a:effectLst/>
                        </a:rPr>
                        <a:t>TBD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200" dirty="0" smtClean="0"/>
                        <a:t>Planned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1147F-50C8-46BA-818D-839B56EF0695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-1" y="6611779"/>
            <a:ext cx="364875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50000"/>
                  </a:schemeClr>
                </a:solidFill>
              </a:rPr>
              <a:t>Source: WHO UNICEF Joint Reporting Forms (data for 2015)</a:t>
            </a:r>
            <a:endParaRPr 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01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1E7F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W" sz="2800" b="1" dirty="0">
                <a:solidFill>
                  <a:schemeClr val="bg1"/>
                </a:solidFill>
              </a:rPr>
              <a:t>MCV2 introduction into routine EPI in WPRO 2015-2016</a:t>
            </a:r>
            <a:endParaRPr lang="en-US" sz="2800" dirty="0"/>
          </a:p>
        </p:txBody>
      </p:sp>
      <p:pic>
        <p:nvPicPr>
          <p:cNvPr id="5" name="Picture 2" descr="Y:\MAPS\Measles-Rubella maps\JPEGs\MCV2_Introduction (as of 10 Sep 2015)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421"/>
          <a:stretch/>
        </p:blipFill>
        <p:spPr bwMode="auto">
          <a:xfrm>
            <a:off x="0" y="839024"/>
            <a:ext cx="7236296" cy="6041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444208" y="3356992"/>
            <a:ext cx="25202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 smtClean="0">
                <a:latin typeface="+mn-lt"/>
              </a:rPr>
              <a:t>MCV2 already in EPI schedule</a:t>
            </a: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+mn-lt"/>
              </a:rPr>
              <a:t>Introduced 2007-2014</a:t>
            </a: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+mn-lt"/>
              </a:rPr>
              <a:t>Introduced in 2015</a:t>
            </a: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+mn-lt"/>
              </a:rPr>
              <a:t>Introduced in 2016</a:t>
            </a:r>
          </a:p>
          <a:p>
            <a:pPr>
              <a:lnSpc>
                <a:spcPct val="150000"/>
              </a:lnSpc>
            </a:pPr>
            <a:r>
              <a:rPr lang="en-US" sz="1200" dirty="0" smtClean="0">
                <a:latin typeface="+mn-lt"/>
              </a:rPr>
              <a:t>No </a:t>
            </a:r>
            <a:r>
              <a:rPr lang="en-US" sz="1200" dirty="0" err="1" smtClean="0">
                <a:latin typeface="+mn-lt"/>
              </a:rPr>
              <a:t>MCV2</a:t>
            </a:r>
            <a:r>
              <a:rPr lang="en-US" sz="1200" dirty="0" smtClean="0">
                <a:latin typeface="+mn-lt"/>
              </a:rPr>
              <a:t> (LAO, SLB, VUT)</a:t>
            </a:r>
          </a:p>
          <a:p>
            <a:pPr>
              <a:lnSpc>
                <a:spcPct val="150000"/>
              </a:lnSpc>
            </a:pPr>
            <a:endParaRPr lang="en-US" sz="1200" dirty="0"/>
          </a:p>
        </p:txBody>
      </p:sp>
      <p:sp>
        <p:nvSpPr>
          <p:cNvPr id="7" name="Oval 6"/>
          <p:cNvSpPr/>
          <p:nvPr/>
        </p:nvSpPr>
        <p:spPr>
          <a:xfrm>
            <a:off x="6084168" y="3501008"/>
            <a:ext cx="360040" cy="144016"/>
          </a:xfrm>
          <a:prstGeom prst="ellipse">
            <a:avLst/>
          </a:prstGeom>
          <a:solidFill>
            <a:srgbClr val="0099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6084168" y="3771038"/>
            <a:ext cx="360040" cy="144016"/>
          </a:xfrm>
          <a:prstGeom prst="ellipse">
            <a:avLst/>
          </a:prstGeom>
          <a:solidFill>
            <a:srgbClr val="00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6084168" y="4041068"/>
            <a:ext cx="360040" cy="144016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6084168" y="4311098"/>
            <a:ext cx="360040" cy="144016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6084168" y="4581128"/>
            <a:ext cx="360040" cy="144016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31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Y:\MAPS\Measles-Rubella maps\JPEGs\RCV_Introduction (as of 10 Sep 2015)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350"/>
          <a:stretch/>
        </p:blipFill>
        <p:spPr bwMode="auto">
          <a:xfrm>
            <a:off x="0" y="692696"/>
            <a:ext cx="7093980" cy="6021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1E7F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W" sz="2800" b="1" dirty="0">
                <a:solidFill>
                  <a:schemeClr val="bg1"/>
                </a:solidFill>
              </a:rPr>
              <a:t>Rubella-containing vaccine introduction </a:t>
            </a:r>
            <a:r>
              <a:rPr lang="en-ZW" sz="2800" b="1" dirty="0" smtClean="0">
                <a:solidFill>
                  <a:schemeClr val="bg1"/>
                </a:solidFill>
              </a:rPr>
              <a:t>in WPRO </a:t>
            </a:r>
            <a:r>
              <a:rPr lang="en-ZW" sz="2800" b="1" dirty="0">
                <a:solidFill>
                  <a:schemeClr val="bg1"/>
                </a:solidFill>
              </a:rPr>
              <a:t>2015-2016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0483" name="TextBox 2"/>
          <p:cNvSpPr txBox="1">
            <a:spLocks noChangeArrowheads="1"/>
          </p:cNvSpPr>
          <p:nvPr/>
        </p:nvSpPr>
        <p:spPr bwMode="auto">
          <a:xfrm>
            <a:off x="1" y="6485274"/>
            <a:ext cx="9144000" cy="400110"/>
          </a:xfrm>
          <a:prstGeom prst="rect">
            <a:avLst/>
          </a:prstGeom>
          <a:solidFill>
            <a:srgbClr val="66FF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ZW" sz="2000" b="1" dirty="0" smtClean="0">
                <a:latin typeface="Calibri" pitchFamily="34" charset="0"/>
              </a:rPr>
              <a:t>By end 2015, all </a:t>
            </a:r>
            <a:r>
              <a:rPr lang="en-ZW" sz="2000" b="1" dirty="0">
                <a:latin typeface="Calibri" pitchFamily="34" charset="0"/>
              </a:rPr>
              <a:t>countries </a:t>
            </a:r>
            <a:r>
              <a:rPr lang="en-ZW" sz="2000" b="1" dirty="0" smtClean="0">
                <a:latin typeface="Calibri" pitchFamily="34" charset="0"/>
              </a:rPr>
              <a:t>and areas include </a:t>
            </a:r>
            <a:r>
              <a:rPr lang="en-ZW" sz="2000" b="1" dirty="0" err="1" smtClean="0">
                <a:latin typeface="Calibri" pitchFamily="34" charset="0"/>
              </a:rPr>
              <a:t>RCV</a:t>
            </a:r>
            <a:r>
              <a:rPr lang="en-ZW" sz="2000" b="1" dirty="0" smtClean="0">
                <a:latin typeface="Calibri" pitchFamily="34" charset="0"/>
              </a:rPr>
              <a:t> in the national programme.</a:t>
            </a:r>
            <a:endParaRPr lang="en-ZW" sz="2000" b="1" dirty="0"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44208" y="3356992"/>
            <a:ext cx="21602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 smtClean="0"/>
              <a:t>RCV already in EPI schedule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Introduced 2011-2014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Introduced in 2015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Introduction planned for 2016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No RCV plans currently</a:t>
            </a:r>
          </a:p>
        </p:txBody>
      </p:sp>
      <p:sp>
        <p:nvSpPr>
          <p:cNvPr id="8" name="Oval 7"/>
          <p:cNvSpPr/>
          <p:nvPr/>
        </p:nvSpPr>
        <p:spPr>
          <a:xfrm>
            <a:off x="6084168" y="3501008"/>
            <a:ext cx="360040" cy="144016"/>
          </a:xfrm>
          <a:prstGeom prst="ellipse">
            <a:avLst/>
          </a:prstGeom>
          <a:solidFill>
            <a:srgbClr val="0099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6084168" y="3771038"/>
            <a:ext cx="360040" cy="144016"/>
          </a:xfrm>
          <a:prstGeom prst="ellipse">
            <a:avLst/>
          </a:prstGeom>
          <a:solidFill>
            <a:srgbClr val="00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6084168" y="4041068"/>
            <a:ext cx="360040" cy="144016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6084168" y="4311098"/>
            <a:ext cx="360040" cy="144016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6084168" y="4581128"/>
            <a:ext cx="360040" cy="144016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31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5655</TotalTime>
  <Words>1361</Words>
  <Application>Microsoft Office PowerPoint</Application>
  <PresentationFormat>On-screen Show (4:3)</PresentationFormat>
  <Paragraphs>368</Paragraphs>
  <Slides>20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Accelerating Progress towards Measles and Rubella Elimination</vt:lpstr>
      <vt:lpstr>Regional Measles and Rubella Goals</vt:lpstr>
      <vt:lpstr>Measles and rubella reported cases and coverage of      MCV1 and MCV2, 1980-2015</vt:lpstr>
      <vt:lpstr>WHO UNICEF MCV1 coverage estimates, and number of countries reaching &gt;90% coverage. 2000 – 2015. (N=27)</vt:lpstr>
      <vt:lpstr>WHO UNICEF MCV1 coverage estimates in WPRO countries, 2010 – 2014</vt:lpstr>
      <vt:lpstr>SIA coverage vs 95% coverage target (2015)</vt:lpstr>
      <vt:lpstr>SIAs done or planned during 2015-2016 in WPRO</vt:lpstr>
      <vt:lpstr>PowerPoint Presentation</vt:lpstr>
      <vt:lpstr>PowerPoint Presentation</vt:lpstr>
      <vt:lpstr>PowerPoint Presentation</vt:lpstr>
      <vt:lpstr>Measles incidence rate, WPRO, 2016</vt:lpstr>
      <vt:lpstr>Distribution by age and vaccination status,                           selected large measles outbreaks, WPRO, 2015-2016</vt:lpstr>
      <vt:lpstr>PowerPoint Presentation</vt:lpstr>
      <vt:lpstr>Regional and National Verification</vt:lpstr>
      <vt:lpstr>Challenges to achieving regional goals</vt:lpstr>
      <vt:lpstr>Programme Plans  2017-2018</vt:lpstr>
      <vt:lpstr>2017-2018 SIA plans and budget</vt:lpstr>
      <vt:lpstr>2017-2018 GAVI application and introduction plans for MSD, MR, measles</vt:lpstr>
      <vt:lpstr>Technical Assistance needs 2017-2018</vt:lpstr>
      <vt:lpstr>PowerPoint Presentation</vt:lpstr>
    </vt:vector>
  </TitlesOfParts>
  <Company>World Health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Africa Regional Workshop – Coordinated approaches to pneumonia and diarrhoea control in countries</dc:title>
  <dc:creator>GoodmanT</dc:creator>
  <cp:lastModifiedBy>SCHLUTERW</cp:lastModifiedBy>
  <cp:revision>118</cp:revision>
  <cp:lastPrinted>2016-06-08T07:57:18Z</cp:lastPrinted>
  <dcterms:created xsi:type="dcterms:W3CDTF">2010-12-15T12:40:53Z</dcterms:created>
  <dcterms:modified xsi:type="dcterms:W3CDTF">2016-06-20T16:05:34Z</dcterms:modified>
</cp:coreProperties>
</file>